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72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y="6858000" cx="9144000"/>
  <p:notesSz cx="6858000" cy="9144000"/>
  <p:embeddedFontLst>
    <p:embeddedFont>
      <p:font typeface="Lexend Light"/>
      <p:regular r:id="rId39"/>
      <p:bold r:id="rId40"/>
    </p:embeddedFont>
    <p:embeddedFont>
      <p:font typeface="Outfit"/>
      <p:regular r:id="rId41"/>
      <p:bold r:id="rId42"/>
    </p:embeddedFont>
    <p:embeddedFont>
      <p:font typeface="Lexend Medium"/>
      <p:regular r:id="rId43"/>
      <p:bold r:id="rId44"/>
    </p:embeddedFont>
    <p:embeddedFont>
      <p:font typeface="Lexend"/>
      <p:regular r:id="rId45"/>
      <p:bold r:id="rId46"/>
    </p:embeddedFont>
    <p:embeddedFont>
      <p:font typeface="Archivo Black"/>
      <p:regular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exendLight-bold.fntdata"/><Relationship Id="rId20" Type="http://schemas.openxmlformats.org/officeDocument/2006/relationships/slide" Target="slides/slide16.xml"/><Relationship Id="rId42" Type="http://schemas.openxmlformats.org/officeDocument/2006/relationships/font" Target="fonts/Outfit-bold.fntdata"/><Relationship Id="rId41" Type="http://schemas.openxmlformats.org/officeDocument/2006/relationships/font" Target="fonts/Outfit-regular.fntdata"/><Relationship Id="rId22" Type="http://schemas.openxmlformats.org/officeDocument/2006/relationships/slide" Target="slides/slide18.xml"/><Relationship Id="rId44" Type="http://schemas.openxmlformats.org/officeDocument/2006/relationships/font" Target="fonts/LexendMedium-bold.fntdata"/><Relationship Id="rId21" Type="http://schemas.openxmlformats.org/officeDocument/2006/relationships/slide" Target="slides/slide17.xml"/><Relationship Id="rId43" Type="http://schemas.openxmlformats.org/officeDocument/2006/relationships/font" Target="fonts/LexendMedium-regular.fntdata"/><Relationship Id="rId24" Type="http://schemas.openxmlformats.org/officeDocument/2006/relationships/slide" Target="slides/slide20.xml"/><Relationship Id="rId46" Type="http://schemas.openxmlformats.org/officeDocument/2006/relationships/font" Target="fonts/Lexend-bold.fntdata"/><Relationship Id="rId23" Type="http://schemas.openxmlformats.org/officeDocument/2006/relationships/slide" Target="slides/slide19.xml"/><Relationship Id="rId45" Type="http://schemas.openxmlformats.org/officeDocument/2006/relationships/font" Target="fonts/Lexend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47" Type="http://schemas.openxmlformats.org/officeDocument/2006/relationships/font" Target="fonts/ArchivoBlack-regular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font" Target="fonts/LexendLight-regular.fntdata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presentation/d/13BxQbQ8xKk-c3w5aVk3dVqotCY7r7k-7Pg3gbFA3nXQ/edit?usp=sharing" TargetMode="External"/><Relationship Id="rId3" Type="http://schemas.openxmlformats.org/officeDocument/2006/relationships/hyperlink" Target="https://rb.gy/lfbiit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287bb62219_1_35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287bb62219_1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https://docs.google.com/presentation/d/13BxQbQ8xKk-c3w5aVk3dVqotCY7r7k-7Pg3gbFA3nXQ/edit?usp=sharing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https://rb.gy/lfbiit</a:t>
            </a:r>
            <a:r>
              <a:rPr lang="zh-TW"/>
              <a:t>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1933fd3f62_0_69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1933fd3f62_0_6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1933fd3f62_0_70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1933fd3f62_0_7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1933fd3f62_0_97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1933fd3f62_0_9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1933fd3f62_0_102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31933fd3f62_0_10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1933fd3f62_0_99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31933fd3f62_0_9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1933fd3f62_0_101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31933fd3f62_0_10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1933fd3f62_0_105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31933fd3f62_0_10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1933fd3f62_0_108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31933fd3f62_0_10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1933fd3f62_0_73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31933fd3f62_0_7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請以教師的角色，以「向量空間模型」擬定一題四個選項的選擇題。其中只有一個選項正確。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31933fd3f62_0_74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31933fd3f62_0_7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287bb62219_1_40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287bb62219_1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31933fd3f62_0_111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31933fd3f62_0_1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1933fd3f62_0_75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31933fd3f62_0_7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請以教師的角色，以「OOOO」擬定一題申論題。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請以教師的角色，以「向量空間模型」擬定一題申論題。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1933fd3f62_0_76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1933fd3f62_0_7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1933fd3f62_0_113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1933fd3f62_0_1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31933fd3f62_0_77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31933fd3f62_0_7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請以學生的角度，回答上述申論題。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回答內容必須包含前言、本文及結論。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字數長度必須在500字以內。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1933fd3f62_0_79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31933fd3f62_0_7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向量空間模型：概念、優缺點及與其他模型的比較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前言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在資訊檢索領域中，向量空間模型（Vector Space Model, VSM）是一種基礎且重要的模型，它利用向量來表示文件和查詢，並透過計算向量之間的相似度來找出相關的文件。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本文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向量空間模型的核心概念是將文件和查詢表示為向量，向量的每個維度對應一個詞彙，維度上的數值代表詞彙在文件或查詢中的權重。 透過計算向量之間的內積，可以量化文件與查詢或文件之間的相似度。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向量空間模型具有以下優點：●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概念簡單易懂：使用向量表示文件和查詢，易於理解和實作。●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計算效率高：主要涉及向量運算，可以有效處理大規模資料。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然而，向量空間模型也存在一些缺點：●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無法有效表達詞彙之間的關係：將每個詞彙視為獨立的維度，忽略了詞彙之間的語義關聯，例如同義詞、反義詞等。●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維度權重的計算方式缺乏理論依據：通常依賴經驗法則，例如詞頻與逆向文件篇數的乘積，效果可能受限於特定資料集。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與向量空間模型相比，機率模型和語言模型是更進階的資訊檢索模型：●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機率模型：基於機率論框架，試圖估計文件與查詢相關的機率，能更好地處理詞彙的模糊性和多義性。●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語言模型：將文件視為一種語言的樣本，透過建立語言的統計模型來評估查詢和文件之間的相似度，能更好地捕捉詞序信息和詞彙的上下文關係。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結論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向量空間模型雖然概念簡單且計算效率高，但在處理詞彙語義和上下文關係方面存在不足。 相較之下，機率模型和語言模型在資訊檢索應用中能取得更好的效果。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31933fd3f62_0_80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31933fd3f62_0_8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31933fd3f62_0_86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31933fd3f62_0_8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向量空間模型\n(Vector Space Model, VSM)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前言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VSM在IR\n的地位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VSM的用途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本文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VSM\n的定義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文件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查詢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詞彙與向量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相似度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VSM\n的優點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簡單易懂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計算快速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VSM\n的缺點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詞彙關係遺失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維度計算\n缺乏理論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與其他模型\n比較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機率模型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文件與查詢\n相關的機率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	能處理模糊性\n與多義性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語言模型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建立統計模型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	能捕捉\n上下文關係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結論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講述VMS優點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講述VMS缺點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講述其他\n更好的模型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1933fd3f62_0_118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31933fd3f62_0_1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1933fd3f62_0_83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31933fd3f62_0_8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287bb62219_1_41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287bb62219_1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AI備考篇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AI讀書會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1. 準備資料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2. 訓練模型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3. 出題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4. 申論題擬答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5. 心智圖分析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6. 驗證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結語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一個人的考試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不只是「讀」書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31933fd3f62_0_85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31933fd3f62_0_8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31933fd3f62_0_87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31933fd3f62_0_8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31933fd3f62_0_89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31933fd3f62_0_8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31933fd3f62_0_90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31933fd3f62_0_9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31933fd3f62_0_121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31933fd3f62_0_1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1933fd3f62_0_61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1933fd3f62_0_6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1933fd3f62_0_63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1933fd3f62_0_6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1933fd3f62_0_64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31933fd3f62_0_6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1933fd3f62_0_65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31933fd3f62_0_6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1933fd3f62_0_66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1933fd3f62_0_6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1933fd3f62_0_68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1933fd3f62_0_6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wd.pulipuli.info/aHR0cHM6Ly9zY3JpcHQuZ29vZ2xlLmNvbS9tYWNyb3Mvcy9BS2Z5Y2J5TnYwWVVJeFRBOGY2eXRkTER1cjRya2VVNDZxbzR5MEF3c2xSYUlLWXdaZmJCQ3U1My1JREMzZGFZQXNieTk3NEQvZXhlYw==/" TargetMode="Externa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結束 空白">
  <p:cSld name="TITLE_2_1_1"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2 雙欄標題ht">
  <p:cSld name="TITLE_AND_BODY_1_3_1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1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1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1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1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47" name="Google Shape;147;p11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48" name="Google Shape;148;p11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1" name="Google Shape;151;p11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52" name="Google Shape;152;p11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53" name="Google Shape;153;p11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" name="Google Shape;154;p11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" name="Google Shape;155;p11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6" name="Google Shape;156;p11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57" name="Google Shape;157;p11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" name="Google Shape;159;p11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60" name="Google Shape;160;p11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61" name="Google Shape;161;p11"/>
          <p:cNvSpPr txBox="1"/>
          <p:nvPr>
            <p:ph idx="2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62" name="Google Shape;162;p11"/>
          <p:cNvSpPr txBox="1"/>
          <p:nvPr>
            <p:ph idx="3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3" name="Google Shape;163;p11"/>
          <p:cNvSpPr txBox="1"/>
          <p:nvPr>
            <p:ph idx="4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4" name="Google Shape;164;p1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65" name="Google Shape;165;p11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166" name="Google Shape;166;p11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3 三欄標題ht">
  <p:cSld name="TITLE_AND_BODY_1_3_1_1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2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73" name="Google Shape;173;p12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74" name="Google Shape;174;p12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12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2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7" name="Google Shape;177;p12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78" name="Google Shape;178;p12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79" name="Google Shape;179;p12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12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12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2" name="Google Shape;182;p12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83" name="Google Shape;183;p12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" name="Google Shape;184;p12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" name="Google Shape;185;p12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86" name="Google Shape;186;p12"/>
          <p:cNvSpPr txBox="1"/>
          <p:nvPr>
            <p:ph idx="1" type="subTitle"/>
          </p:nvPr>
        </p:nvSpPr>
        <p:spPr>
          <a:xfrm>
            <a:off x="3286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87" name="Google Shape;187;p12"/>
          <p:cNvSpPr txBox="1"/>
          <p:nvPr>
            <p:ph idx="2" type="subTitle"/>
          </p:nvPr>
        </p:nvSpPr>
        <p:spPr>
          <a:xfrm>
            <a:off x="715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88" name="Google Shape;188;p12"/>
          <p:cNvSpPr txBox="1"/>
          <p:nvPr>
            <p:ph idx="3" type="body"/>
          </p:nvPr>
        </p:nvSpPr>
        <p:spPr>
          <a:xfrm>
            <a:off x="715583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9" name="Google Shape;189;p12"/>
          <p:cNvSpPr txBox="1"/>
          <p:nvPr>
            <p:ph idx="4" type="body"/>
          </p:nvPr>
        </p:nvSpPr>
        <p:spPr>
          <a:xfrm>
            <a:off x="3286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0" name="Google Shape;190;p12"/>
          <p:cNvSpPr txBox="1"/>
          <p:nvPr>
            <p:ph idx="5" type="subTitle"/>
          </p:nvPr>
        </p:nvSpPr>
        <p:spPr>
          <a:xfrm>
            <a:off x="5857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91" name="Google Shape;191;p12"/>
          <p:cNvSpPr txBox="1"/>
          <p:nvPr>
            <p:ph idx="6" type="body"/>
          </p:nvPr>
        </p:nvSpPr>
        <p:spPr>
          <a:xfrm>
            <a:off x="5857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2" name="Google Shape;192;p1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93" name="Google Shape;193;p12"/>
          <p:cNvSpPr txBox="1"/>
          <p:nvPr>
            <p:ph idx="7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b" bIns="91425" lIns="0" spcFirstLastPara="1" rIns="91425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194" name="Google Shape;194;p12"/>
          <p:cNvSpPr txBox="1"/>
          <p:nvPr>
            <p:ph idx="8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3 三欄v">
  <p:cSld name="TITLE_AND_BODY_1_3_1_1_1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3"/>
          <p:cNvSpPr txBox="1"/>
          <p:nvPr>
            <p:ph idx="1" type="body"/>
          </p:nvPr>
        </p:nvSpPr>
        <p:spPr>
          <a:xfrm>
            <a:off x="715575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8" name="Google Shape;198;p13"/>
          <p:cNvSpPr txBox="1"/>
          <p:nvPr>
            <p:ph idx="2" type="body"/>
          </p:nvPr>
        </p:nvSpPr>
        <p:spPr>
          <a:xfrm>
            <a:off x="3286544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9" name="Google Shape;199;p13"/>
          <p:cNvSpPr txBox="1"/>
          <p:nvPr>
            <p:ph idx="3" type="body"/>
          </p:nvPr>
        </p:nvSpPr>
        <p:spPr>
          <a:xfrm>
            <a:off x="5857547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0" name="Google Shape;200;p1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204" name="Google Shape;204;p13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205" name="Google Shape;205;p1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8" name="Google Shape;208;p13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209" name="Google Shape;209;p13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210" name="Google Shape;210;p13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3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13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3" name="Google Shape;213;p13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214" name="Google Shape;214;p13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" name="Google Shape;215;p13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13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17" name="Google Shape;217;p1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18" name="Google Shape;218;p13"/>
          <p:cNvSpPr txBox="1"/>
          <p:nvPr>
            <p:ph idx="4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19" name="Google Shape;219;p13"/>
          <p:cNvSpPr txBox="1"/>
          <p:nvPr>
            <p:ph idx="5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2 補充">
  <p:cSld name="TITLE_AND_BODY_1_4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4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3" name="Google Shape;223;p14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4" name="Google Shape;224;p14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4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4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28" name="Google Shape;228;p1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29" name="Google Shape;229;p14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2 結尾">
  <p:cSld name="TITLE_AND_BODY_1_4_3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5"/>
          <p:cNvSpPr txBox="1"/>
          <p:nvPr>
            <p:ph idx="1" type="body"/>
          </p:nvPr>
        </p:nvSpPr>
        <p:spPr>
          <a:xfrm>
            <a:off x="715550" y="1267299"/>
            <a:ext cx="7713000" cy="41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3" name="Google Shape;233;p15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34" name="Google Shape;234;p1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38" name="Google Shape;238;p1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39" name="Google Shape;239;p15"/>
          <p:cNvSpPr txBox="1"/>
          <p:nvPr>
            <p:ph idx="3" type="subTitle"/>
          </p:nvPr>
        </p:nvSpPr>
        <p:spPr>
          <a:xfrm>
            <a:off x="715425" y="643600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1000"/>
              </a:spcBef>
              <a:spcAft>
                <a:spcPts val="0"/>
              </a:spcAft>
              <a:buClr>
                <a:srgbClr val="783F04"/>
              </a:buClr>
              <a:buSzPts val="2200"/>
              <a:buFont typeface="Lexend Medium"/>
              <a:buNone/>
              <a:defRPr>
                <a:solidFill>
                  <a:srgbClr val="783F04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20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/>
        </p:txBody>
      </p:sp>
      <p:sp>
        <p:nvSpPr>
          <p:cNvPr id="240" name="Google Shape;240;p15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文字為主">
  <p:cSld name="TITLE_AND_BODY_1_4_2">
    <p:bg>
      <p:bgPr>
        <a:solidFill>
          <a:schemeClr val="dk1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  <a:defRPr>
                <a:solidFill>
                  <a:srgbClr val="FFFFFF"/>
                </a:solidFill>
              </a:defRPr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>
                <a:solidFill>
                  <a:srgbClr val="FFFFFF"/>
                </a:solidFill>
              </a:defRPr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>
                <a:solidFill>
                  <a:srgbClr val="FFFFFF"/>
                </a:solidFill>
              </a:defRPr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>
                <a:solidFill>
                  <a:srgbClr val="FFFFFF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3" name="Google Shape;243;p16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4" name="Google Shape;244;p1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8" name="Google Shape;248;p1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249" name="Google Shape;249;p16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白底大字">
  <p:cSld name="TITLE_AND_BODY_1_4_1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7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7"/>
          <p:cNvSpPr txBox="1"/>
          <p:nvPr>
            <p:ph idx="1" type="body"/>
          </p:nvPr>
        </p:nvSpPr>
        <p:spPr>
          <a:xfrm>
            <a:off x="715550" y="643598"/>
            <a:ext cx="7713000" cy="247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457200" lvl="0" marL="457200" rtl="0" algn="ctr">
              <a:spcBef>
                <a:spcPts val="1000"/>
              </a:spcBef>
              <a:spcAft>
                <a:spcPts val="0"/>
              </a:spcAft>
              <a:buSzPts val="3600"/>
              <a:buChar char="●"/>
              <a:defRPr sz="3600"/>
            </a:lvl1pPr>
            <a:lvl2pPr indent="-355600" lvl="1" marL="914400" rtl="0" algn="ctr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3" name="Google Shape;253;p17"/>
          <p:cNvSpPr txBox="1"/>
          <p:nvPr>
            <p:ph type="title"/>
          </p:nvPr>
        </p:nvSpPr>
        <p:spPr>
          <a:xfrm>
            <a:off x="715550" y="3117154"/>
            <a:ext cx="7713000" cy="950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4" name="Google Shape;254;p1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58" name="Google Shape;258;p1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59" name="Google Shape;259;p17"/>
          <p:cNvSpPr txBox="1"/>
          <p:nvPr>
            <p:ph idx="3" type="body"/>
          </p:nvPr>
        </p:nvSpPr>
        <p:spPr>
          <a:xfrm>
            <a:off x="715550" y="3929198"/>
            <a:ext cx="7713000" cy="24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57200" lvl="0" marL="457200" rtl="0" algn="ctr">
              <a:spcBef>
                <a:spcPts val="1000"/>
              </a:spcBef>
              <a:spcAft>
                <a:spcPts val="0"/>
              </a:spcAft>
              <a:buSzPts val="3600"/>
              <a:buChar char="●"/>
              <a:defRPr sz="3600"/>
            </a:lvl1pPr>
            <a:lvl2pPr indent="-355600" lvl="1" marL="914400" rtl="0" algn="ctr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0" name="Google Shape;260;p17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大字">
  <p:cSld name="BIG_NUMBER_1_1">
    <p:bg>
      <p:bgPr>
        <a:solidFill>
          <a:schemeClr val="dk1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8"/>
          <p:cNvSpPr txBox="1"/>
          <p:nvPr>
            <p:ph hasCustomPrompt="1" type="title"/>
          </p:nvPr>
        </p:nvSpPr>
        <p:spPr>
          <a:xfrm>
            <a:off x="1107050" y="2049075"/>
            <a:ext cx="6930000" cy="23040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18"/>
          <p:cNvSpPr txBox="1"/>
          <p:nvPr>
            <p:ph idx="1" type="subTitle"/>
          </p:nvPr>
        </p:nvSpPr>
        <p:spPr>
          <a:xfrm>
            <a:off x="2216400" y="4352917"/>
            <a:ext cx="47112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18"/>
          <p:cNvSpPr txBox="1"/>
          <p:nvPr>
            <p:ph idx="2" type="subTitle"/>
          </p:nvPr>
        </p:nvSpPr>
        <p:spPr>
          <a:xfrm>
            <a:off x="611675" y="463717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265" name="Google Shape;265;p18"/>
          <p:cNvGrpSpPr/>
          <p:nvPr/>
        </p:nvGrpSpPr>
        <p:grpSpPr>
          <a:xfrm>
            <a:off x="2143296" y="319664"/>
            <a:ext cx="5955157" cy="483582"/>
            <a:chOff x="2143296" y="651793"/>
            <a:chExt cx="5955157" cy="362696"/>
          </a:xfrm>
        </p:grpSpPr>
        <p:cxnSp>
          <p:nvCxnSpPr>
            <p:cNvPr id="266" name="Google Shape;266;p1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67" name="Google Shape;267;p1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68" name="Google Shape;268;p1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" name="Google Shape;269;p1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70" name="Google Shape;270;p1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74" name="Google Shape;274;p1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空白" type="blank">
  <p:cSld name="BLANK">
    <p:bg>
      <p:bgPr>
        <a:noFill/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空白 簡化">
  <p:cSld name="BLANK_1">
    <p:bg>
      <p:bgPr>
        <a:noFill/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0"/>
          <p:cNvSpPr txBox="1"/>
          <p:nvPr/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3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‹#›</a:t>
            </a:fld>
            <a:endParaRPr sz="13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2 章節h2">
  <p:cSld name="TITLE_2_1_1_1">
    <p:bg>
      <p:bgPr>
        <a:solidFill>
          <a:srgbClr val="FFFFFF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/>
          <p:nvPr>
            <p:ph type="title"/>
          </p:nvPr>
        </p:nvSpPr>
        <p:spPr>
          <a:xfrm>
            <a:off x="469500" y="1877475"/>
            <a:ext cx="38781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sz="40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9" name="Google Shape;19;p3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" name="Google Shape;24;p3"/>
          <p:cNvSpPr txBox="1"/>
          <p:nvPr>
            <p:ph idx="1" type="subTitle"/>
          </p:nvPr>
        </p:nvSpPr>
        <p:spPr>
          <a:xfrm>
            <a:off x="451975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2" type="title"/>
          </p:nvPr>
        </p:nvSpPr>
        <p:spPr>
          <a:xfrm>
            <a:off x="4815513" y="1877475"/>
            <a:ext cx="38781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sz="40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3" type="subTitle"/>
          </p:nvPr>
        </p:nvSpPr>
        <p:spPr>
          <a:xfrm>
            <a:off x="4797988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4" type="subTitle"/>
          </p:nvPr>
        </p:nvSpPr>
        <p:spPr>
          <a:xfrm>
            <a:off x="46950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 投影片主題說明">
  <p:cSld name="CUSTOM_3_2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284" name="Google Shape;284;p21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285" name="Google Shape;285;p21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286" name="Google Shape;286;p21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87" name="Google Shape;287;p21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88" name="Google Shape;288;p21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" name="Google Shape;289;p21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90" name="Google Shape;290;p21"/>
          <p:cNvSpPr txBox="1"/>
          <p:nvPr>
            <p:ph hasCustomPrompt="1" idx="2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291" name="Google Shape;291;p2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92" name="Google Shape;292;p21"/>
          <p:cNvSpPr txBox="1"/>
          <p:nvPr/>
        </p:nvSpPr>
        <p:spPr>
          <a:xfrm>
            <a:off x="895275" y="1842700"/>
            <a:ext cx="6562500" cy="40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投影片工具連結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200" u="sng">
                <a:solidFill>
                  <a:schemeClr val="hlink"/>
                </a:solidFill>
                <a:latin typeface="Lexend Light"/>
                <a:ea typeface="Lexend Light"/>
                <a:cs typeface="Lexend Light"/>
                <a:sym typeface="Lexend Light"/>
                <a:hlinkClick r:id="rId2"/>
              </a:rPr>
              <a:t>https://wd.pulipuli.info/aHR0cHM6Ly9zY3JpcHQuZ29vZ2xlLmNvbS9tYWNyb3Mvcy9BS2Z5Y2J5TnYwWVVJeFRBOGY2eXRkTER1cjRya2VVNDZxbzR5MEF3c2xSYUlLWXdaZmJCQ3U1My1JREMzZGFZQXNieTk3NEQvZXhlYw==/</a:t>
            </a:r>
            <a:r>
              <a:rPr lang="zh-TW"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endParaRPr sz="2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endParaRPr sz="2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參考資料">
  <p:cSld name="TITLE_AND_BODY_1_5_1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2"/>
          <p:cNvSpPr txBox="1"/>
          <p:nvPr>
            <p:ph type="title"/>
          </p:nvPr>
        </p:nvSpPr>
        <p:spPr>
          <a:xfrm>
            <a:off x="2263125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95" name="Google Shape;295;p2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99" name="Google Shape;299;p22"/>
          <p:cNvSpPr txBox="1"/>
          <p:nvPr>
            <p:ph idx="1" type="body"/>
          </p:nvPr>
        </p:nvSpPr>
        <p:spPr>
          <a:xfrm>
            <a:off x="2263075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0" name="Google Shape;300;p22"/>
          <p:cNvSpPr/>
          <p:nvPr/>
        </p:nvSpPr>
        <p:spPr>
          <a:xfrm>
            <a:off x="0" y="0"/>
            <a:ext cx="1999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2"/>
          <p:cNvSpPr txBox="1"/>
          <p:nvPr>
            <p:ph idx="2" type="subTitle"/>
          </p:nvPr>
        </p:nvSpPr>
        <p:spPr>
          <a:xfrm>
            <a:off x="199920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-2 下一步驟">
  <p:cSld name="TITLE_AND_BODY_1_5_1_1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3"/>
          <p:cNvSpPr txBox="1"/>
          <p:nvPr>
            <p:ph type="title"/>
          </p:nvPr>
        </p:nvSpPr>
        <p:spPr>
          <a:xfrm>
            <a:off x="2263125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4" name="Google Shape;304;p2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08" name="Google Shape;308;p23"/>
          <p:cNvSpPr txBox="1"/>
          <p:nvPr>
            <p:ph idx="1" type="body"/>
          </p:nvPr>
        </p:nvSpPr>
        <p:spPr>
          <a:xfrm>
            <a:off x="2263075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9" name="Google Shape;309;p23"/>
          <p:cNvSpPr txBox="1"/>
          <p:nvPr>
            <p:ph idx="2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5">
  <p:cSld name="TITLE_AND_BODY_1_5_2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4"/>
          <p:cNvSpPr txBox="1"/>
          <p:nvPr/>
        </p:nvSpPr>
        <p:spPr>
          <a:xfrm>
            <a:off x="1390575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政大圖檔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12" name="Google Shape;312;p24"/>
          <p:cNvSpPr/>
          <p:nvPr/>
        </p:nvSpPr>
        <p:spPr>
          <a:xfrm>
            <a:off x="787260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24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14" name="Google Shape;314;p24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4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24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2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18" name="Google Shape;318;p24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9" name="Google Shape;319;p24"/>
          <p:cNvSpPr/>
          <p:nvPr/>
        </p:nvSpPr>
        <p:spPr>
          <a:xfrm>
            <a:off x="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24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兩欄 1">
  <p:cSld name="TITLE_AND_TWO_COLUMNS_1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5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23" name="Google Shape;323;p2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封面">
  <p:cSld name="TITLE_1">
    <p:bg>
      <p:bgPr>
        <a:solidFill>
          <a:srgbClr val="FFFFFF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/>
          <p:nvPr/>
        </p:nvSpPr>
        <p:spPr>
          <a:xfrm>
            <a:off x="0" y="-25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4"/>
          <p:cNvSpPr txBox="1"/>
          <p:nvPr>
            <p:ph type="ctrTitle"/>
          </p:nvPr>
        </p:nvSpPr>
        <p:spPr>
          <a:xfrm>
            <a:off x="715550" y="2015754"/>
            <a:ext cx="3723300" cy="197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1" name="Google Shape;31;p4"/>
          <p:cNvSpPr txBox="1"/>
          <p:nvPr>
            <p:ph idx="1" type="subTitle"/>
          </p:nvPr>
        </p:nvSpPr>
        <p:spPr>
          <a:xfrm>
            <a:off x="565200" y="4133543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2" name="Google Shape;32;p4"/>
          <p:cNvSpPr/>
          <p:nvPr/>
        </p:nvSpPr>
        <p:spPr>
          <a:xfrm>
            <a:off x="1767750" y="5631299"/>
            <a:ext cx="1629000" cy="588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1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1919708" y="5791244"/>
            <a:ext cx="1370700" cy="345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4"/>
          <p:cNvSpPr/>
          <p:nvPr/>
        </p:nvSpPr>
        <p:spPr>
          <a:xfrm>
            <a:off x="1862306" y="5743371"/>
            <a:ext cx="1370700" cy="345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35" name="Google Shape;35;p4"/>
          <p:cNvSpPr txBox="1"/>
          <p:nvPr>
            <p:ph idx="2" type="subTitle"/>
          </p:nvPr>
        </p:nvSpPr>
        <p:spPr>
          <a:xfrm>
            <a:off x="2073150" y="5817288"/>
            <a:ext cx="9489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1000"/>
              </a:spcBef>
              <a:spcAft>
                <a:spcPts val="0"/>
              </a:spcAft>
              <a:buSzPts val="22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 algn="ctr">
              <a:spcBef>
                <a:spcPts val="1000"/>
              </a:spcBef>
              <a:spcAft>
                <a:spcPts val="0"/>
              </a:spcAft>
              <a:buSzPts val="20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pic>
        <p:nvPicPr>
          <p:cNvPr id="36" name="Google Shape;36;p4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4796400" y="0"/>
            <a:ext cx="434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章節h1">
  <p:cSld name="CUSTOM_10_1">
    <p:bg>
      <p:bgPr>
        <a:solidFill>
          <a:srgbClr val="FFFFFF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5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/>
          <p:nvPr/>
        </p:nvSpPr>
        <p:spPr>
          <a:xfrm>
            <a:off x="0" y="0"/>
            <a:ext cx="9144000" cy="478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5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5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5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4" name="Google Shape;44;p5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45" name="Google Shape;45;p5"/>
          <p:cNvSpPr txBox="1"/>
          <p:nvPr>
            <p:ph idx="1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2 子目錄">
  <p:cSld name="CUSTOM_10_1_1">
    <p:bg>
      <p:bgPr>
        <a:solidFill>
          <a:srgbClr val="FFFFFF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6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 txBox="1"/>
          <p:nvPr>
            <p:ph idx="1" type="body"/>
          </p:nvPr>
        </p:nvSpPr>
        <p:spPr>
          <a:xfrm>
            <a:off x="715550" y="6431700"/>
            <a:ext cx="7713000" cy="259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 algn="r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1pPr>
            <a:lvl2pPr indent="-292100" lvl="1" marL="914400" algn="r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2pPr>
            <a:lvl3pPr indent="-292100" lvl="2" marL="13716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3pPr>
            <a:lvl4pPr indent="-292100" lvl="3" marL="18288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4pPr>
            <a:lvl5pPr indent="-292100" lvl="4" marL="22860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5pPr>
            <a:lvl6pPr indent="-292100" lvl="5" marL="27432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6pPr>
            <a:lvl7pPr indent="-292100" lvl="6" marL="32004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7pPr>
            <a:lvl8pPr indent="-292100" lvl="7" marL="36576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8pPr>
            <a:lvl9pPr indent="-292100" lvl="8" marL="41148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9pPr>
          </a:lstStyle>
          <a:p/>
        </p:txBody>
      </p:sp>
      <p:pic>
        <p:nvPicPr>
          <p:cNvPr id="49" name="Google Shape;49;p6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6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6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6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6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4" name="Google Shape;54;p6"/>
          <p:cNvSpPr txBox="1"/>
          <p:nvPr>
            <p:ph type="title"/>
          </p:nvPr>
        </p:nvSpPr>
        <p:spPr>
          <a:xfrm>
            <a:off x="715550" y="506775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4200"/>
              <a:buNone/>
              <a:defRPr sz="4200">
                <a:solidFill>
                  <a:srgbClr val="B45F0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55" name="Google Shape;55;p6"/>
          <p:cNvSpPr/>
          <p:nvPr/>
        </p:nvSpPr>
        <p:spPr>
          <a:xfrm>
            <a:off x="0" y="1612625"/>
            <a:ext cx="9144000" cy="4206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6"/>
          <p:cNvSpPr txBox="1"/>
          <p:nvPr>
            <p:ph idx="2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目錄">
  <p:cSld name="TITLE_AND_BODY_1_5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>
            <a:off x="787260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7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0" name="Google Shape;60;p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4" name="Google Shape;64;p7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7"/>
          <p:cNvSpPr/>
          <p:nvPr/>
        </p:nvSpPr>
        <p:spPr>
          <a:xfrm>
            <a:off x="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7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9000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67" name="Google Shape;67;p7"/>
          <p:cNvSpPr txBox="1"/>
          <p:nvPr>
            <p:ph idx="3" type="subTitle"/>
          </p:nvPr>
        </p:nvSpPr>
        <p:spPr>
          <a:xfrm>
            <a:off x="12714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1 內文 單欄">
  <p:cSld name="TITLE_AND_BODY_1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8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1" name="Google Shape;71;p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2" name="Google Shape;72;p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76" name="Google Shape;76;p8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77" name="Google Shape;77;p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0" name="Google Shape;80;p8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81" name="Google Shape;81;p8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82" name="Google Shape;82;p8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" name="Google Shape;83;p8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" name="Google Shape;84;p8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5" name="Google Shape;85;p8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86" name="Google Shape;86;p8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" name="Google Shape;87;p8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" name="Google Shape;88;p8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9" name="Google Shape;89;p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90" name="Google Shape;90;p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2 雙欄標題vt">
  <p:cSld name="TITLE_AND_BODY_1_6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9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4" name="Google Shape;94;p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98" name="Google Shape;98;p9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99" name="Google Shape;99;p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" name="Google Shape;102;p9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03" name="Google Shape;103;p9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04" name="Google Shape;104;p9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" name="Google Shape;105;p9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" name="Google Shape;106;p9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7" name="Google Shape;107;p9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08" name="Google Shape;108;p9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" name="Google Shape;109;p9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" name="Google Shape;110;p9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11" name="Google Shape;111;p9"/>
          <p:cNvSpPr txBox="1"/>
          <p:nvPr>
            <p:ph idx="1" type="body"/>
          </p:nvPr>
        </p:nvSpPr>
        <p:spPr>
          <a:xfrm>
            <a:off x="2552800" y="13413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2" name="Google Shape;112;p9"/>
          <p:cNvSpPr txBox="1"/>
          <p:nvPr>
            <p:ph idx="2" type="body"/>
          </p:nvPr>
        </p:nvSpPr>
        <p:spPr>
          <a:xfrm>
            <a:off x="2552800" y="37239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3" name="Google Shape;113;p9"/>
          <p:cNvSpPr txBox="1"/>
          <p:nvPr>
            <p:ph idx="3" type="subTitle"/>
          </p:nvPr>
        </p:nvSpPr>
        <p:spPr>
          <a:xfrm>
            <a:off x="715550" y="134137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14" name="Google Shape;114;p9"/>
          <p:cNvSpPr txBox="1"/>
          <p:nvPr>
            <p:ph idx="4" type="subTitle"/>
          </p:nvPr>
        </p:nvSpPr>
        <p:spPr>
          <a:xfrm>
            <a:off x="715550" y="372392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15" name="Google Shape;115;p9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116" name="Google Shape;116;p9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2 雙欄h">
  <p:cSld name="TITLE_AND_BODY_1_3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0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0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23" name="Google Shape;123;p10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24" name="Google Shape;124;p10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0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0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7" name="Google Shape;127;p10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28" name="Google Shape;128;p10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29" name="Google Shape;129;p10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" name="Google Shape;130;p10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" name="Google Shape;131;p10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2" name="Google Shape;132;p10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33" name="Google Shape;133;p10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" name="Google Shape;134;p10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" name="Google Shape;135;p10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36" name="Google Shape;136;p10"/>
          <p:cNvSpPr txBox="1"/>
          <p:nvPr>
            <p:ph idx="1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7" name="Google Shape;137;p10"/>
          <p:cNvSpPr txBox="1"/>
          <p:nvPr>
            <p:ph idx="2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8" name="Google Shape;138;p1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39" name="Google Shape;139;p10"/>
          <p:cNvSpPr txBox="1"/>
          <p:nvPr>
            <p:ph idx="3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140" name="Google Shape;140;p10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Font typeface="Outfit"/>
              <a:buNone/>
              <a:defRPr b="1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5550" y="1536633"/>
            <a:ext cx="7713000" cy="46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exend Light"/>
              <a:buChar char="●"/>
              <a:defRPr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indent="-355600" lvl="1" marL="914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Light"/>
              <a:buChar char="○"/>
              <a:defRPr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429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Light"/>
              <a:buChar char="■"/>
              <a:defRPr sz="1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302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 Light"/>
              <a:buChar char="●"/>
              <a:defRPr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●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hyperlink" Target="https://l.pulipuli.info/24/dils/moe" TargetMode="External"/><Relationship Id="rId5" Type="http://schemas.openxmlformats.org/officeDocument/2006/relationships/image" Target="../media/image53.png"/><Relationship Id="rId6" Type="http://schemas.openxmlformats.org/officeDocument/2006/relationships/image" Target="../media/image4.png"/><Relationship Id="rId7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terms.naer.edu.tw/detail/bd9ee0ccd55f63b841bd7cef350856e9/?seq=1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support.google.com/notebooklm/answer/14273541?hl=zh-Hant" TargetMode="External"/><Relationship Id="rId4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hyperlink" Target="https://notebooklm.google.com/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png"/><Relationship Id="rId4" Type="http://schemas.openxmlformats.org/officeDocument/2006/relationships/image" Target="../media/image28.png"/><Relationship Id="rId5" Type="http://schemas.openxmlformats.org/officeDocument/2006/relationships/image" Target="../media/image4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Relationship Id="rId4" Type="http://schemas.openxmlformats.org/officeDocument/2006/relationships/image" Target="../media/image31.png"/><Relationship Id="rId5" Type="http://schemas.openxmlformats.org/officeDocument/2006/relationships/image" Target="../media/image3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48.png"/><Relationship Id="rId6" Type="http://schemas.openxmlformats.org/officeDocument/2006/relationships/image" Target="../media/image28.png"/><Relationship Id="rId7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Relationship Id="rId4" Type="http://schemas.openxmlformats.org/officeDocument/2006/relationships/image" Target="../media/image41.jpg"/><Relationship Id="rId9" Type="http://schemas.openxmlformats.org/officeDocument/2006/relationships/hyperlink" Target="https://l.pulipuli.info/24/dils/moe" TargetMode="External"/><Relationship Id="rId5" Type="http://schemas.openxmlformats.org/officeDocument/2006/relationships/image" Target="../media/image45.png"/><Relationship Id="rId6" Type="http://schemas.openxmlformats.org/officeDocument/2006/relationships/hyperlink" Target="mailto:blog@pulipuli.info" TargetMode="External"/><Relationship Id="rId7" Type="http://schemas.openxmlformats.org/officeDocument/2006/relationships/image" Target="../media/image44.png"/><Relationship Id="rId8" Type="http://schemas.openxmlformats.org/officeDocument/2006/relationships/hyperlink" Target="mailto:chenyt@tku.edu.tw" TargetMode="External"/><Relationship Id="rId10" Type="http://schemas.openxmlformats.org/officeDocument/2006/relationships/hyperlink" Target="https://l.pulipuli.info/24/dils/moe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6"/>
          <p:cNvSpPr txBox="1"/>
          <p:nvPr>
            <p:ph idx="1" type="subTitle"/>
          </p:nvPr>
        </p:nvSpPr>
        <p:spPr>
          <a:xfrm>
            <a:off x="565200" y="4397018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1800"/>
              <a:t>前資圖系助理教授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陳勇汀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blog@pulipuli.info</a:t>
            </a:r>
            <a:endParaRPr sz="1800"/>
          </a:p>
        </p:txBody>
      </p:sp>
      <p:sp>
        <p:nvSpPr>
          <p:cNvPr id="332" name="Google Shape;332;p26"/>
          <p:cNvSpPr txBox="1"/>
          <p:nvPr>
            <p:ph idx="2" type="subTitle"/>
          </p:nvPr>
        </p:nvSpPr>
        <p:spPr>
          <a:xfrm>
            <a:off x="1955150" y="5817300"/>
            <a:ext cx="11850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2024</a:t>
            </a:r>
            <a:endParaRPr/>
          </a:p>
        </p:txBody>
      </p:sp>
      <p:sp>
        <p:nvSpPr>
          <p:cNvPr id="333" name="Google Shape;333;p26"/>
          <p:cNvSpPr/>
          <p:nvPr/>
        </p:nvSpPr>
        <p:spPr>
          <a:xfrm>
            <a:off x="4689372" y="1848694"/>
            <a:ext cx="3519300" cy="3713400"/>
          </a:xfrm>
          <a:prstGeom prst="ellipse">
            <a:avLst/>
          </a:prstGeom>
          <a:noFill/>
          <a:ln cap="flat" cmpd="sng" w="9525">
            <a:solidFill>
              <a:srgbClr val="19191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4" name="Google Shape;33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100" y="-4200"/>
            <a:ext cx="1504000" cy="15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6"/>
          <p:cNvSpPr txBox="1"/>
          <p:nvPr/>
        </p:nvSpPr>
        <p:spPr>
          <a:xfrm>
            <a:off x="715550" y="1538624"/>
            <a:ext cx="3723300" cy="22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BF9000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rPr>
              <a:t>國考之路不孤獨</a:t>
            </a:r>
            <a:endParaRPr sz="2400">
              <a:solidFill>
                <a:srgbClr val="000000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lang="zh-TW" sz="2900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rPr>
              <a:t>一個人備考</a:t>
            </a:r>
            <a:endParaRPr b="1" sz="2900">
              <a:solidFill>
                <a:srgbClr val="000000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lang="zh-TW" sz="2900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rPr>
              <a:t>也能開的AI讀書會</a:t>
            </a:r>
            <a:endParaRPr b="1" sz="2900">
              <a:solidFill>
                <a:srgbClr val="000000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200"/>
              </a:spcAft>
              <a:buNone/>
            </a:pPr>
            <a:r>
              <a:rPr lang="zh-TW" sz="25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── </a:t>
            </a:r>
            <a:r>
              <a:rPr lang="zh-TW" sz="25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2. AI備考篇</a:t>
            </a:r>
            <a:r>
              <a:rPr lang="zh-TW" sz="2500">
                <a:latin typeface="Outfit"/>
                <a:ea typeface="Outfit"/>
                <a:cs typeface="Outfit"/>
                <a:sym typeface="Outfit"/>
              </a:rPr>
              <a:t> </a:t>
            </a:r>
            <a:r>
              <a:rPr lang="zh-TW" sz="25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──</a:t>
            </a:r>
            <a:endParaRPr sz="2500"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336" name="Google Shape;336;p26"/>
          <p:cNvSpPr/>
          <p:nvPr/>
        </p:nvSpPr>
        <p:spPr>
          <a:xfrm>
            <a:off x="1594015" y="505989"/>
            <a:ext cx="2945100" cy="483600"/>
          </a:xfrm>
          <a:prstGeom prst="roundRect">
            <a:avLst>
              <a:gd fmla="val 50000" name="adj"/>
            </a:avLst>
          </a:prstGeom>
          <a:solidFill>
            <a:srgbClr val="F9F3DC"/>
          </a:solidFill>
          <a:ln cap="flat" cmpd="sng" w="9525">
            <a:solidFill>
              <a:srgbClr val="783F0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22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83F04"/>
              </a:solidFill>
            </a:endParaRPr>
          </a:p>
        </p:txBody>
      </p:sp>
      <p:sp>
        <p:nvSpPr>
          <p:cNvPr id="337" name="Google Shape;337;p26"/>
          <p:cNvSpPr txBox="1"/>
          <p:nvPr/>
        </p:nvSpPr>
        <p:spPr>
          <a:xfrm>
            <a:off x="1589450" y="505988"/>
            <a:ext cx="2945100" cy="48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u="sng">
                <a:solidFill>
                  <a:schemeClr val="hlink"/>
                </a:solidFill>
                <a:latin typeface="Outfit"/>
                <a:ea typeface="Outfit"/>
                <a:cs typeface="Outfit"/>
                <a:sym typeface="Outfit"/>
                <a:hlinkClick r:id="rId4"/>
              </a:rPr>
              <a:t>https://l.pulipuli.info/24/dils/moe</a:t>
            </a:r>
            <a:endParaRPr b="1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338" name="Google Shape;338;p26"/>
          <p:cNvSpPr/>
          <p:nvPr/>
        </p:nvSpPr>
        <p:spPr>
          <a:xfrm rot="-1800443">
            <a:off x="5657121" y="5922934"/>
            <a:ext cx="4759337" cy="42781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Bocchi the Exam!</a:t>
            </a:r>
            <a:endParaRPr sz="24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339" name="Google Shape;33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8975" y="1290756"/>
            <a:ext cx="3473651" cy="45500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0" name="Google Shape;340;p26"/>
          <p:cNvGrpSpPr/>
          <p:nvPr/>
        </p:nvGrpSpPr>
        <p:grpSpPr>
          <a:xfrm rot="1800102">
            <a:off x="4666294" y="1118151"/>
            <a:ext cx="901708" cy="1446142"/>
            <a:chOff x="4509424" y="1600237"/>
            <a:chExt cx="1184961" cy="1900417"/>
          </a:xfrm>
        </p:grpSpPr>
        <p:grpSp>
          <p:nvGrpSpPr>
            <p:cNvPr id="341" name="Google Shape;341;p26"/>
            <p:cNvGrpSpPr/>
            <p:nvPr/>
          </p:nvGrpSpPr>
          <p:grpSpPr>
            <a:xfrm>
              <a:off x="4509424" y="1600237"/>
              <a:ext cx="1184961" cy="1900417"/>
              <a:chOff x="4438850" y="1497767"/>
              <a:chExt cx="1384138" cy="2002758"/>
            </a:xfrm>
          </p:grpSpPr>
          <p:sp>
            <p:nvSpPr>
              <p:cNvPr id="342" name="Google Shape;342;p26"/>
              <p:cNvSpPr/>
              <p:nvPr/>
            </p:nvSpPr>
            <p:spPr>
              <a:xfrm>
                <a:off x="4438850" y="2399525"/>
                <a:ext cx="1128900" cy="1101000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" name="Google Shape;343;p26"/>
              <p:cNvSpPr/>
              <p:nvPr/>
            </p:nvSpPr>
            <p:spPr>
              <a:xfrm rot="900004">
                <a:off x="4570754" y="1625105"/>
                <a:ext cx="1128969" cy="1101026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344" name="Google Shape;344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4">
              <a:off x="4599291" y="1736549"/>
              <a:ext cx="918312" cy="16866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5" name="Google Shape;345;p26"/>
          <p:cNvGrpSpPr/>
          <p:nvPr/>
        </p:nvGrpSpPr>
        <p:grpSpPr>
          <a:xfrm>
            <a:off x="7809973" y="1411450"/>
            <a:ext cx="896702" cy="946164"/>
            <a:chOff x="2589036" y="988300"/>
            <a:chExt cx="1101600" cy="1101600"/>
          </a:xfrm>
        </p:grpSpPr>
        <p:sp>
          <p:nvSpPr>
            <p:cNvPr id="346" name="Google Shape;346;p26"/>
            <p:cNvSpPr/>
            <p:nvPr/>
          </p:nvSpPr>
          <p:spPr>
            <a:xfrm>
              <a:off x="2589036" y="988300"/>
              <a:ext cx="1101600" cy="1101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26"/>
            <p:cNvSpPr/>
            <p:nvPr/>
          </p:nvSpPr>
          <p:spPr>
            <a:xfrm>
              <a:off x="2793800" y="1195675"/>
              <a:ext cx="798000" cy="798000"/>
            </a:xfrm>
            <a:prstGeom prst="rect">
              <a:avLst/>
            </a:prstGeom>
            <a:solidFill>
              <a:srgbClr val="D3B7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26"/>
            <p:cNvSpPr/>
            <p:nvPr/>
          </p:nvSpPr>
          <p:spPr>
            <a:xfrm>
              <a:off x="2694950" y="1103875"/>
              <a:ext cx="798000" cy="7980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49" name="Google Shape;349;p26"/>
          <p:cNvCxnSpPr>
            <a:endCxn id="348" idx="3"/>
          </p:cNvCxnSpPr>
          <p:nvPr/>
        </p:nvCxnSpPr>
        <p:spPr>
          <a:xfrm>
            <a:off x="7832659" y="1645519"/>
            <a:ext cx="713100" cy="207900"/>
          </a:xfrm>
          <a:prstGeom prst="straightConnector1">
            <a:avLst/>
          </a:prstGeom>
          <a:noFill/>
          <a:ln cap="flat" cmpd="sng" w="9525">
            <a:solidFill>
              <a:srgbClr val="19191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0" name="Google Shape;350;p26"/>
          <p:cNvCxnSpPr/>
          <p:nvPr/>
        </p:nvCxnSpPr>
        <p:spPr>
          <a:xfrm>
            <a:off x="7827859" y="1599996"/>
            <a:ext cx="722700" cy="298800"/>
          </a:xfrm>
          <a:prstGeom prst="straightConnector1">
            <a:avLst/>
          </a:prstGeom>
          <a:noFill/>
          <a:ln cap="flat" cmpd="sng" w="9525">
            <a:solidFill>
              <a:srgbClr val="19191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1" name="Google Shape;351;p26"/>
          <p:cNvSpPr/>
          <p:nvPr/>
        </p:nvSpPr>
        <p:spPr>
          <a:xfrm>
            <a:off x="8150650" y="1853350"/>
            <a:ext cx="399900" cy="2988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2" name="Google Shape;352;p26"/>
          <p:cNvGrpSpPr/>
          <p:nvPr/>
        </p:nvGrpSpPr>
        <p:grpSpPr>
          <a:xfrm>
            <a:off x="6971642" y="4997861"/>
            <a:ext cx="1351698" cy="692256"/>
            <a:chOff x="7047842" y="4845461"/>
            <a:chExt cx="1351698" cy="692256"/>
          </a:xfrm>
        </p:grpSpPr>
        <p:grpSp>
          <p:nvGrpSpPr>
            <p:cNvPr id="353" name="Google Shape;353;p26"/>
            <p:cNvGrpSpPr/>
            <p:nvPr/>
          </p:nvGrpSpPr>
          <p:grpSpPr>
            <a:xfrm rot="-371984">
              <a:off x="7074009" y="4914001"/>
              <a:ext cx="1299363" cy="555176"/>
              <a:chOff x="7243875" y="3780983"/>
              <a:chExt cx="1299300" cy="526200"/>
            </a:xfrm>
          </p:grpSpPr>
          <p:grpSp>
            <p:nvGrpSpPr>
              <p:cNvPr id="354" name="Google Shape;354;p26"/>
              <p:cNvGrpSpPr/>
              <p:nvPr/>
            </p:nvGrpSpPr>
            <p:grpSpPr>
              <a:xfrm>
                <a:off x="7728150" y="4016475"/>
                <a:ext cx="330750" cy="55200"/>
                <a:chOff x="7632750" y="4032725"/>
                <a:chExt cx="330750" cy="55200"/>
              </a:xfrm>
            </p:grpSpPr>
            <p:sp>
              <p:nvSpPr>
                <p:cNvPr id="355" name="Google Shape;355;p26"/>
                <p:cNvSpPr/>
                <p:nvPr/>
              </p:nvSpPr>
              <p:spPr>
                <a:xfrm>
                  <a:off x="7632750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6" name="Google Shape;356;p26"/>
                <p:cNvSpPr/>
                <p:nvPr/>
              </p:nvSpPr>
              <p:spPr>
                <a:xfrm>
                  <a:off x="7770525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7" name="Google Shape;357;p26"/>
                <p:cNvSpPr/>
                <p:nvPr/>
              </p:nvSpPr>
              <p:spPr>
                <a:xfrm>
                  <a:off x="7908300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58" name="Google Shape;358;p26"/>
              <p:cNvGrpSpPr/>
              <p:nvPr/>
            </p:nvGrpSpPr>
            <p:grpSpPr>
              <a:xfrm>
                <a:off x="7243875" y="3780983"/>
                <a:ext cx="1299300" cy="526200"/>
                <a:chOff x="3130375" y="-210650"/>
                <a:chExt cx="1299300" cy="526200"/>
              </a:xfrm>
            </p:grpSpPr>
            <p:sp>
              <p:nvSpPr>
                <p:cNvPr id="359" name="Google Shape;359;p26"/>
                <p:cNvSpPr/>
                <p:nvPr/>
              </p:nvSpPr>
              <p:spPr>
                <a:xfrm>
                  <a:off x="3130375" y="-210650"/>
                  <a:ext cx="1299300" cy="5262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19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60" name="Google Shape;360;p26"/>
                <p:cNvSpPr/>
                <p:nvPr/>
              </p:nvSpPr>
              <p:spPr>
                <a:xfrm>
                  <a:off x="3263060" y="-47084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D48FA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61" name="Google Shape;361;p26"/>
                <p:cNvSpPr/>
                <p:nvPr/>
              </p:nvSpPr>
              <p:spPr>
                <a:xfrm>
                  <a:off x="3217449" y="-110650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pic>
          <p:nvPicPr>
            <p:cNvPr id="362" name="Google Shape;362;p2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718685">
              <a:off x="7426925" y="5012612"/>
              <a:ext cx="495300" cy="2857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3" name="Google Shape;363;p26"/>
          <p:cNvGrpSpPr/>
          <p:nvPr/>
        </p:nvGrpSpPr>
        <p:grpSpPr>
          <a:xfrm rot="5400000">
            <a:off x="3465117" y="4243165"/>
            <a:ext cx="1991966" cy="1543826"/>
            <a:chOff x="3337500" y="1640525"/>
            <a:chExt cx="3773378" cy="3085800"/>
          </a:xfrm>
        </p:grpSpPr>
        <p:sp>
          <p:nvSpPr>
            <p:cNvPr id="364" name="Google Shape;364;p26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26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26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7" name="Google Shape;367;p26"/>
          <p:cNvGrpSpPr/>
          <p:nvPr/>
        </p:nvGrpSpPr>
        <p:grpSpPr>
          <a:xfrm>
            <a:off x="4280051" y="506006"/>
            <a:ext cx="1887821" cy="1628994"/>
            <a:chOff x="3337500" y="1640525"/>
            <a:chExt cx="3773378" cy="3085800"/>
          </a:xfrm>
        </p:grpSpPr>
        <p:sp>
          <p:nvSpPr>
            <p:cNvPr id="368" name="Google Shape;368;p26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26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26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一個人的AI讀書會</a:t>
            </a:r>
            <a:endParaRPr/>
          </a:p>
        </p:txBody>
      </p:sp>
      <p:sp>
        <p:nvSpPr>
          <p:cNvPr id="463" name="Google Shape;463;p3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64" name="Google Shape;464;p3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35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35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467" name="Google Shape;467;p35"/>
          <p:cNvGrpSpPr/>
          <p:nvPr/>
        </p:nvGrpSpPr>
        <p:grpSpPr>
          <a:xfrm>
            <a:off x="336959" y="1576637"/>
            <a:ext cx="8568049" cy="4287965"/>
            <a:chOff x="1056500" y="1651000"/>
            <a:chExt cx="7803323" cy="3905250"/>
          </a:xfrm>
        </p:grpSpPr>
        <p:pic>
          <p:nvPicPr>
            <p:cNvPr id="468" name="Google Shape;468;p35"/>
            <p:cNvPicPr preferRelativeResize="0"/>
            <p:nvPr/>
          </p:nvPicPr>
          <p:blipFill rotWithShape="1">
            <a:blip r:embed="rId3">
              <a:alphaModFix/>
            </a:blip>
            <a:srcRect b="3030" l="23211" r="3102" t="-3030"/>
            <a:stretch/>
          </p:blipFill>
          <p:spPr>
            <a:xfrm>
              <a:off x="2122075" y="1651000"/>
              <a:ext cx="6737748" cy="3905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35"/>
            <p:cNvPicPr preferRelativeResize="0"/>
            <p:nvPr/>
          </p:nvPicPr>
          <p:blipFill rotWithShape="1">
            <a:blip r:embed="rId3">
              <a:alphaModFix/>
            </a:blip>
            <a:srcRect b="3030" l="6176" r="80775" t="-3030"/>
            <a:stretch/>
          </p:blipFill>
          <p:spPr>
            <a:xfrm>
              <a:off x="1056500" y="1651000"/>
              <a:ext cx="1193076" cy="39052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75" name="Google Shape;475;p3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https://terms.naer.edu.tw/detail/bd9ee0ccd55f63b841bd7cef350856e9/?seq=1</a:t>
            </a:r>
            <a:r>
              <a:rPr lang="zh-TW"/>
              <a:t> </a:t>
            </a:r>
            <a:endParaRPr/>
          </a:p>
        </p:txBody>
      </p:sp>
      <p:sp>
        <p:nvSpPr>
          <p:cNvPr id="476" name="Google Shape;476;p36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36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78" name="Google Shape;478;p36"/>
          <p:cNvSpPr txBox="1"/>
          <p:nvPr/>
        </p:nvSpPr>
        <p:spPr>
          <a:xfrm>
            <a:off x="1417750" y="143600"/>
            <a:ext cx="63087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Phase 1. 準備資料 (1/2)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479" name="Google Shape;479;p36"/>
          <p:cNvPicPr preferRelativeResize="0"/>
          <p:nvPr/>
        </p:nvPicPr>
        <p:blipFill rotWithShape="1">
          <a:blip r:embed="rId4">
            <a:alphaModFix/>
          </a:blip>
          <a:srcRect b="41782" l="0" r="0" t="46138"/>
          <a:stretch/>
        </p:blipFill>
        <p:spPr>
          <a:xfrm>
            <a:off x="33050" y="1341325"/>
            <a:ext cx="9077875" cy="828400"/>
          </a:xfrm>
          <a:prstGeom prst="rect">
            <a:avLst/>
          </a:prstGeom>
          <a:noFill/>
          <a:ln cap="flat" cmpd="sng" w="38100">
            <a:solidFill>
              <a:srgbClr val="E5DB2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80" name="Google Shape;480;p36"/>
          <p:cNvSpPr/>
          <p:nvPr/>
        </p:nvSpPr>
        <p:spPr>
          <a:xfrm>
            <a:off x="4616600" y="1341325"/>
            <a:ext cx="3382200" cy="550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pic>
        <p:nvPicPr>
          <p:cNvPr id="481" name="Google Shape;481;p36"/>
          <p:cNvPicPr preferRelativeResize="0"/>
          <p:nvPr/>
        </p:nvPicPr>
        <p:blipFill rotWithShape="1">
          <a:blip r:embed="rId5">
            <a:alphaModFix/>
          </a:blip>
          <a:srcRect b="38015" l="0" r="0" t="0"/>
          <a:stretch/>
        </p:blipFill>
        <p:spPr>
          <a:xfrm>
            <a:off x="1147750" y="2805470"/>
            <a:ext cx="6848475" cy="2898925"/>
          </a:xfrm>
          <a:prstGeom prst="rect">
            <a:avLst/>
          </a:prstGeom>
          <a:noFill/>
          <a:ln cap="flat" cmpd="sng" w="38100">
            <a:solidFill>
              <a:srgbClr val="E5DB2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82" name="Google Shape;482;p36"/>
          <p:cNvSpPr/>
          <p:nvPr/>
        </p:nvSpPr>
        <p:spPr>
          <a:xfrm flipH="1" rot="5400000">
            <a:off x="4047288" y="2545500"/>
            <a:ext cx="10494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7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3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Phase 1. 準備資料 (1/2)</a:t>
            </a:r>
            <a:endParaRPr/>
          </a:p>
        </p:txBody>
      </p:sp>
      <p:sp>
        <p:nvSpPr>
          <p:cNvPr id="489" name="Google Shape;489;p3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90" name="Google Shape;490;p3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37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2" name="Google Shape;49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95323"/>
            <a:ext cx="9144001" cy="5450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5300" y="4062650"/>
            <a:ext cx="1716750" cy="1716750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FFFF00"/>
            </a:outerShdw>
          </a:effectLst>
        </p:spPr>
      </p:pic>
      <p:sp>
        <p:nvSpPr>
          <p:cNvPr id="494" name="Google Shape;494;p37"/>
          <p:cNvSpPr/>
          <p:nvPr/>
        </p:nvSpPr>
        <p:spPr>
          <a:xfrm>
            <a:off x="3444225" y="4843950"/>
            <a:ext cx="2523300" cy="1159200"/>
          </a:xfrm>
          <a:prstGeom prst="wedgeRoundRectCallout">
            <a:avLst>
              <a:gd fmla="val 67336" name="adj1"/>
              <a:gd fmla="val -3932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把網頁儲存成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</a:rPr>
              <a:t>PDF</a:t>
            </a:r>
            <a:endParaRPr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00" name="Google Shape;500;p3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https://support.google.com/notebooklm/answer/14273541?hl=zh-Hant</a:t>
            </a:r>
            <a:r>
              <a:rPr lang="zh-TW"/>
              <a:t>  </a:t>
            </a:r>
            <a:endParaRPr/>
          </a:p>
        </p:txBody>
      </p:sp>
      <p:sp>
        <p:nvSpPr>
          <p:cNvPr id="501" name="Google Shape;501;p3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38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 Light"/>
              <a:buChar char="●"/>
            </a:pP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NotebookLM 是個人化的 AI 協作工具，可協助使用者創作和思考。AI大型語言模型使用的是Google Gemini。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 Light"/>
              <a:buChar char="●"/>
            </a:pP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NotebookLM的運作需要外部資料庫，稱之為</a:t>
            </a:r>
            <a:r>
              <a:rPr lang="zh-TW" sz="2200" u="sng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資料來源</a:t>
            </a: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。外部資料庫可從Google Drive雲端硬碟、網頁網址、自行上傳PDF或文字檔案、或是複製的文字來建立。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 Light"/>
              <a:buChar char="●"/>
            </a:pP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NotebookLM會自動整理</a:t>
            </a:r>
            <a:r>
              <a:rPr lang="zh-TW" sz="2200" u="sng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資料來源</a:t>
            </a: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的內容，方便你閱讀、整理文件的內容。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200"/>
              <a:buFont typeface="Lexend Light"/>
              <a:buChar char="●"/>
            </a:pP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你詢問NotebookLM的回答將會基於資料來源來生成，並提供</a:t>
            </a:r>
            <a:r>
              <a:rPr lang="zh-TW" sz="2200" u="sng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資料來源</a:t>
            </a: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的對照。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503" name="Google Shape;503;p38"/>
          <p:cNvSpPr txBox="1"/>
          <p:nvPr/>
        </p:nvSpPr>
        <p:spPr>
          <a:xfrm>
            <a:off x="1417750" y="143600"/>
            <a:ext cx="63087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Google NotebookLM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504" name="Google Shape;50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2950" y="88800"/>
            <a:ext cx="933500" cy="9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9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3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Phase 2. 訓練模型:讓AI學習</a:t>
            </a:r>
            <a:r>
              <a:rPr lang="zh-TW"/>
              <a:t> (1/3)</a:t>
            </a:r>
            <a:endParaRPr/>
          </a:p>
        </p:txBody>
      </p:sp>
      <p:sp>
        <p:nvSpPr>
          <p:cNvPr id="511" name="Google Shape;511;p3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12" name="Google Shape;512;p39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39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4" name="Google Shape;514;p39"/>
          <p:cNvPicPr preferRelativeResize="0"/>
          <p:nvPr/>
        </p:nvPicPr>
        <p:blipFill rotWithShape="1">
          <a:blip r:embed="rId3">
            <a:alphaModFix/>
          </a:blip>
          <a:srcRect b="22498" l="0" r="0" t="0"/>
          <a:stretch/>
        </p:blipFill>
        <p:spPr>
          <a:xfrm>
            <a:off x="0" y="1116975"/>
            <a:ext cx="9144003" cy="5314725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39"/>
          <p:cNvSpPr/>
          <p:nvPr/>
        </p:nvSpPr>
        <p:spPr>
          <a:xfrm>
            <a:off x="1879800" y="1721175"/>
            <a:ext cx="5384400" cy="679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https://notebooklm.google.com/</a:t>
            </a:r>
            <a:r>
              <a:rPr lang="zh-TW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0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4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Phase 2. </a:t>
            </a:r>
            <a:r>
              <a:rPr lang="zh-TW"/>
              <a:t>訓練模型:</a:t>
            </a:r>
            <a:r>
              <a:rPr lang="zh-TW"/>
              <a:t>讓AI學習</a:t>
            </a:r>
            <a:r>
              <a:rPr lang="zh-TW"/>
              <a:t> (2/3)</a:t>
            </a:r>
            <a:endParaRPr/>
          </a:p>
        </p:txBody>
      </p:sp>
      <p:sp>
        <p:nvSpPr>
          <p:cNvPr id="522" name="Google Shape;522;p4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23" name="Google Shape;523;p40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40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5" name="Google Shape;525;p40"/>
          <p:cNvPicPr preferRelativeResize="0"/>
          <p:nvPr/>
        </p:nvPicPr>
        <p:blipFill rotWithShape="1">
          <a:blip r:embed="rId3">
            <a:alphaModFix/>
          </a:blip>
          <a:srcRect b="13547" l="0" r="30011" t="0"/>
          <a:stretch/>
        </p:blipFill>
        <p:spPr>
          <a:xfrm>
            <a:off x="-4" y="1134123"/>
            <a:ext cx="3753175" cy="336787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26" name="Google Shape;526;p40"/>
          <p:cNvSpPr/>
          <p:nvPr/>
        </p:nvSpPr>
        <p:spPr>
          <a:xfrm>
            <a:off x="545050" y="3196150"/>
            <a:ext cx="1062000" cy="751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527" name="Google Shape;527;p40"/>
          <p:cNvSpPr/>
          <p:nvPr/>
        </p:nvSpPr>
        <p:spPr>
          <a:xfrm>
            <a:off x="280502" y="2365900"/>
            <a:ext cx="1372200" cy="679200"/>
          </a:xfrm>
          <a:prstGeom prst="wedgeRoundRectCallout">
            <a:avLst>
              <a:gd fmla="val -412" name="adj1"/>
              <a:gd fmla="val 8164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1. </a:t>
            </a:r>
            <a:r>
              <a:rPr lang="zh-TW" sz="2400">
                <a:solidFill>
                  <a:srgbClr val="FFFFFF"/>
                </a:solidFill>
              </a:rPr>
              <a:t>新建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528" name="Google Shape;528;p40"/>
          <p:cNvPicPr preferRelativeResize="0"/>
          <p:nvPr/>
        </p:nvPicPr>
        <p:blipFill rotWithShape="1">
          <a:blip r:embed="rId4">
            <a:alphaModFix/>
          </a:blip>
          <a:srcRect b="0" l="7997" r="7997" t="0"/>
          <a:stretch/>
        </p:blipFill>
        <p:spPr>
          <a:xfrm>
            <a:off x="3990601" y="2283725"/>
            <a:ext cx="4554173" cy="40658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40"/>
          <p:cNvSpPr/>
          <p:nvPr/>
        </p:nvSpPr>
        <p:spPr>
          <a:xfrm>
            <a:off x="5853499" y="2557700"/>
            <a:ext cx="2012100" cy="679200"/>
          </a:xfrm>
          <a:prstGeom prst="wedgeRoundRectCallout">
            <a:avLst>
              <a:gd fmla="val -27307" name="adj1"/>
              <a:gd fmla="val 10315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2</a:t>
            </a:r>
            <a:r>
              <a:rPr lang="zh-TW" sz="2400">
                <a:solidFill>
                  <a:srgbClr val="FFFFFF"/>
                </a:solidFill>
              </a:rPr>
              <a:t>. </a:t>
            </a:r>
            <a:r>
              <a:rPr lang="zh-TW" sz="2400">
                <a:solidFill>
                  <a:srgbClr val="FFFFFF"/>
                </a:solidFill>
              </a:rPr>
              <a:t>上傳PDF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530" name="Google Shape;530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7125" y="1112000"/>
            <a:ext cx="1372200" cy="1372200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FFFF00"/>
            </a:outerShdw>
          </a:effectLst>
        </p:spPr>
      </p:pic>
      <p:sp>
        <p:nvSpPr>
          <p:cNvPr id="531" name="Google Shape;531;p40"/>
          <p:cNvSpPr/>
          <p:nvPr/>
        </p:nvSpPr>
        <p:spPr>
          <a:xfrm flipH="1" rot="688502">
            <a:off x="1813428" y="3638082"/>
            <a:ext cx="2307218" cy="524691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1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4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Phase 2. 訓練模型:讓AI學習 (3/3)</a:t>
            </a:r>
            <a:endParaRPr/>
          </a:p>
        </p:txBody>
      </p:sp>
      <p:sp>
        <p:nvSpPr>
          <p:cNvPr id="538" name="Google Shape;538;p4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39" name="Google Shape;539;p41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41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1" name="Google Shape;54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863" y="1196162"/>
            <a:ext cx="7266473" cy="5048925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41"/>
          <p:cNvSpPr/>
          <p:nvPr/>
        </p:nvSpPr>
        <p:spPr>
          <a:xfrm>
            <a:off x="4418050" y="5590825"/>
            <a:ext cx="2348700" cy="525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543" name="Google Shape;543;p41"/>
          <p:cNvSpPr/>
          <p:nvPr/>
        </p:nvSpPr>
        <p:spPr>
          <a:xfrm>
            <a:off x="4418050" y="4685425"/>
            <a:ext cx="3091500" cy="679200"/>
          </a:xfrm>
          <a:prstGeom prst="wedgeRoundRectCallout">
            <a:avLst>
              <a:gd fmla="val -27307" name="adj1"/>
              <a:gd fmla="val 10315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可以準備好問AI了！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Phase 3. 出題</a:t>
            </a:r>
            <a:endParaRPr/>
          </a:p>
        </p:txBody>
      </p:sp>
      <p:sp>
        <p:nvSpPr>
          <p:cNvPr id="549" name="Google Shape;549;p4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50" name="Google Shape;550;p42"/>
          <p:cNvSpPr txBox="1"/>
          <p:nvPr>
            <p:ph idx="1" type="body"/>
          </p:nvPr>
        </p:nvSpPr>
        <p:spPr>
          <a:xfrm>
            <a:off x="2552800" y="2951200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請以教師的角色，以「</a:t>
            </a:r>
            <a:r>
              <a:rPr lang="zh-TW" u="sng"/>
              <a:t>OOOO</a:t>
            </a:r>
            <a:r>
              <a:rPr lang="zh-TW"/>
              <a:t>」擬定一題四個選項的選擇題。其中只有一個選項正確。</a:t>
            </a:r>
            <a:endParaRPr/>
          </a:p>
        </p:txBody>
      </p:sp>
      <p:sp>
        <p:nvSpPr>
          <p:cNvPr id="551" name="Google Shape;551;p42"/>
          <p:cNvSpPr txBox="1"/>
          <p:nvPr>
            <p:ph idx="4" type="subTitle"/>
          </p:nvPr>
        </p:nvSpPr>
        <p:spPr>
          <a:xfrm>
            <a:off x="715550" y="4475400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申論題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42"/>
          <p:cNvSpPr txBox="1"/>
          <p:nvPr>
            <p:ph idx="2" type="body"/>
          </p:nvPr>
        </p:nvSpPr>
        <p:spPr>
          <a:xfrm>
            <a:off x="2552800" y="4475400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請以教師的角色，以「</a:t>
            </a:r>
            <a:r>
              <a:rPr lang="zh-TW" u="sng"/>
              <a:t>OOOO</a:t>
            </a:r>
            <a:r>
              <a:rPr lang="zh-TW"/>
              <a:t>」擬定一題申論題。</a:t>
            </a:r>
            <a:endParaRPr/>
          </a:p>
        </p:txBody>
      </p:sp>
      <p:sp>
        <p:nvSpPr>
          <p:cNvPr id="553" name="Google Shape;553;p42"/>
          <p:cNvSpPr txBox="1"/>
          <p:nvPr>
            <p:ph idx="3" type="subTitle"/>
          </p:nvPr>
        </p:nvSpPr>
        <p:spPr>
          <a:xfrm>
            <a:off x="715550" y="2951250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測驗題</a:t>
            </a:r>
            <a:endParaRPr/>
          </a:p>
        </p:txBody>
      </p:sp>
      <p:sp>
        <p:nvSpPr>
          <p:cNvPr id="554" name="Google Shape;554;p42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42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42"/>
          <p:cNvSpPr/>
          <p:nvPr/>
        </p:nvSpPr>
        <p:spPr>
          <a:xfrm>
            <a:off x="715561" y="1615300"/>
            <a:ext cx="75957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「</a:t>
            </a:r>
            <a:r>
              <a:rPr lang="zh-TW" sz="2400" u="sng"/>
              <a:t>OOOO</a:t>
            </a:r>
            <a:r>
              <a:rPr lang="zh-TW" sz="2400"/>
              <a:t>」為你要練習的主題，例如「</a:t>
            </a:r>
            <a:r>
              <a:rPr lang="zh-TW" sz="2400" u="sng"/>
              <a:t>向量空間模型</a:t>
            </a:r>
            <a:r>
              <a:rPr lang="zh-TW" sz="2400"/>
              <a:t>」</a:t>
            </a:r>
            <a:r>
              <a:rPr lang="zh-TW" sz="2400">
                <a:solidFill>
                  <a:srgbClr val="000000"/>
                </a:solidFill>
              </a:rPr>
              <a:t> 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Phase 3. 出題A：測驗題 (1/3)</a:t>
            </a:r>
            <a:endParaRPr/>
          </a:p>
        </p:txBody>
      </p:sp>
      <p:sp>
        <p:nvSpPr>
          <p:cNvPr id="562" name="Google Shape;562;p4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63" name="Google Shape;563;p43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43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43"/>
          <p:cNvSpPr txBox="1"/>
          <p:nvPr/>
        </p:nvSpPr>
        <p:spPr>
          <a:xfrm>
            <a:off x="498325" y="1341325"/>
            <a:ext cx="81474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i="1" lang="zh-TW" sz="22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請以教師的角色，以「</a:t>
            </a:r>
            <a:r>
              <a:rPr i="1" lang="zh-TW" sz="2200" u="sng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向量空間模型</a:t>
            </a:r>
            <a:r>
              <a:rPr i="1" lang="zh-TW" sz="22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」擬定一題四個選項的選擇題。其中只有一個選項正確。</a:t>
            </a:r>
            <a:endParaRPr i="1" sz="2200">
              <a:solidFill>
                <a:srgbClr val="FF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566" name="Google Shape;566;p43"/>
          <p:cNvPicPr preferRelativeResize="0"/>
          <p:nvPr/>
        </p:nvPicPr>
        <p:blipFill rotWithShape="1">
          <a:blip r:embed="rId3">
            <a:alphaModFix/>
          </a:blip>
          <a:srcRect b="23837" l="24762" r="1669" t="13497"/>
          <a:stretch/>
        </p:blipFill>
        <p:spPr>
          <a:xfrm>
            <a:off x="1208637" y="2301125"/>
            <a:ext cx="6726927" cy="3981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4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Phase 3. 出題A：測驗題 (2/3)</a:t>
            </a:r>
            <a:endParaRPr/>
          </a:p>
        </p:txBody>
      </p:sp>
      <p:sp>
        <p:nvSpPr>
          <p:cNvPr id="572" name="Google Shape;572;p4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73" name="Google Shape;573;p4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44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44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以下哪個關於</a:t>
            </a:r>
            <a:r>
              <a:rPr lang="zh-TW" sz="2200" u="sng">
                <a:latin typeface="Lexend Light"/>
                <a:ea typeface="Lexend Light"/>
                <a:cs typeface="Lexend Light"/>
                <a:sym typeface="Lexend Light"/>
              </a:rPr>
              <a:t>向量空間模型</a:t>
            </a: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的敘述是</a:t>
            </a:r>
            <a:r>
              <a:rPr b="1" i="1" lang="zh-TW" sz="2200">
                <a:solidFill>
                  <a:srgbClr val="FF0000"/>
                </a:solidFill>
                <a:latin typeface="Lexend"/>
                <a:ea typeface="Lexend"/>
                <a:cs typeface="Lexend"/>
                <a:sym typeface="Lexend"/>
              </a:rPr>
              <a:t>錯誤</a:t>
            </a: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的？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 Light"/>
              <a:buAutoNum type="alphaUcPeriod"/>
            </a:pPr>
            <a:r>
              <a:rPr lang="zh-TW" sz="2200" u="sng">
                <a:latin typeface="Lexend Light"/>
                <a:ea typeface="Lexend Light"/>
                <a:cs typeface="Lexend Light"/>
                <a:sym typeface="Lexend Light"/>
              </a:rPr>
              <a:t>向量空間模型</a:t>
            </a: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可以計算文件與檢索策略之間的相似程度。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 Light"/>
              <a:buAutoNum type="alphaUcPeriod"/>
            </a:pPr>
            <a:r>
              <a:rPr lang="zh-TW" sz="2200" u="sng">
                <a:latin typeface="Lexend Light"/>
                <a:ea typeface="Lexend Light"/>
                <a:cs typeface="Lexend Light"/>
                <a:sym typeface="Lexend Light"/>
              </a:rPr>
              <a:t>向量空間模型</a:t>
            </a: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可以計算兩份文件之間的相似程度。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 Light"/>
              <a:buAutoNum type="alphaUcPeriod"/>
            </a:pPr>
            <a:r>
              <a:rPr lang="zh-TW" sz="2200" u="sng">
                <a:latin typeface="Lexend Light"/>
                <a:ea typeface="Lexend Light"/>
                <a:cs typeface="Lexend Light"/>
                <a:sym typeface="Lexend Light"/>
              </a:rPr>
              <a:t>向量空間模型</a:t>
            </a: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可以有效地表達各個詞彙之間的關係。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 Light"/>
              <a:buAutoNum type="alphaUcPeriod"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在</a:t>
            </a:r>
            <a:r>
              <a:rPr lang="zh-TW" sz="2200" u="sng">
                <a:latin typeface="Lexend Light"/>
                <a:ea typeface="Lexend Light"/>
                <a:cs typeface="Lexend Light"/>
                <a:sym typeface="Lexend Light"/>
              </a:rPr>
              <a:t>向量空間模型</a:t>
            </a: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中，未出現在文件中的詞彙以數值 0 表示。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576" name="Google Shape;576;p44"/>
          <p:cNvSpPr txBox="1"/>
          <p:nvPr/>
        </p:nvSpPr>
        <p:spPr>
          <a:xfrm rot="10800000">
            <a:off x="5311125" y="564510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 sz="2200">
                <a:solidFill>
                  <a:srgbClr val="999999"/>
                </a:solidFill>
                <a:latin typeface="Lexend Light"/>
                <a:ea typeface="Lexend Light"/>
                <a:cs typeface="Lexend Light"/>
                <a:sym typeface="Lexend Light"/>
              </a:rPr>
              <a:t>答案是：C</a:t>
            </a:r>
            <a:endParaRPr sz="2200">
              <a:solidFill>
                <a:srgbClr val="999999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577" name="Google Shape;577;p44"/>
          <p:cNvPicPr preferRelativeResize="0"/>
          <p:nvPr/>
        </p:nvPicPr>
        <p:blipFill rotWithShape="1">
          <a:blip r:embed="rId3">
            <a:alphaModFix/>
          </a:blip>
          <a:srcRect b="44252" l="0" r="0" t="0"/>
          <a:stretch/>
        </p:blipFill>
        <p:spPr>
          <a:xfrm>
            <a:off x="2016900" y="4328475"/>
            <a:ext cx="1690250" cy="2529524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44"/>
          <p:cNvSpPr txBox="1"/>
          <p:nvPr/>
        </p:nvSpPr>
        <p:spPr>
          <a:xfrm rot="-899963">
            <a:off x="3806228" y="4397632"/>
            <a:ext cx="3094949" cy="4006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980000"/>
                </a:solidFill>
              </a:rPr>
              <a:t>看起來每一句</a:t>
            </a:r>
            <a:endParaRPr sz="2400"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980000"/>
                </a:solidFill>
              </a:rPr>
              <a:t>    都很合理啊</a:t>
            </a:r>
            <a:r>
              <a:rPr lang="zh-TW" sz="2400">
                <a:solidFill>
                  <a:srgbClr val="980000"/>
                </a:solidFill>
              </a:rPr>
              <a:t>?</a:t>
            </a:r>
            <a:endParaRPr sz="2400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7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27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孤獨 x 國考 x AI讀書會</a:t>
            </a:r>
            <a:endParaRPr/>
          </a:p>
        </p:txBody>
      </p:sp>
      <p:sp>
        <p:nvSpPr>
          <p:cNvPr id="377" name="Google Shape;377;p2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78" name="Google Shape;378;p27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9000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27"/>
          <p:cNvSpPr txBox="1"/>
          <p:nvPr>
            <p:ph idx="3" type="subTitle"/>
          </p:nvPr>
        </p:nvSpPr>
        <p:spPr>
          <a:xfrm>
            <a:off x="12714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27"/>
          <p:cNvSpPr/>
          <p:nvPr/>
        </p:nvSpPr>
        <p:spPr>
          <a:xfrm>
            <a:off x="2313499" y="2364388"/>
            <a:ext cx="4517100" cy="626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1. 館員國考篇</a:t>
            </a:r>
            <a:endParaRPr sz="2400"/>
          </a:p>
        </p:txBody>
      </p:sp>
      <p:sp>
        <p:nvSpPr>
          <p:cNvPr id="381" name="Google Shape;381;p27"/>
          <p:cNvSpPr/>
          <p:nvPr/>
        </p:nvSpPr>
        <p:spPr>
          <a:xfrm>
            <a:off x="2313499" y="4606250"/>
            <a:ext cx="4517100" cy="626100"/>
          </a:xfrm>
          <a:prstGeom prst="roundRect">
            <a:avLst>
              <a:gd fmla="val 16667" name="adj"/>
            </a:avLst>
          </a:prstGeom>
          <a:solidFill>
            <a:srgbClr val="B45F06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2. AI備考篇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45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檢查原文的說明...</a:t>
            </a:r>
            <a:endParaRPr/>
          </a:p>
        </p:txBody>
      </p:sp>
      <p:sp>
        <p:nvSpPr>
          <p:cNvPr id="584" name="Google Shape;584;p4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Phase 3. 出題A：測驗題 (3/3)</a:t>
            </a:r>
            <a:endParaRPr/>
          </a:p>
        </p:txBody>
      </p:sp>
      <p:sp>
        <p:nvSpPr>
          <p:cNvPr id="585" name="Google Shape;585;p4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86" name="Google Shape;586;p4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45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8" name="Google Shape;58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2058100"/>
            <a:ext cx="5057775" cy="25717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89" name="Google Shape;58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5072" y="1287447"/>
            <a:ext cx="4294975" cy="50247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90" name="Google Shape;590;p45"/>
          <p:cNvSpPr/>
          <p:nvPr/>
        </p:nvSpPr>
        <p:spPr>
          <a:xfrm>
            <a:off x="3451825" y="3168750"/>
            <a:ext cx="452700" cy="395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591" name="Google Shape;591;p45"/>
          <p:cNvSpPr/>
          <p:nvPr/>
        </p:nvSpPr>
        <p:spPr>
          <a:xfrm flipH="1" rot="-2322727">
            <a:off x="3910730" y="2414630"/>
            <a:ext cx="1437143" cy="524791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45"/>
          <p:cNvSpPr txBox="1"/>
          <p:nvPr>
            <p:ph idx="1" type="body"/>
          </p:nvPr>
        </p:nvSpPr>
        <p:spPr>
          <a:xfrm>
            <a:off x="715550" y="4818450"/>
            <a:ext cx="3932400" cy="14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>
                <a:solidFill>
                  <a:srgbClr val="FF0000"/>
                </a:solidFill>
              </a:rPr>
              <a:t>向量空間模型有如下的缺點：無從表達各個詞彙之間的關係（均為獨立的維度）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593" name="Google Shape;593;p45"/>
          <p:cNvSpPr/>
          <p:nvPr/>
        </p:nvSpPr>
        <p:spPr>
          <a:xfrm>
            <a:off x="2790478" y="3851550"/>
            <a:ext cx="1775400" cy="679200"/>
          </a:xfrm>
          <a:prstGeom prst="wedgeRoundRectCallout">
            <a:avLst>
              <a:gd fmla="val -4575" name="adj1"/>
              <a:gd fmla="val -10594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1. 查詢出處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94" name="Google Shape;594;p45"/>
          <p:cNvSpPr/>
          <p:nvPr/>
        </p:nvSpPr>
        <p:spPr>
          <a:xfrm>
            <a:off x="6913803" y="2651975"/>
            <a:ext cx="1775400" cy="679200"/>
          </a:xfrm>
          <a:prstGeom prst="wedgeRoundRectCallout">
            <a:avLst>
              <a:gd fmla="val -48343" name="adj1"/>
              <a:gd fmla="val -12307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2</a:t>
            </a:r>
            <a:r>
              <a:rPr lang="zh-TW" sz="2400">
                <a:solidFill>
                  <a:srgbClr val="FFFFFF"/>
                </a:solidFill>
              </a:rPr>
              <a:t>. </a:t>
            </a:r>
            <a:r>
              <a:rPr lang="zh-TW" sz="2400">
                <a:solidFill>
                  <a:srgbClr val="FFFFFF"/>
                </a:solidFill>
              </a:rPr>
              <a:t>找到缺點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4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00" name="Google Shape;600;p4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46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46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i="1" lang="zh-TW" sz="22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請以教師的角色，以「</a:t>
            </a:r>
            <a:r>
              <a:rPr lang="zh-TW" sz="2200" u="sng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向量空間模型</a:t>
            </a:r>
            <a:r>
              <a:rPr i="1" lang="zh-TW" sz="22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」擬定一題申論題。</a:t>
            </a:r>
            <a:endParaRPr i="1" sz="2200">
              <a:solidFill>
                <a:srgbClr val="FF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603" name="Google Shape;603;p46"/>
          <p:cNvSpPr txBox="1"/>
          <p:nvPr/>
        </p:nvSpPr>
        <p:spPr>
          <a:xfrm>
            <a:off x="1417750" y="143600"/>
            <a:ext cx="63087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Phase 3. 出題B：申論題(1/</a:t>
            </a: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3</a:t>
            </a: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)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604" name="Google Shape;60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563" y="1870825"/>
            <a:ext cx="8067675" cy="422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4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Phase 3. 出題B：申論題(2/3)</a:t>
            </a:r>
            <a:endParaRPr/>
          </a:p>
        </p:txBody>
      </p:sp>
      <p:sp>
        <p:nvSpPr>
          <p:cNvPr id="610" name="Google Shape;610;p4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11" name="Google Shape;611;p4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47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47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請詳細說明向量空間模型的</a:t>
            </a:r>
            <a:r>
              <a:rPr lang="zh-TW" sz="2200" u="sng">
                <a:latin typeface="Lexend Light"/>
                <a:ea typeface="Lexend Light"/>
                <a:cs typeface="Lexend Light"/>
                <a:sym typeface="Lexend Light"/>
              </a:rPr>
              <a:t>優點</a:t>
            </a: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和</a:t>
            </a:r>
            <a:r>
              <a:rPr lang="zh-TW" sz="2200" u="sng">
                <a:latin typeface="Lexend Light"/>
                <a:ea typeface="Lexend Light"/>
                <a:cs typeface="Lexend Light"/>
                <a:sym typeface="Lexend Light"/>
              </a:rPr>
              <a:t>缺點</a:t>
            </a: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，並比較其與</a:t>
            </a:r>
            <a:r>
              <a:rPr lang="zh-TW" sz="2200" u="sng">
                <a:latin typeface="Lexend Light"/>
                <a:ea typeface="Lexend Light"/>
                <a:cs typeface="Lexend Light"/>
                <a:sym typeface="Lexend Light"/>
              </a:rPr>
              <a:t>機率模型</a:t>
            </a: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和</a:t>
            </a:r>
            <a:r>
              <a:rPr lang="zh-TW" sz="2200" u="sng">
                <a:latin typeface="Lexend Light"/>
                <a:ea typeface="Lexend Light"/>
                <a:cs typeface="Lexend Light"/>
                <a:sym typeface="Lexend Light"/>
              </a:rPr>
              <a:t>語言模型</a:t>
            </a: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在資訊檢索應用上的差異。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1900">
                <a:latin typeface="Lexend Light"/>
                <a:ea typeface="Lexend Light"/>
                <a:cs typeface="Lexend Light"/>
                <a:sym typeface="Lexend Light"/>
              </a:rPr>
              <a:t>評分重點：</a:t>
            </a:r>
            <a:endParaRPr sz="19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Lexend Light"/>
              <a:buChar char="●"/>
            </a:pPr>
            <a:r>
              <a:rPr lang="zh-TW" sz="1900">
                <a:latin typeface="Lexend Light"/>
                <a:ea typeface="Lexend Light"/>
                <a:cs typeface="Lexend Light"/>
                <a:sym typeface="Lexend Light"/>
              </a:rPr>
              <a:t>學生應能清楚定義向量空間模型，並說明其如何將文件和查詢表示為向量。</a:t>
            </a:r>
            <a:endParaRPr sz="19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Lexend Light"/>
              <a:buChar char="●"/>
            </a:pPr>
            <a:r>
              <a:rPr lang="zh-TW" sz="1900">
                <a:latin typeface="Lexend Light"/>
                <a:ea typeface="Lexend Light"/>
                <a:cs typeface="Lexend Light"/>
                <a:sym typeface="Lexend Light"/>
              </a:rPr>
              <a:t>學生應能列舉向量空間模型的優點，例如計算文件與查詢或文件之間相似度的能力。</a:t>
            </a:r>
            <a:endParaRPr sz="19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Lexend Light"/>
              <a:buChar char="●"/>
            </a:pPr>
            <a:r>
              <a:rPr lang="zh-TW" sz="1900">
                <a:latin typeface="Lexend Light"/>
                <a:ea typeface="Lexend Light"/>
                <a:cs typeface="Lexend Light"/>
                <a:sym typeface="Lexend Light"/>
              </a:rPr>
              <a:t>學生應能解釋向量空間模型的缺點，例如無法表達詞彙之間關係以及維度權重計算方式的限制。</a:t>
            </a:r>
            <a:endParaRPr sz="19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Lexend Light"/>
              <a:buChar char="●"/>
            </a:pPr>
            <a:r>
              <a:rPr lang="zh-TW" sz="1900">
                <a:latin typeface="Lexend Light"/>
                <a:ea typeface="Lexend Light"/>
                <a:cs typeface="Lexend Light"/>
                <a:sym typeface="Lexend Light"/>
              </a:rPr>
              <a:t>學生應能簡述機率模型和語言模型的概念，並比較它們與向量空間模型在資訊檢索上的差異，例如效能和理論基礎方面的差異。</a:t>
            </a:r>
            <a:endParaRPr sz="19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Lexend Light"/>
              <a:buChar char="●"/>
            </a:pPr>
            <a:r>
              <a:rPr lang="zh-TW" sz="1900">
                <a:latin typeface="Lexend Light"/>
                <a:ea typeface="Lexend Light"/>
                <a:cs typeface="Lexend Light"/>
                <a:sym typeface="Lexend Light"/>
              </a:rPr>
              <a:t>答案應結構清晰，邏輯連貫，並使用適當的例子說明。</a:t>
            </a:r>
            <a:endParaRPr sz="19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650" y="3834633"/>
            <a:ext cx="4779451" cy="2459638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19" name="Google Shape;619;p48"/>
          <p:cNvPicPr preferRelativeResize="0"/>
          <p:nvPr/>
        </p:nvPicPr>
        <p:blipFill rotWithShape="1">
          <a:blip r:embed="rId4">
            <a:alphaModFix/>
          </a:blip>
          <a:srcRect b="0" l="0" r="3185" t="0"/>
          <a:stretch/>
        </p:blipFill>
        <p:spPr>
          <a:xfrm>
            <a:off x="4625625" y="1341325"/>
            <a:ext cx="4518375" cy="500062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20" name="Google Shape;620;p48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檢查原文的說明...</a:t>
            </a:r>
            <a:endParaRPr/>
          </a:p>
        </p:txBody>
      </p:sp>
      <p:sp>
        <p:nvSpPr>
          <p:cNvPr id="621" name="Google Shape;621;p4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Phase 3. </a:t>
            </a:r>
            <a:r>
              <a:rPr lang="zh-TW"/>
              <a:t>出題B：申論題</a:t>
            </a:r>
            <a:r>
              <a:rPr lang="zh-TW"/>
              <a:t> (3/3)</a:t>
            </a:r>
            <a:endParaRPr/>
          </a:p>
        </p:txBody>
      </p:sp>
      <p:sp>
        <p:nvSpPr>
          <p:cNvPr id="622" name="Google Shape;622;p4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23" name="Google Shape;623;p4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4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48"/>
          <p:cNvSpPr/>
          <p:nvPr/>
        </p:nvSpPr>
        <p:spPr>
          <a:xfrm>
            <a:off x="3451825" y="3168750"/>
            <a:ext cx="452700" cy="395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26" name="Google Shape;626;p48"/>
          <p:cNvSpPr/>
          <p:nvPr/>
        </p:nvSpPr>
        <p:spPr>
          <a:xfrm flipH="1" rot="-2322727">
            <a:off x="3910730" y="2414630"/>
            <a:ext cx="1437143" cy="524791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7" name="Google Shape;627;p48"/>
          <p:cNvPicPr preferRelativeResize="0"/>
          <p:nvPr/>
        </p:nvPicPr>
        <p:blipFill rotWithShape="1">
          <a:blip r:embed="rId5">
            <a:alphaModFix/>
          </a:blip>
          <a:srcRect b="31698" l="0" r="0" t="0"/>
          <a:stretch/>
        </p:blipFill>
        <p:spPr>
          <a:xfrm>
            <a:off x="715550" y="1942600"/>
            <a:ext cx="5766000" cy="17546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28" name="Google Shape;628;p48"/>
          <p:cNvSpPr/>
          <p:nvPr/>
        </p:nvSpPr>
        <p:spPr>
          <a:xfrm>
            <a:off x="4990100" y="4818450"/>
            <a:ext cx="3621900" cy="1034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29" name="Google Shape;629;p48"/>
          <p:cNvSpPr/>
          <p:nvPr/>
        </p:nvSpPr>
        <p:spPr>
          <a:xfrm flipH="1" rot="4144665">
            <a:off x="5454727" y="3885124"/>
            <a:ext cx="1049284" cy="524728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48"/>
          <p:cNvSpPr/>
          <p:nvPr/>
        </p:nvSpPr>
        <p:spPr>
          <a:xfrm>
            <a:off x="5293278" y="2337425"/>
            <a:ext cx="1775400" cy="679200"/>
          </a:xfrm>
          <a:prstGeom prst="wedgeRoundRectCallout">
            <a:avLst>
              <a:gd fmla="val -26952" name="adj1"/>
              <a:gd fmla="val 7823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1. </a:t>
            </a:r>
            <a:r>
              <a:rPr lang="zh-TW" sz="2400">
                <a:solidFill>
                  <a:srgbClr val="FFFFFF"/>
                </a:solidFill>
              </a:rPr>
              <a:t>查詢出處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31" name="Google Shape;631;p48"/>
          <p:cNvSpPr/>
          <p:nvPr/>
        </p:nvSpPr>
        <p:spPr>
          <a:xfrm>
            <a:off x="6905625" y="3633750"/>
            <a:ext cx="2143200" cy="1034400"/>
          </a:xfrm>
          <a:prstGeom prst="wedgeRoundRectCallout">
            <a:avLst>
              <a:gd fmla="val -26952" name="adj1"/>
              <a:gd fmla="val 7823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2</a:t>
            </a:r>
            <a:r>
              <a:rPr lang="zh-TW" sz="2400">
                <a:solidFill>
                  <a:srgbClr val="FFFFFF"/>
                </a:solidFill>
              </a:rPr>
              <a:t>. </a:t>
            </a:r>
            <a:r>
              <a:rPr lang="zh-TW" sz="2400">
                <a:solidFill>
                  <a:srgbClr val="FFFFFF"/>
                </a:solidFill>
              </a:rPr>
              <a:t>找到定義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FFFF"/>
                </a:solidFill>
              </a:rPr>
              <a:t>(格式不太正確)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632" name="Google Shape;632;p48"/>
          <p:cNvSpPr/>
          <p:nvPr/>
        </p:nvSpPr>
        <p:spPr>
          <a:xfrm flipH="1" rot="10798034">
            <a:off x="3750338" y="5073306"/>
            <a:ext cx="10494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48"/>
          <p:cNvSpPr/>
          <p:nvPr/>
        </p:nvSpPr>
        <p:spPr>
          <a:xfrm>
            <a:off x="1761325" y="4223100"/>
            <a:ext cx="2143200" cy="679200"/>
          </a:xfrm>
          <a:prstGeom prst="wedgeRoundRectCallout">
            <a:avLst>
              <a:gd fmla="val -26952" name="adj1"/>
              <a:gd fmla="val 7823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3</a:t>
            </a:r>
            <a:r>
              <a:rPr lang="zh-TW" sz="2400">
                <a:solidFill>
                  <a:srgbClr val="FFFFFF"/>
                </a:solidFill>
              </a:rPr>
              <a:t>. 找到</a:t>
            </a:r>
            <a:r>
              <a:rPr lang="zh-TW" sz="2400">
                <a:solidFill>
                  <a:srgbClr val="FFFFFF"/>
                </a:solidFill>
              </a:rPr>
              <a:t>原文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4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Phase 4. 申論題擬答</a:t>
            </a:r>
            <a:endParaRPr/>
          </a:p>
        </p:txBody>
      </p:sp>
      <p:sp>
        <p:nvSpPr>
          <p:cNvPr id="639" name="Google Shape;639;p4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40" name="Google Shape;640;p49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49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49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i="1" lang="zh-TW" sz="22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請以學生的角度，回答上述申論題。</a:t>
            </a:r>
            <a:br>
              <a:rPr i="1" lang="zh-TW" sz="22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r>
              <a:rPr i="1" lang="zh-TW" sz="22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回答內容必須包含</a:t>
            </a:r>
            <a:r>
              <a:rPr i="1" lang="zh-TW" sz="2200" u="sng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前言</a:t>
            </a:r>
            <a:r>
              <a:rPr i="1" lang="zh-TW" sz="22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、</a:t>
            </a:r>
            <a:r>
              <a:rPr i="1" lang="zh-TW" sz="2200" u="sng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本文</a:t>
            </a:r>
            <a:r>
              <a:rPr i="1" lang="zh-TW" sz="22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及</a:t>
            </a:r>
            <a:r>
              <a:rPr i="1" lang="zh-TW" sz="2200" u="sng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結論</a:t>
            </a:r>
            <a:r>
              <a:rPr i="1" lang="zh-TW" sz="22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。</a:t>
            </a:r>
            <a:br>
              <a:rPr i="1" lang="zh-TW" sz="22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r>
              <a:rPr i="1" lang="zh-TW" sz="22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字數長度必須在</a:t>
            </a:r>
            <a:r>
              <a:rPr i="1" lang="zh-TW" sz="2200" u="sng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500字</a:t>
            </a:r>
            <a:r>
              <a:rPr i="1" lang="zh-TW" sz="2200">
                <a:solidFill>
                  <a:srgbClr val="FF0000"/>
                </a:solidFill>
                <a:latin typeface="Lexend Light"/>
                <a:ea typeface="Lexend Light"/>
                <a:cs typeface="Lexend Light"/>
                <a:sym typeface="Lexend Light"/>
              </a:rPr>
              <a:t>以內。</a:t>
            </a:r>
            <a:endParaRPr i="1" sz="2200">
              <a:solidFill>
                <a:srgbClr val="FF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643" name="Google Shape;64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7747" y="2581772"/>
            <a:ext cx="4941700" cy="35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49"/>
          <p:cNvSpPr/>
          <p:nvPr/>
        </p:nvSpPr>
        <p:spPr>
          <a:xfrm>
            <a:off x="6359450" y="3893950"/>
            <a:ext cx="1832700" cy="679200"/>
          </a:xfrm>
          <a:prstGeom prst="wedgeRoundRectCallout">
            <a:avLst>
              <a:gd fmla="val -75591" name="adj1"/>
              <a:gd fmla="val 4281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600字左右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Google Shape;64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685" y="1286972"/>
            <a:ext cx="4941700" cy="35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5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Phase 5. 心智圖分析(1/3)</a:t>
            </a:r>
            <a:endParaRPr/>
          </a:p>
        </p:txBody>
      </p:sp>
      <p:sp>
        <p:nvSpPr>
          <p:cNvPr id="651" name="Google Shape;651;p5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52" name="Google Shape;652;p50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50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4" name="Google Shape;654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6899" y="1038497"/>
            <a:ext cx="1237500" cy="123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1675" y="3212310"/>
            <a:ext cx="5754901" cy="3269315"/>
          </a:xfrm>
          <a:prstGeom prst="rect">
            <a:avLst/>
          </a:prstGeom>
          <a:noFill/>
          <a:ln cap="flat" cmpd="sng" w="38100">
            <a:solidFill>
              <a:srgbClr val="E5DB2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56" name="Google Shape;656;p50"/>
          <p:cNvSpPr/>
          <p:nvPr/>
        </p:nvSpPr>
        <p:spPr>
          <a:xfrm flipH="1" rot="1800215">
            <a:off x="2564959" y="3166645"/>
            <a:ext cx="1565830" cy="52470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5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62" name="Google Shape;662;p51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51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51"/>
          <p:cNvSpPr txBox="1"/>
          <p:nvPr/>
        </p:nvSpPr>
        <p:spPr>
          <a:xfrm>
            <a:off x="3398225" y="3359250"/>
            <a:ext cx="4949700" cy="27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 Light"/>
              <a:buChar char="❓"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AI</a:t>
            </a: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是怎麼將訓練資料轉換成文章的呢？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200"/>
              <a:buFont typeface="Lexend Light"/>
              <a:buChar char="❓"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AI</a:t>
            </a: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是如何組織「前言」、「本文」及「結論」的呢？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665" name="Google Shape;665;p51"/>
          <p:cNvSpPr txBox="1"/>
          <p:nvPr/>
        </p:nvSpPr>
        <p:spPr>
          <a:xfrm>
            <a:off x="1417750" y="143600"/>
            <a:ext cx="63087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Phase 5. 心智圖分析 (2/</a:t>
            </a: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3</a:t>
            </a: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)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66" name="Google Shape;666;p51"/>
          <p:cNvSpPr/>
          <p:nvPr/>
        </p:nvSpPr>
        <p:spPr>
          <a:xfrm>
            <a:off x="715550" y="1579250"/>
            <a:ext cx="1954500" cy="989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8497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/>
              <a:t>文章的回答</a:t>
            </a:r>
            <a:endParaRPr b="1" sz="24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 sz="1800"/>
              <a:t>最終目標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 sz="1800"/>
              <a:t>不易記憶</a:t>
            </a:r>
            <a:endParaRPr sz="1800"/>
          </a:p>
        </p:txBody>
      </p:sp>
      <p:sp>
        <p:nvSpPr>
          <p:cNvPr id="667" name="Google Shape;667;p51"/>
          <p:cNvSpPr/>
          <p:nvPr/>
        </p:nvSpPr>
        <p:spPr>
          <a:xfrm>
            <a:off x="6474050" y="1579250"/>
            <a:ext cx="1954500" cy="989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/>
              <a:t>心智圖筆記</a:t>
            </a:r>
            <a:endParaRPr b="1" sz="24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 sz="1800"/>
              <a:t>協助思考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 sz="1800"/>
              <a:t>容易記憶</a:t>
            </a:r>
            <a:endParaRPr sz="1800"/>
          </a:p>
        </p:txBody>
      </p:sp>
      <p:pic>
        <p:nvPicPr>
          <p:cNvPr id="668" name="Google Shape;66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7075" y="1428413"/>
            <a:ext cx="1290775" cy="12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4">
            <a:off x="2577300" y="1428416"/>
            <a:ext cx="1290776" cy="1290773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51"/>
          <p:cNvSpPr/>
          <p:nvPr/>
        </p:nvSpPr>
        <p:spPr>
          <a:xfrm flipH="1">
            <a:off x="4000975" y="1811450"/>
            <a:ext cx="1049400" cy="5247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1" name="Google Shape;67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70850" y="3307369"/>
            <a:ext cx="2400500" cy="2879355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51"/>
          <p:cNvSpPr txBox="1"/>
          <p:nvPr/>
        </p:nvSpPr>
        <p:spPr>
          <a:xfrm rot="1000">
            <a:off x="3071353" y="3407404"/>
            <a:ext cx="3094800" cy="40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980000"/>
                </a:solidFill>
              </a:rPr>
              <a:t>仔細觀察看看...</a:t>
            </a:r>
            <a:endParaRPr sz="2400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5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78" name="Google Shape;678;p52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52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0" name="Google Shape;680;p52"/>
          <p:cNvPicPr preferRelativeResize="0"/>
          <p:nvPr/>
        </p:nvPicPr>
        <p:blipFill rotWithShape="1">
          <a:blip r:embed="rId3">
            <a:alphaModFix/>
          </a:blip>
          <a:srcRect b="89" l="0" r="0" t="99"/>
          <a:stretch/>
        </p:blipFill>
        <p:spPr>
          <a:xfrm>
            <a:off x="0" y="1466725"/>
            <a:ext cx="9143999" cy="4964972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52"/>
          <p:cNvSpPr txBox="1"/>
          <p:nvPr/>
        </p:nvSpPr>
        <p:spPr>
          <a:xfrm>
            <a:off x="551450" y="726900"/>
            <a:ext cx="81966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請詳細說明向量空間模型的</a:t>
            </a:r>
            <a:r>
              <a:rPr lang="zh-TW" sz="2200" u="sng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優點</a:t>
            </a:r>
            <a:r>
              <a:rPr lang="zh-TW"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和</a:t>
            </a:r>
            <a:r>
              <a:rPr lang="zh-TW" sz="2200" u="sng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缺點</a:t>
            </a:r>
            <a:r>
              <a:rPr lang="zh-TW"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，並比較其與</a:t>
            </a:r>
            <a:r>
              <a:rPr lang="zh-TW" sz="2200" u="sng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機率模型</a:t>
            </a:r>
            <a:r>
              <a:rPr lang="zh-TW"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和</a:t>
            </a:r>
            <a:r>
              <a:rPr lang="zh-TW" sz="2200" u="sng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語言模型</a:t>
            </a:r>
            <a:r>
              <a:rPr lang="zh-TW"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在資訊檢索應用上的差異。</a:t>
            </a:r>
            <a:endParaRPr/>
          </a:p>
        </p:txBody>
      </p:sp>
      <p:sp>
        <p:nvSpPr>
          <p:cNvPr id="682" name="Google Shape;682;p52"/>
          <p:cNvSpPr/>
          <p:nvPr/>
        </p:nvSpPr>
        <p:spPr>
          <a:xfrm>
            <a:off x="4147275" y="132292"/>
            <a:ext cx="602400" cy="5946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683" name="Google Shape;683;p52"/>
          <p:cNvSpPr/>
          <p:nvPr/>
        </p:nvSpPr>
        <p:spPr>
          <a:xfrm>
            <a:off x="4986975" y="132292"/>
            <a:ext cx="602400" cy="5946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684" name="Google Shape;684;p52"/>
          <p:cNvSpPr/>
          <p:nvPr/>
        </p:nvSpPr>
        <p:spPr>
          <a:xfrm>
            <a:off x="7531150" y="132292"/>
            <a:ext cx="602400" cy="5946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3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685" name="Google Shape;685;p52"/>
          <p:cNvSpPr/>
          <p:nvPr/>
        </p:nvSpPr>
        <p:spPr>
          <a:xfrm>
            <a:off x="863650" y="1639492"/>
            <a:ext cx="602400" cy="594600"/>
          </a:xfrm>
          <a:prstGeom prst="wedgeEllipseCallout">
            <a:avLst>
              <a:gd fmla="val -31088" name="adj1"/>
              <a:gd fmla="val -81226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4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686" name="Google Shape;686;p52"/>
          <p:cNvSpPr/>
          <p:nvPr/>
        </p:nvSpPr>
        <p:spPr>
          <a:xfrm>
            <a:off x="7079975" y="3738292"/>
            <a:ext cx="602400" cy="594600"/>
          </a:xfrm>
          <a:prstGeom prst="wedgeEllipseCallout">
            <a:avLst>
              <a:gd fmla="val -47734" name="adj1"/>
              <a:gd fmla="val 7588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4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687" name="Google Shape;687;p52"/>
          <p:cNvSpPr/>
          <p:nvPr/>
        </p:nvSpPr>
        <p:spPr>
          <a:xfrm>
            <a:off x="5337900" y="3651905"/>
            <a:ext cx="602400" cy="594600"/>
          </a:xfrm>
          <a:prstGeom prst="wedgeEllipseCallout">
            <a:avLst>
              <a:gd fmla="val 31325" name="adj1"/>
              <a:gd fmla="val 96732" name="adj2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3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688" name="Google Shape;688;p52"/>
          <p:cNvSpPr/>
          <p:nvPr/>
        </p:nvSpPr>
        <p:spPr>
          <a:xfrm>
            <a:off x="4736500" y="3057292"/>
            <a:ext cx="602400" cy="594600"/>
          </a:xfrm>
          <a:prstGeom prst="wedgeEllipseCallout">
            <a:avLst>
              <a:gd fmla="val -47734" name="adj1"/>
              <a:gd fmla="val 75880" name="adj2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689" name="Google Shape;689;p52"/>
          <p:cNvSpPr/>
          <p:nvPr/>
        </p:nvSpPr>
        <p:spPr>
          <a:xfrm>
            <a:off x="3057100" y="3057292"/>
            <a:ext cx="602400" cy="594600"/>
          </a:xfrm>
          <a:prstGeom prst="wedgeEllipseCallout">
            <a:avLst>
              <a:gd fmla="val 12571" name="adj1"/>
              <a:gd fmla="val 7659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53"/>
          <p:cNvPicPr preferRelativeResize="0"/>
          <p:nvPr/>
        </p:nvPicPr>
        <p:blipFill rotWithShape="1">
          <a:blip r:embed="rId3">
            <a:alphaModFix/>
          </a:blip>
          <a:srcRect b="13382" l="22100" r="0" t="0"/>
          <a:stretch/>
        </p:blipFill>
        <p:spPr>
          <a:xfrm>
            <a:off x="0" y="3716250"/>
            <a:ext cx="5202601" cy="3141012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5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96" name="Google Shape;696;p53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53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p53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699" name="Google Shape;699;p53"/>
          <p:cNvSpPr txBox="1"/>
          <p:nvPr/>
        </p:nvSpPr>
        <p:spPr>
          <a:xfrm>
            <a:off x="1417750" y="143600"/>
            <a:ext cx="63087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Phase 6. 驗證 (1/2)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700" name="Google Shape;700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475" y="900325"/>
            <a:ext cx="4530425" cy="278317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1" name="Google Shape;701;p53"/>
          <p:cNvPicPr preferRelativeResize="0"/>
          <p:nvPr/>
        </p:nvPicPr>
        <p:blipFill rotWithShape="1">
          <a:blip r:embed="rId5">
            <a:alphaModFix/>
          </a:blip>
          <a:srcRect b="35136" l="0" r="0" t="0"/>
          <a:stretch/>
        </p:blipFill>
        <p:spPr>
          <a:xfrm>
            <a:off x="4045175" y="1551496"/>
            <a:ext cx="4638675" cy="2885151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02" name="Google Shape;702;p53"/>
          <p:cNvSpPr/>
          <p:nvPr/>
        </p:nvSpPr>
        <p:spPr>
          <a:xfrm>
            <a:off x="715550" y="2796525"/>
            <a:ext cx="452700" cy="395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03" name="Google Shape;703;p53"/>
          <p:cNvSpPr/>
          <p:nvPr/>
        </p:nvSpPr>
        <p:spPr>
          <a:xfrm>
            <a:off x="4287425" y="1781350"/>
            <a:ext cx="3904500" cy="1410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04" name="Google Shape;704;p53"/>
          <p:cNvSpPr/>
          <p:nvPr/>
        </p:nvSpPr>
        <p:spPr>
          <a:xfrm>
            <a:off x="4135850" y="5652325"/>
            <a:ext cx="977400" cy="447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05" name="Google Shape;705;p53"/>
          <p:cNvSpPr/>
          <p:nvPr/>
        </p:nvSpPr>
        <p:spPr>
          <a:xfrm flipH="1" rot="-745054">
            <a:off x="1454079" y="2399192"/>
            <a:ext cx="2547495" cy="52466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53"/>
          <p:cNvSpPr/>
          <p:nvPr/>
        </p:nvSpPr>
        <p:spPr>
          <a:xfrm flipH="1" rot="6969169">
            <a:off x="4480319" y="4106162"/>
            <a:ext cx="1547757" cy="52472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53"/>
          <p:cNvSpPr/>
          <p:nvPr/>
        </p:nvSpPr>
        <p:spPr>
          <a:xfrm flipH="1" rot="2196878">
            <a:off x="1184960" y="4072031"/>
            <a:ext cx="2922389" cy="52470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53"/>
          <p:cNvSpPr/>
          <p:nvPr/>
        </p:nvSpPr>
        <p:spPr>
          <a:xfrm>
            <a:off x="715553" y="1577913"/>
            <a:ext cx="1775400" cy="679200"/>
          </a:xfrm>
          <a:prstGeom prst="wedgeRoundRectCallout">
            <a:avLst>
              <a:gd fmla="val -32107" name="adj1"/>
              <a:gd fmla="val 10339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1. 查詢出處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709" name="Google Shape;709;p53"/>
          <p:cNvSpPr/>
          <p:nvPr/>
        </p:nvSpPr>
        <p:spPr>
          <a:xfrm>
            <a:off x="6053399" y="662125"/>
            <a:ext cx="2528400" cy="679200"/>
          </a:xfrm>
          <a:prstGeom prst="wedgeRoundRectCallout">
            <a:avLst>
              <a:gd fmla="val -32107" name="adj1"/>
              <a:gd fmla="val 10339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2</a:t>
            </a:r>
            <a:r>
              <a:rPr lang="zh-TW" sz="2400">
                <a:solidFill>
                  <a:srgbClr val="FFFFFF"/>
                </a:solidFill>
              </a:rPr>
              <a:t>. </a:t>
            </a:r>
            <a:r>
              <a:rPr lang="zh-TW" sz="2400">
                <a:solidFill>
                  <a:srgbClr val="FFFFFF"/>
                </a:solidFill>
              </a:rPr>
              <a:t>學習原文論述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710" name="Google Shape;710;p53"/>
          <p:cNvSpPr/>
          <p:nvPr/>
        </p:nvSpPr>
        <p:spPr>
          <a:xfrm>
            <a:off x="5492661" y="5376525"/>
            <a:ext cx="2528400" cy="679200"/>
          </a:xfrm>
          <a:prstGeom prst="wedgeRoundRectCallout">
            <a:avLst>
              <a:gd fmla="val -68469" name="adj1"/>
              <a:gd fmla="val 1828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3</a:t>
            </a:r>
            <a:r>
              <a:rPr lang="zh-TW" sz="2400">
                <a:solidFill>
                  <a:srgbClr val="FFFFFF"/>
                </a:solidFill>
              </a:rPr>
              <a:t>. </a:t>
            </a:r>
            <a:r>
              <a:rPr lang="zh-TW" sz="2400">
                <a:solidFill>
                  <a:srgbClr val="FFFFFF"/>
                </a:solidFill>
              </a:rPr>
              <a:t>撰寫成答案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54"/>
          <p:cNvPicPr preferRelativeResize="0"/>
          <p:nvPr/>
        </p:nvPicPr>
        <p:blipFill rotWithShape="1">
          <a:blip r:embed="rId3">
            <a:alphaModFix/>
          </a:blip>
          <a:srcRect b="21879" l="0" r="0" t="10319"/>
          <a:stretch/>
        </p:blipFill>
        <p:spPr>
          <a:xfrm>
            <a:off x="2684975" y="4261175"/>
            <a:ext cx="5743575" cy="1741975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16" name="Google Shape;716;p5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17" name="Google Shape;717;p5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54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54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720" name="Google Shape;720;p54"/>
          <p:cNvSpPr txBox="1"/>
          <p:nvPr/>
        </p:nvSpPr>
        <p:spPr>
          <a:xfrm>
            <a:off x="1417750" y="143600"/>
            <a:ext cx="63087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Phase 6. 驗證 (2/2)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721" name="Google Shape;721;p54"/>
          <p:cNvPicPr preferRelativeResize="0"/>
          <p:nvPr/>
        </p:nvPicPr>
        <p:blipFill rotWithShape="1">
          <a:blip r:embed="rId4">
            <a:alphaModFix/>
          </a:blip>
          <a:srcRect b="25239" l="0" r="0" t="0"/>
          <a:stretch/>
        </p:blipFill>
        <p:spPr>
          <a:xfrm>
            <a:off x="2684975" y="1341322"/>
            <a:ext cx="5743575" cy="2228850"/>
          </a:xfrm>
          <a:prstGeom prst="rect">
            <a:avLst/>
          </a:prstGeom>
          <a:noFill/>
          <a:ln cap="flat" cmpd="sng" w="38100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22" name="Google Shape;722;p54"/>
          <p:cNvSpPr/>
          <p:nvPr/>
        </p:nvSpPr>
        <p:spPr>
          <a:xfrm>
            <a:off x="3079850" y="1249072"/>
            <a:ext cx="1394400" cy="5250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14400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樂詞網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723" name="Google Shape;723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0325" y="1150725"/>
            <a:ext cx="777600" cy="77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54"/>
          <p:cNvSpPr/>
          <p:nvPr/>
        </p:nvSpPr>
        <p:spPr>
          <a:xfrm>
            <a:off x="3079850" y="4031725"/>
            <a:ext cx="1801800" cy="5250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14400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Gemini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725" name="Google Shape;725;p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23075" y="3996070"/>
            <a:ext cx="609900" cy="60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54"/>
          <p:cNvPicPr preferRelativeResize="0"/>
          <p:nvPr/>
        </p:nvPicPr>
        <p:blipFill rotWithShape="1">
          <a:blip r:embed="rId7">
            <a:alphaModFix/>
          </a:blip>
          <a:srcRect b="13382" l="77543" r="0" t="0"/>
          <a:stretch/>
        </p:blipFill>
        <p:spPr>
          <a:xfrm>
            <a:off x="-2" y="1208850"/>
            <a:ext cx="2412475" cy="5052499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54"/>
          <p:cNvSpPr/>
          <p:nvPr/>
        </p:nvSpPr>
        <p:spPr>
          <a:xfrm>
            <a:off x="696544" y="4323138"/>
            <a:ext cx="1572300" cy="720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8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28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2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89" name="Google Shape;389;p28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9000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28"/>
          <p:cNvSpPr txBox="1"/>
          <p:nvPr>
            <p:ph idx="3" type="subTitle"/>
          </p:nvPr>
        </p:nvSpPr>
        <p:spPr>
          <a:xfrm>
            <a:off x="12714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1" name="Google Shape;39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830" y="0"/>
            <a:ext cx="758644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55"/>
          <p:cNvSpPr/>
          <p:nvPr/>
        </p:nvSpPr>
        <p:spPr>
          <a:xfrm>
            <a:off x="5292225" y="1636750"/>
            <a:ext cx="1748100" cy="24309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3" name="Google Shape;733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3414" y="0"/>
            <a:ext cx="5437177" cy="4915100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55"/>
          <p:cNvSpPr txBox="1"/>
          <p:nvPr>
            <p:ph idx="1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55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36" name="Google Shape;736;p55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結語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56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Google Shape;742;p56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56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同學，該起床考試了</a:t>
            </a:r>
            <a:endParaRPr/>
          </a:p>
        </p:txBody>
      </p:sp>
      <p:sp>
        <p:nvSpPr>
          <p:cNvPr id="744" name="Google Shape;744;p5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45" name="Google Shape;745;p5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6" name="Google Shape;74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9250" y="2089754"/>
            <a:ext cx="3465475" cy="2678495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56"/>
          <p:cNvSpPr txBox="1"/>
          <p:nvPr/>
        </p:nvSpPr>
        <p:spPr>
          <a:xfrm rot="-899963">
            <a:off x="1949978" y="1839507"/>
            <a:ext cx="3094949" cy="4006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980000"/>
                </a:solidFill>
              </a:rPr>
              <a:t>畫心智圖？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980000"/>
                </a:solidFill>
              </a:rPr>
              <a:t>   交給AI就好了呀</a:t>
            </a:r>
            <a:endParaRPr sz="1800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57"/>
          <p:cNvSpPr txBox="1"/>
          <p:nvPr>
            <p:ph idx="1" type="body"/>
          </p:nvPr>
        </p:nvSpPr>
        <p:spPr>
          <a:xfrm>
            <a:off x="715550" y="1267299"/>
            <a:ext cx="7713000" cy="41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57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說好的AI呢？</a:t>
            </a:r>
            <a:endParaRPr/>
          </a:p>
        </p:txBody>
      </p:sp>
      <p:sp>
        <p:nvSpPr>
          <p:cNvPr id="754" name="Google Shape;754;p5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55" name="Google Shape;755;p5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p57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7" name="Google Shape;757;p57"/>
          <p:cNvSpPr txBox="1"/>
          <p:nvPr>
            <p:ph idx="3" type="subTitle"/>
          </p:nvPr>
        </p:nvSpPr>
        <p:spPr>
          <a:xfrm>
            <a:off x="715425" y="643600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標題詐欺？</a:t>
            </a:r>
            <a:endParaRPr/>
          </a:p>
        </p:txBody>
      </p:sp>
      <p:grpSp>
        <p:nvGrpSpPr>
          <p:cNvPr id="758" name="Google Shape;758;p57"/>
          <p:cNvGrpSpPr/>
          <p:nvPr/>
        </p:nvGrpSpPr>
        <p:grpSpPr>
          <a:xfrm>
            <a:off x="336959" y="1119437"/>
            <a:ext cx="8568049" cy="4287965"/>
            <a:chOff x="1056500" y="1651000"/>
            <a:chExt cx="7803323" cy="3905250"/>
          </a:xfrm>
        </p:grpSpPr>
        <p:pic>
          <p:nvPicPr>
            <p:cNvPr id="759" name="Google Shape;759;p57"/>
            <p:cNvPicPr preferRelativeResize="0"/>
            <p:nvPr/>
          </p:nvPicPr>
          <p:blipFill rotWithShape="1">
            <a:blip r:embed="rId3">
              <a:alphaModFix/>
            </a:blip>
            <a:srcRect b="3030" l="23211" r="3102" t="-3030"/>
            <a:stretch/>
          </p:blipFill>
          <p:spPr>
            <a:xfrm>
              <a:off x="2122075" y="1651000"/>
              <a:ext cx="6737748" cy="3905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0" name="Google Shape;760;p57"/>
            <p:cNvPicPr preferRelativeResize="0"/>
            <p:nvPr/>
          </p:nvPicPr>
          <p:blipFill rotWithShape="1">
            <a:blip r:embed="rId3">
              <a:alphaModFix/>
            </a:blip>
            <a:srcRect b="3030" l="6176" r="80775" t="-3030"/>
            <a:stretch/>
          </p:blipFill>
          <p:spPr>
            <a:xfrm>
              <a:off x="1056500" y="1651000"/>
              <a:ext cx="1193076" cy="39052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5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66" name="Google Shape;766;p5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58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8" name="Google Shape;768;p58"/>
          <p:cNvSpPr txBox="1"/>
          <p:nvPr/>
        </p:nvSpPr>
        <p:spPr>
          <a:xfrm>
            <a:off x="5212750" y="2247675"/>
            <a:ext cx="3215700" cy="29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 Light"/>
              <a:buChar char="✓"/>
            </a:pP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化被動為主動學習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 Light"/>
              <a:buChar char="✓"/>
            </a:pP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視覺化學習成果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 Light"/>
              <a:buChar char="✓"/>
            </a:pP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學習回饋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200"/>
              <a:buFont typeface="Lexend Light"/>
              <a:buChar char="✓"/>
            </a:pP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學習責任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769" name="Google Shape;769;p58"/>
          <p:cNvSpPr txBox="1"/>
          <p:nvPr/>
        </p:nvSpPr>
        <p:spPr>
          <a:xfrm>
            <a:off x="715550" y="5402192"/>
            <a:ext cx="77130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讀書不只是「讀」書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770" name="Google Shape;770;p58"/>
          <p:cNvSpPr txBox="1"/>
          <p:nvPr/>
        </p:nvSpPr>
        <p:spPr>
          <a:xfrm>
            <a:off x="3116300" y="643599"/>
            <a:ext cx="3723300" cy="22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999999"/>
                </a:solidFill>
                <a:latin typeface="Outfit"/>
                <a:ea typeface="Outfit"/>
                <a:cs typeface="Outfit"/>
                <a:sym typeface="Outfit"/>
              </a:rPr>
              <a:t>國考之路不孤獨</a:t>
            </a:r>
            <a:endParaRPr sz="2400">
              <a:solidFill>
                <a:srgbClr val="999999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900">
                <a:solidFill>
                  <a:srgbClr val="783F04"/>
                </a:solidFill>
                <a:highlight>
                  <a:srgbClr val="FFFF00"/>
                </a:highlight>
                <a:latin typeface="Outfit"/>
                <a:ea typeface="Outfit"/>
                <a:cs typeface="Outfit"/>
                <a:sym typeface="Outfit"/>
              </a:rPr>
              <a:t>一個人</a:t>
            </a:r>
            <a:r>
              <a:rPr b="1" lang="zh-TW" sz="2900">
                <a:solidFill>
                  <a:srgbClr val="999999"/>
                </a:solidFill>
                <a:latin typeface="Outfit"/>
                <a:ea typeface="Outfit"/>
                <a:cs typeface="Outfit"/>
                <a:sym typeface="Outfit"/>
              </a:rPr>
              <a:t>也能開的</a:t>
            </a:r>
            <a:br>
              <a:rPr b="1" lang="zh-TW" sz="2900">
                <a:solidFill>
                  <a:srgbClr val="999999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b="1" lang="zh-TW" sz="2900">
                <a:solidFill>
                  <a:srgbClr val="999999"/>
                </a:solidFill>
                <a:latin typeface="Outfit"/>
                <a:ea typeface="Outfit"/>
                <a:cs typeface="Outfit"/>
                <a:sym typeface="Outfit"/>
              </a:rPr>
              <a:t>AI讀書會</a:t>
            </a:r>
            <a:endParaRPr b="1" sz="2900">
              <a:solidFill>
                <a:srgbClr val="999999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771" name="Google Shape;771;p58"/>
          <p:cNvSpPr/>
          <p:nvPr/>
        </p:nvSpPr>
        <p:spPr>
          <a:xfrm rot="797543">
            <a:off x="2411631" y="790302"/>
            <a:ext cx="1328286" cy="447881"/>
          </a:xfrm>
          <a:prstGeom prst="homePlate">
            <a:avLst>
              <a:gd fmla="val 50000" name="adj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POINT!</a:t>
            </a:r>
            <a:endParaRPr sz="24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72" name="Google Shape;772;p58"/>
          <p:cNvSpPr txBox="1"/>
          <p:nvPr/>
        </p:nvSpPr>
        <p:spPr>
          <a:xfrm rot="-900212">
            <a:off x="1170075" y="2891135"/>
            <a:ext cx="2103302" cy="4006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980000"/>
                </a:solidFill>
              </a:rPr>
              <a:t>Bocchi 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980000"/>
                </a:solidFill>
              </a:rPr>
              <a:t>   the Exam!</a:t>
            </a:r>
            <a:endParaRPr sz="1800">
              <a:solidFill>
                <a:srgbClr val="980000"/>
              </a:solidFill>
            </a:endParaRPr>
          </a:p>
        </p:txBody>
      </p:sp>
      <p:pic>
        <p:nvPicPr>
          <p:cNvPr id="773" name="Google Shape;77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6373" y="2207925"/>
            <a:ext cx="1846134" cy="292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Google Shape;778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3636" y="1810414"/>
            <a:ext cx="2509800" cy="2509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79" name="Google Shape;779;p5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80" name="Google Shape;780;p59"/>
          <p:cNvSpPr txBox="1"/>
          <p:nvPr/>
        </p:nvSpPr>
        <p:spPr>
          <a:xfrm>
            <a:off x="4616925" y="1803200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感謝聆聽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81" name="Google Shape;781;p59"/>
          <p:cNvSpPr txBox="1"/>
          <p:nvPr/>
        </p:nvSpPr>
        <p:spPr>
          <a:xfrm>
            <a:off x="4616925" y="2629488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任何問題都可以發問喔！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782" name="Google Shape;782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375" y="5340451"/>
            <a:ext cx="546450" cy="54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8377" y="3528450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59"/>
          <p:cNvSpPr txBox="1"/>
          <p:nvPr/>
        </p:nvSpPr>
        <p:spPr>
          <a:xfrm>
            <a:off x="5469000" y="3540075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有什麼問題嗎？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785" name="Google Shape;785;p59"/>
          <p:cNvSpPr txBox="1"/>
          <p:nvPr/>
        </p:nvSpPr>
        <p:spPr>
          <a:xfrm>
            <a:off x="5519550" y="430012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電子信箱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chemeClr val="hlink"/>
                </a:solidFill>
                <a:hlinkClick r:id="rId6"/>
              </a:rPr>
              <a:t>blog@pulipuli.info</a:t>
            </a:r>
            <a:r>
              <a:rPr lang="zh-TW" sz="2200"/>
              <a:t> </a:t>
            </a:r>
            <a:endParaRPr sz="2200"/>
          </a:p>
        </p:txBody>
      </p:sp>
      <p:pic>
        <p:nvPicPr>
          <p:cNvPr id="786" name="Google Shape;786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58375" y="4396354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59"/>
          <p:cNvSpPr txBox="1"/>
          <p:nvPr/>
        </p:nvSpPr>
        <p:spPr>
          <a:xfrm>
            <a:off x="5469000" y="525597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>
                <a:solidFill>
                  <a:srgbClr val="000000"/>
                </a:solidFill>
              </a:rPr>
              <a:t>BLOG 布丁布丁吃什麼？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rgbClr val="000000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blog.pulipuli.info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788" name="Google Shape;788;p59"/>
          <p:cNvGrpSpPr/>
          <p:nvPr/>
        </p:nvGrpSpPr>
        <p:grpSpPr>
          <a:xfrm>
            <a:off x="634835" y="4863143"/>
            <a:ext cx="3127558" cy="1131729"/>
            <a:chOff x="2460779" y="433075"/>
            <a:chExt cx="4222435" cy="692401"/>
          </a:xfrm>
        </p:grpSpPr>
        <p:sp>
          <p:nvSpPr>
            <p:cNvPr id="789" name="Google Shape;789;p59"/>
            <p:cNvSpPr/>
            <p:nvPr/>
          </p:nvSpPr>
          <p:spPr>
            <a:xfrm>
              <a:off x="2467315" y="433075"/>
              <a:ext cx="4215900" cy="692400"/>
            </a:xfrm>
            <a:prstGeom prst="roundRect">
              <a:avLst>
                <a:gd fmla="val 50000" name="adj"/>
              </a:avLst>
            </a:prstGeom>
            <a:solidFill>
              <a:srgbClr val="F9F3DC"/>
            </a:solidFill>
            <a:ln cap="flat" cmpd="sng" w="9525">
              <a:solidFill>
                <a:srgbClr val="783F0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22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783F04"/>
                </a:solidFill>
              </a:endParaRPr>
            </a:p>
          </p:txBody>
        </p:sp>
        <p:sp>
          <p:nvSpPr>
            <p:cNvPr id="790" name="Google Shape;790;p59"/>
            <p:cNvSpPr txBox="1"/>
            <p:nvPr/>
          </p:nvSpPr>
          <p:spPr>
            <a:xfrm>
              <a:off x="2460779" y="433075"/>
              <a:ext cx="4215900" cy="6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00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000" u="sng">
                  <a:solidFill>
                    <a:schemeClr val="hlink"/>
                  </a:solidFill>
                  <a:latin typeface="Outfit"/>
                  <a:ea typeface="Outfit"/>
                  <a:cs typeface="Outfit"/>
                  <a:sym typeface="Outfit"/>
                  <a:hlinkClick r:id="rId9"/>
                </a:rPr>
                <a:t>https://l.pulipuli.info/</a:t>
              </a:r>
              <a:endParaRPr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000" u="sng">
                  <a:solidFill>
                    <a:schemeClr val="hlink"/>
                  </a:solidFill>
                  <a:latin typeface="Outfit"/>
                  <a:ea typeface="Outfit"/>
                  <a:cs typeface="Outfit"/>
                  <a:sym typeface="Outfit"/>
                  <a:hlinkClick r:id="rId10"/>
                </a:rPr>
                <a:t>24/dils/moe</a:t>
              </a:r>
              <a:endParaRPr b="1" sz="2000"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9"/>
          <p:cNvSpPr/>
          <p:nvPr/>
        </p:nvSpPr>
        <p:spPr>
          <a:xfrm>
            <a:off x="1982400" y="1636750"/>
            <a:ext cx="3018900" cy="29889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7" name="Google Shape;39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3414" y="0"/>
            <a:ext cx="5437177" cy="49151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29"/>
          <p:cNvSpPr txBox="1"/>
          <p:nvPr>
            <p:ph idx="1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29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00" name="Google Shape;400;p29"/>
          <p:cNvSpPr txBox="1"/>
          <p:nvPr/>
        </p:nvSpPr>
        <p:spPr>
          <a:xfrm>
            <a:off x="715550" y="4915100"/>
            <a:ext cx="77130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200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rPr>
              <a:t>一個人的AI讀書會</a:t>
            </a:r>
            <a:endParaRPr b="1" sz="4200">
              <a:solidFill>
                <a:srgbClr val="00000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0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3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07" name="Google Shape;407;p30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30"/>
          <p:cNvSpPr txBox="1"/>
          <p:nvPr/>
        </p:nvSpPr>
        <p:spPr>
          <a:xfrm>
            <a:off x="715550" y="643596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09" name="Google Shape;409;p30"/>
          <p:cNvSpPr txBox="1"/>
          <p:nvPr/>
        </p:nvSpPr>
        <p:spPr>
          <a:xfrm>
            <a:off x="715550" y="5402192"/>
            <a:ext cx="77130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你準備考試</a:t>
            </a: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只有「</a:t>
            </a:r>
            <a:r>
              <a:rPr b="1" lang="zh-TW" sz="3200">
                <a:solidFill>
                  <a:srgbClr val="FF0000"/>
                </a:solidFill>
                <a:latin typeface="Outfit"/>
                <a:ea typeface="Outfit"/>
                <a:cs typeface="Outfit"/>
                <a:sym typeface="Outfit"/>
              </a:rPr>
              <a:t>讀</a:t>
            </a: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」書</a:t>
            </a:r>
            <a:r>
              <a:rPr b="1" lang="zh-TW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rPr>
              <a:t>嗎？</a:t>
            </a:r>
            <a:endParaRPr b="1" sz="3200">
              <a:solidFill>
                <a:srgbClr val="783F04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410" name="Google Shape;41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9250" y="2089754"/>
            <a:ext cx="3465475" cy="2678495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30"/>
          <p:cNvSpPr txBox="1"/>
          <p:nvPr/>
        </p:nvSpPr>
        <p:spPr>
          <a:xfrm rot="-899963">
            <a:off x="1949978" y="1839507"/>
            <a:ext cx="3094949" cy="4006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980000"/>
                </a:solidFill>
              </a:rPr>
              <a:t>一篇論文、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980000"/>
                </a:solidFill>
              </a:rPr>
              <a:t>   兩篇論文、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980000"/>
                </a:solidFill>
              </a:rPr>
              <a:t>      三篇論文...</a:t>
            </a:r>
            <a:endParaRPr sz="1800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1"/>
          <p:cNvSpPr txBox="1"/>
          <p:nvPr>
            <p:ph idx="1" type="body"/>
          </p:nvPr>
        </p:nvSpPr>
        <p:spPr>
          <a:xfrm>
            <a:off x="715550" y="1267299"/>
            <a:ext cx="7713000" cy="41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31"/>
          <p:cNvSpPr txBox="1"/>
          <p:nvPr>
            <p:ph type="title"/>
          </p:nvPr>
        </p:nvSpPr>
        <p:spPr>
          <a:xfrm>
            <a:off x="1587450" y="5402200"/>
            <a:ext cx="59691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「我的</a:t>
            </a:r>
            <a:r>
              <a:rPr lang="zh-TW" u="sng"/>
              <a:t>學習風格</a:t>
            </a:r>
            <a:r>
              <a:rPr lang="zh-TW"/>
              <a:t>就是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只能一個人讀書啦！」</a:t>
            </a:r>
            <a:endParaRPr/>
          </a:p>
        </p:txBody>
      </p:sp>
      <p:sp>
        <p:nvSpPr>
          <p:cNvPr id="418" name="Google Shape;418;p3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19" name="Google Shape;419;p31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31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31"/>
          <p:cNvSpPr txBox="1"/>
          <p:nvPr>
            <p:ph idx="3" type="subTitle"/>
          </p:nvPr>
        </p:nvSpPr>
        <p:spPr>
          <a:xfrm>
            <a:off x="715425" y="643600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叫我參加讀書會的樣子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422" name="Google Shape;42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5950" y="1838250"/>
            <a:ext cx="4743450" cy="2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2"/>
          <p:cNvSpPr txBox="1"/>
          <p:nvPr>
            <p:ph idx="1" type="body"/>
          </p:nvPr>
        </p:nvSpPr>
        <p:spPr>
          <a:xfrm>
            <a:off x="715550" y="1267299"/>
            <a:ext cx="7713000" cy="41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32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快用你那無敵的AI之力想想辦法吧！</a:t>
            </a:r>
            <a:endParaRPr/>
          </a:p>
        </p:txBody>
      </p:sp>
      <p:sp>
        <p:nvSpPr>
          <p:cNvPr id="429" name="Google Shape;429;p3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30" name="Google Shape;430;p32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32"/>
          <p:cNvSpPr txBox="1"/>
          <p:nvPr>
            <p:ph idx="3" type="subTitle"/>
          </p:nvPr>
        </p:nvSpPr>
        <p:spPr>
          <a:xfrm>
            <a:off x="715425" y="643600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AI</a:t>
            </a:r>
            <a:r>
              <a:rPr lang="zh-TW"/>
              <a:t>先生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32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3" name="Google Shape;43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9676" y="1436000"/>
            <a:ext cx="5244649" cy="375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899998">
            <a:off x="3978075" y="2190683"/>
            <a:ext cx="1749659" cy="1749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3"/>
          <p:cNvSpPr txBox="1"/>
          <p:nvPr>
            <p:ph idx="1" type="body"/>
          </p:nvPr>
        </p:nvSpPr>
        <p:spPr>
          <a:xfrm>
            <a:off x="715550" y="1267299"/>
            <a:ext cx="7713000" cy="41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33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聽說AI常常一本正經地講錯話呢</a:t>
            </a:r>
            <a:endParaRPr/>
          </a:p>
        </p:txBody>
      </p:sp>
      <p:sp>
        <p:nvSpPr>
          <p:cNvPr id="441" name="Google Shape;441;p3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42" name="Google Shape;442;p33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33"/>
          <p:cNvSpPr txBox="1"/>
          <p:nvPr>
            <p:ph idx="3" type="subTitle"/>
          </p:nvPr>
        </p:nvSpPr>
        <p:spPr>
          <a:xfrm>
            <a:off x="715425" y="643600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你確定？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33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5" name="Google Shape;44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4900" y="1629625"/>
            <a:ext cx="4874201" cy="359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4"/>
          <p:cNvSpPr txBox="1"/>
          <p:nvPr>
            <p:ph idx="1" type="body"/>
          </p:nvPr>
        </p:nvSpPr>
        <p:spPr>
          <a:xfrm>
            <a:off x="715550" y="1267299"/>
            <a:ext cx="7713000" cy="41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34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你跟AI一起想想</a:t>
            </a:r>
            <a:endParaRPr/>
          </a:p>
        </p:txBody>
      </p:sp>
      <p:sp>
        <p:nvSpPr>
          <p:cNvPr id="452" name="Google Shape;452;p3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53" name="Google Shape;453;p3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34"/>
          <p:cNvSpPr txBox="1"/>
          <p:nvPr>
            <p:ph idx="3" type="subTitle"/>
          </p:nvPr>
        </p:nvSpPr>
        <p:spPr>
          <a:xfrm>
            <a:off x="715425" y="643600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不只有問，還要好好想想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34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6" name="Google Shape;45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50" y="1293175"/>
            <a:ext cx="7713000" cy="393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899999">
            <a:off x="6047227" y="1769452"/>
            <a:ext cx="1645221" cy="1645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usiness Negotiation Workshop by Slidesgo">
  <a:themeElements>
    <a:clrScheme name="Simple Light">
      <a:dk1>
        <a:srgbClr val="000000"/>
      </a:dk1>
      <a:lt1>
        <a:srgbClr val="F9F3DC"/>
      </a:lt1>
      <a:dk2>
        <a:srgbClr val="E5DB29"/>
      </a:dk2>
      <a:lt2>
        <a:srgbClr val="BDC5FF"/>
      </a:lt2>
      <a:accent1>
        <a:srgbClr val="ED8EBC"/>
      </a:accent1>
      <a:accent2>
        <a:srgbClr val="00CE7A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