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13" r:id="rId3"/>
    <p:sldMasterId id="214748371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6858000" cy="9144000"/>
  <p:embeddedFontLst>
    <p:embeddedFont>
      <p:font typeface="Lexend Light"/>
      <p:regular r:id="rId33"/>
      <p:bold r:id="rId34"/>
    </p:embeddedFont>
    <p:embeddedFont>
      <p:font typeface="Outfit"/>
      <p:regular r:id="rId35"/>
      <p:bold r:id="rId36"/>
    </p:embeddedFont>
    <p:embeddedFont>
      <p:font typeface="Lexend Medium"/>
      <p:regular r:id="rId37"/>
      <p:bold r:id="rId38"/>
    </p:embeddedFont>
    <p:embeddedFont>
      <p:font typeface="Lexend"/>
      <p:regular r:id="rId39"/>
      <p:bold r:id="rId40"/>
    </p:embeddedFont>
    <p:embeddedFont>
      <p:font typeface="Archivo Black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-bold.fntdata"/><Relationship Id="rId20" Type="http://schemas.openxmlformats.org/officeDocument/2006/relationships/slide" Target="slides/slide15.xml"/><Relationship Id="rId41" Type="http://schemas.openxmlformats.org/officeDocument/2006/relationships/font" Target="fonts/ArchivoBlack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exendLight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Outfit-regular.fntdata"/><Relationship Id="rId12" Type="http://schemas.openxmlformats.org/officeDocument/2006/relationships/slide" Target="slides/slide7.xml"/><Relationship Id="rId34" Type="http://schemas.openxmlformats.org/officeDocument/2006/relationships/font" Target="fonts/LexendLight-bold.fntdata"/><Relationship Id="rId15" Type="http://schemas.openxmlformats.org/officeDocument/2006/relationships/slide" Target="slides/slide10.xml"/><Relationship Id="rId37" Type="http://schemas.openxmlformats.org/officeDocument/2006/relationships/font" Target="fonts/LexendMedium-regular.fntdata"/><Relationship Id="rId14" Type="http://schemas.openxmlformats.org/officeDocument/2006/relationships/slide" Target="slides/slide9.xml"/><Relationship Id="rId36" Type="http://schemas.openxmlformats.org/officeDocument/2006/relationships/font" Target="fonts/Outfit-bold.fntdata"/><Relationship Id="rId17" Type="http://schemas.openxmlformats.org/officeDocument/2006/relationships/slide" Target="slides/slide12.xml"/><Relationship Id="rId39" Type="http://schemas.openxmlformats.org/officeDocument/2006/relationships/font" Target="fonts/Lexend-regular.fntdata"/><Relationship Id="rId16" Type="http://schemas.openxmlformats.org/officeDocument/2006/relationships/slide" Target="slides/slide11.xml"/><Relationship Id="rId38" Type="http://schemas.openxmlformats.org/officeDocument/2006/relationships/font" Target="fonts/LexendMedium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3BxQbQ8xKk-c3w5aVk3dVqotCY7r7k-7Pg3gbFA3nXQ/edit?usp=sharing" TargetMode="External"/><Relationship Id="rId3" Type="http://schemas.openxmlformats.org/officeDocument/2006/relationships/hyperlink" Target="https://rb.gy/lfbi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160f6d0587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160f6d058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https://docs.google.com/presentation/d/13BxQbQ8xKk-c3w5aVk3dVqotCY7r7k-7Pg3gbFA3nXQ/edit?usp=sharing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https://rb.gy/lfbiit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160f6d0587_4_16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160f6d0587_4_1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160f6d0587_4_16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3160f6d0587_4_1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16304a867f_0_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16304a867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316304a867f_0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316304a867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165b986742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3165b9867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16304a867f_0_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316304a867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165b986742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3165b98674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16304a867f_0_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16304a867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316304a867f_0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316304a867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16304a867f_0_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316304a867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16304a867f_0_6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16304a867f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16304a867f_0_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316304a867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316304a867f_0_1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316304a867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316304a867f_0_2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316304a867f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316304a867f_0_1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316304a867f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316304a867f_0_1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316304a867f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3160f6d0587_0_17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3160f6d0587_0_1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160f6d0587_0_17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160f6d0587_0_1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3160f6d0587_0_21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3160f6d0587_0_2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61d35ff26b_1_11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261d35ff26b_1_1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提示詞AI繪圖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教材插圖繪製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嘗試ChatGPT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Krea 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實作：\n用提示詞\n來AI繪圖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Kera AI註冊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進入生成圖片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複製提示詞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輸入並生成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取得生成結果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提示詞\n的建構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明確描述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使用英文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圓括弧隔開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背景與風格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實作：\n提示詞\n變化挑戰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160f6d0587_4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160f6d0587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160f6d0587_4_11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160f6d0587_4_1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160f6d0587_4_11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3160f6d0587_4_1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160f6d0587_4_10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160f6d0587_4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316304a867f_0_2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316304a867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160f6d0587_4_11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3160f6d0587_4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48" name="Google Shape;148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52" name="Google Shape;152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3" name="Google Shape;153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" name="Google Shape;156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5" name="Google Shape;165;p1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3" name="Google Shape;173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74" name="Google Shape;174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9" name="Google Shape;179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7" name="Google Shape;187;p1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8" name="Google Shape;188;p1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1" name="Google Shape;191;p1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94" name="Google Shape;194;p12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05" name="Google Shape;205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1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" name="Google Shape;228;p1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5" name="Google Shape;265;p1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66" name="Google Shape;266;p1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7" name="Google Shape;267;p1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" name="Google Shape;27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4" name="Google Shape;274;p1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85" name="Google Shape;285;p2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86" name="Google Shape;286;p2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7" name="Google Shape;287;p2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0" name="Google Shape;290;p21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2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8" name="Google Shape;308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2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 1">
  <p:cSld name="TITLE_AND_BODY_1_5_3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6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1" name="Google Shape;331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35" name="Google Shape;335;p26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6" name="Google Shape;336;p26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_2">
    <p:bg>
      <p:bgPr>
        <a:solidFill>
          <a:srgbClr val="FFFFFF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7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7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7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7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7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7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4" name="Google Shape;344;p27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_6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7" name="Google Shape;347;p2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9" name="Google Shape;349;p2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0" name="Google Shape;350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54" name="Google Shape;354;p2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55" name="Google Shape;355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8" name="Google Shape;358;p2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59" name="Google Shape;359;p2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60" name="Google Shape;360;p2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3" name="Google Shape;363;p2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64" name="Google Shape;364;p2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 1">
  <p:cSld name="TITLE_AND_BODY_1_3_1_2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73" name="Google Shape;373;p2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74" name="Google Shape;374;p2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2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78" name="Google Shape;378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79" name="Google Shape;379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2" name="Google Shape;382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83" name="Google Shape;383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6" name="Google Shape;386;p29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7" name="Google Shape;387;p29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8" name="Google Shape;388;p29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9" name="Google Shape;389;p29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0" name="Google Shape;390;p2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1" name="Google Shape;391;p2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_4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5" name="Google Shape;395;p3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96" name="Google Shape;396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0" name="Google Shape;400;p3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 1">
  <p:cSld name="BIG_NUMBER_1_1_1">
    <p:bg>
      <p:bgPr>
        <a:solidFill>
          <a:schemeClr val="dk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3" name="Google Shape;403;p31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3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5" name="Google Shape;405;p31"/>
          <p:cNvSpPr txBox="1"/>
          <p:nvPr>
            <p:ph idx="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2 1">
  <p:cSld name="TITLE_2_1_1_1_1_1">
    <p:bg>
      <p:bgPr>
        <a:solidFill>
          <a:srgbClr val="FFFFFF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2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8" name="Google Shape;408;p3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9" name="Google Shape;409;p3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28450" y="0"/>
            <a:ext cx="44155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4" name="Google Shape;414;p32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32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6" name="Google Shape;416;p32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2">
  <p:cSld name="TITLE_2_1_1_1_1">
    <p:bg>
      <p:bgPr>
        <a:solidFill>
          <a:srgbClr val="FFFFFF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0" name="Google Shape;420;p3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5" name="Google Shape;425;p3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3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7" name="Google Shape;427;p3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5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35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6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6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2" name="Google Shape;442;p36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7" name="Google Shape;447;p36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36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9" name="Google Shape;449;p36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36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7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54" name="Google Shape;454;p37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55" name="Google Shape;455;p37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7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7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58" name="Google Shape;458;p37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459" name="Google Shape;459;p3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8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8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8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8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7" name="Google Shape;467;p38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68" name="Google Shape;468;p38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39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9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72" name="Google Shape;472;p39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9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9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9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7" name="Google Shape;477;p39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78" name="Google Shape;478;p39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9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0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0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83" name="Google Shape;483;p4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7" name="Google Shape;487;p40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8" name="Google Shape;488;p40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0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490" name="Google Shape;490;p40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4" name="Google Shape;494;p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95" name="Google Shape;495;p4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99" name="Google Shape;499;p4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500" name="Google Shape;500;p4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3" name="Google Shape;503;p4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04" name="Google Shape;504;p4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05" name="Google Shape;505;p4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4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4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8" name="Google Shape;508;p4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09" name="Google Shape;509;p4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4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4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2" name="Google Shape;512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513" name="Google Shape;513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4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17" name="Google Shape;517;p4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21" name="Google Shape;521;p4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522" name="Google Shape;522;p4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5" name="Google Shape;525;p4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26" name="Google Shape;526;p4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27" name="Google Shape;527;p4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4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4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0" name="Google Shape;530;p4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31" name="Google Shape;531;p4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4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4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34" name="Google Shape;534;p42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5" name="Google Shape;535;p42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6" name="Google Shape;536;p42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37" name="Google Shape;537;p42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38" name="Google Shape;538;p42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539" name="Google Shape;539;p42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46" name="Google Shape;546;p4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547" name="Google Shape;547;p4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0" name="Google Shape;550;p4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51" name="Google Shape;551;p4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52" name="Google Shape;552;p4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4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4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5" name="Google Shape;555;p4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56" name="Google Shape;556;p4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4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4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59" name="Google Shape;559;p43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0" name="Google Shape;560;p43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1" name="Google Shape;561;p4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62" name="Google Shape;562;p43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563" name="Google Shape;563;p43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4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4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4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70" name="Google Shape;570;p44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571" name="Google Shape;571;p4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4" name="Google Shape;574;p4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75" name="Google Shape;575;p4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76" name="Google Shape;576;p4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4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4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9" name="Google Shape;579;p4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80" name="Google Shape;580;p4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4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4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83" name="Google Shape;583;p44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84" name="Google Shape;584;p44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85" name="Google Shape;585;p44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6" name="Google Shape;586;p44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7" name="Google Shape;587;p4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88" name="Google Shape;588;p44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589" name="Google Shape;589;p44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5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4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96" name="Google Shape;596;p45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597" name="Google Shape;597;p4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0" name="Google Shape;600;p45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601" name="Google Shape;601;p45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602" name="Google Shape;602;p45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45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45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5" name="Google Shape;605;p45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606" name="Google Shape;606;p45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45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45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09" name="Google Shape;609;p45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10" name="Google Shape;610;p45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11" name="Google Shape;611;p45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2" name="Google Shape;612;p45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3" name="Google Shape;613;p45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14" name="Google Shape;614;p45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5" name="Google Shape;615;p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16" name="Google Shape;616;p45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17" name="Google Shape;617;p45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6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1" name="Google Shape;621;p46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2" name="Google Shape;622;p46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3" name="Google Shape;623;p4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627" name="Google Shape;627;p4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628" name="Google Shape;628;p4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" name="Google Shape;631;p4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632" name="Google Shape;632;p4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633" name="Google Shape;633;p4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4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4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6" name="Google Shape;636;p4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637" name="Google Shape;637;p4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4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4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40" name="Google Shape;640;p4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41" name="Google Shape;641;p46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42" name="Google Shape;642;p46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6" name="Google Shape;646;p4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47" name="Google Shape;647;p4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1" name="Google Shape;651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52" name="Google Shape;652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8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8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6" name="Google Shape;656;p4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7" name="Google Shape;657;p4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4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1" name="Google Shape;661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62" name="Google Shape;662;p48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663" name="Google Shape;663;p48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6" name="Google Shape;666;p4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7" name="Google Shape;667;p4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4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4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4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1" name="Google Shape;671;p4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672" name="Google Shape;672;p4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0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50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6" name="Google Shape;676;p50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77" name="Google Shape;677;p5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5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1" name="Google Shape;681;p5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82" name="Google Shape;682;p50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3" name="Google Shape;683;p5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1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6" name="Google Shape;686;p51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51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88" name="Google Shape;688;p51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689" name="Google Shape;689;p5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90" name="Google Shape;690;p5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91" name="Google Shape;691;p5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5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93" name="Google Shape;693;p5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5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5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5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7" name="Google Shape;697;p5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5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5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3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4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707" name="Google Shape;707;p54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08" name="Google Shape;708;p5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09" name="Google Shape;709;p5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10" name="Google Shape;710;p5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11" name="Google Shape;711;p5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5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13" name="Google Shape;713;p54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14" name="Google Shape;714;p5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5" name="Google Shape;715;p54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5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18" name="Google Shape;718;p5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5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5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2" name="Google Shape;722;p55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3" name="Google Shape;723;p55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55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6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7" name="Google Shape;727;p5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5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5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1" name="Google Shape;731;p56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2" name="Google Shape;732;p5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7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5" name="Google Shape;735;p5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5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7" name="Google Shape;737;p5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5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5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1" name="Google Shape;741;p5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2" name="Google Shape;742;p5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5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46" name="Google Shape;746;p5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5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5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 1">
  <p:cSld name="TITLE_AND_BODY_1_5_3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9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2" name="Google Shape;752;p59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59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54" name="Google Shape;754;p5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5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5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5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8" name="Google Shape;758;p59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9" name="Google Shape;759;p59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_2">
    <p:bg>
      <p:bgPr>
        <a:solidFill>
          <a:srgbClr val="FFFFFF"/>
        </a:solid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60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60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6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6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6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6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7" name="Google Shape;767;p6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_6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70" name="Google Shape;770;p6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6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2" name="Google Shape;772;p6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3" name="Google Shape;773;p6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6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6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77" name="Google Shape;777;p6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8" name="Google Shape;778;p6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6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6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1" name="Google Shape;781;p6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782" name="Google Shape;782;p6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783" name="Google Shape;783;p6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6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6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86" name="Google Shape;786;p6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787" name="Google Shape;787;p6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8" name="Google Shape;788;p6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6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90" name="Google Shape;790;p61"/>
          <p:cNvSpPr txBox="1"/>
          <p:nvPr/>
        </p:nvSpPr>
        <p:spPr>
          <a:xfrm>
            <a:off x="1883350" y="6431700"/>
            <a:ext cx="63087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_4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2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6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4" name="Google Shape;794;p6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5" name="Google Shape;795;p6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6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6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9" name="Google Shape;799;p62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7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3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2" name="Google Shape;802;p6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6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4" name="Google Shape;804;p6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05" name="Google Shape;805;p6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6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6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809" name="Google Shape;809;p6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810" name="Google Shape;810;p6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6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6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3" name="Google Shape;813;p6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4" name="Google Shape;814;p6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15" name="Google Shape;815;p6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6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6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8" name="Google Shape;818;p6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19" name="Google Shape;819;p6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0" name="Google Shape;820;p6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1" name="Google Shape;821;p6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1">
  <p:cSld name="TITLE_AND_BODY_1_4_5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6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25" name="Google Shape;825;p6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26" name="Google Shape;826;p6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6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6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30" name="Google Shape;830;p64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2">
  <p:cSld name="TITLE_AND_BODY_1_4_6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6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4" name="Google Shape;834;p6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35" name="Google Shape;835;p6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6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6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39" name="Google Shape;839;p6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2">
  <p:cSld name="TITLE_AND_BODY_1_8"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2" name="Google Shape;842;p6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4" name="Google Shape;844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45" name="Google Shape;845;p6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6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6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849" name="Google Shape;849;p6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850" name="Google Shape;850;p6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6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6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3" name="Google Shape;853;p6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54" name="Google Shape;854;p6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55" name="Google Shape;855;p6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6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6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8" name="Google Shape;858;p6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59" name="Google Shape;859;p6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6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6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2 1">
  <p:cSld name="TITLE_2_1_1_1_1_1">
    <p:bg>
      <p:bgPr>
        <a:solidFill>
          <a:srgbClr val="FFFFFF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7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64" name="Google Shape;864;p67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5" name="Google Shape;865;p6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28450" y="0"/>
            <a:ext cx="44155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6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6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6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0" name="Google Shape;870;p67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1" name="Google Shape;871;p67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2" name="Google Shape;872;p67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" name="Google Shape;77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6" name="Google Shape;86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" name="Google Shape;89;p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99" name="Google Shape;9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03" name="Google Shape;103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16" name="Google Shape;116;p9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" name="Google Shape;123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4" name="Google Shape;124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8" name="Google Shape;128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9" name="Google Shape;129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" name="Google Shape;132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33" name="Google Shape;133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6" name="Google Shape;136;p1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34" Type="http://schemas.openxmlformats.org/officeDocument/2006/relationships/theme" Target="../theme/theme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4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30" name="Google Shape;430;p34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31" name="Google Shape;431;p3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8.png"/><Relationship Id="rId6" Type="http://schemas.openxmlformats.org/officeDocument/2006/relationships/hyperlink" Target="https://l.pulipuli.info/24/hsu" TargetMode="External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krea.ai/apps/image/flux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31.png"/><Relationship Id="rId5" Type="http://schemas.openxmlformats.org/officeDocument/2006/relationships/hyperlink" Target="https://gamma.app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9" Type="http://schemas.openxmlformats.org/officeDocument/2006/relationships/hyperlink" Target="https://l.pulipuli.info/24/hsu" TargetMode="External"/><Relationship Id="rId5" Type="http://schemas.openxmlformats.org/officeDocument/2006/relationships/hyperlink" Target="mailto:blog@pulipuli.info" TargetMode="External"/><Relationship Id="rId6" Type="http://schemas.openxmlformats.org/officeDocument/2006/relationships/image" Target="../media/image34.png"/><Relationship Id="rId7" Type="http://schemas.openxmlformats.org/officeDocument/2006/relationships/hyperlink" Target="mailto:chenyt@tku.edu.tw" TargetMode="External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krea.ai/home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68"/>
          <p:cNvGrpSpPr/>
          <p:nvPr/>
        </p:nvGrpSpPr>
        <p:grpSpPr>
          <a:xfrm rot="1800102">
            <a:off x="4357119" y="1205726"/>
            <a:ext cx="901708" cy="1446142"/>
            <a:chOff x="4509424" y="1600237"/>
            <a:chExt cx="1184961" cy="1900417"/>
          </a:xfrm>
        </p:grpSpPr>
        <p:grpSp>
          <p:nvGrpSpPr>
            <p:cNvPr id="878" name="Google Shape;878;p68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879" name="Google Shape;879;p68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68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881" name="Google Shape;881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2" name="Google Shape;882;p68"/>
          <p:cNvSpPr/>
          <p:nvPr/>
        </p:nvSpPr>
        <p:spPr>
          <a:xfrm>
            <a:off x="4689375" y="1848700"/>
            <a:ext cx="3519300" cy="358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3" name="Google Shape;88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200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68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中華民國圖書館學會 資訊科技委員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陳勇汀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blog@pulipuli.info</a:t>
            </a:r>
            <a:endParaRPr sz="1800"/>
          </a:p>
        </p:txBody>
      </p:sp>
      <p:sp>
        <p:nvSpPr>
          <p:cNvPr id="885" name="Google Shape;885;p68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grpSp>
        <p:nvGrpSpPr>
          <p:cNvPr id="886" name="Google Shape;886;p68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887" name="Google Shape;887;p6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6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0" name="Google Shape;890;p68"/>
          <p:cNvGrpSpPr/>
          <p:nvPr/>
        </p:nvGrpSpPr>
        <p:grpSpPr>
          <a:xfrm>
            <a:off x="5433858" y="682274"/>
            <a:ext cx="1351624" cy="1166432"/>
            <a:chOff x="3337500" y="1640525"/>
            <a:chExt cx="3773378" cy="3085800"/>
          </a:xfrm>
        </p:grpSpPr>
        <p:sp>
          <p:nvSpPr>
            <p:cNvPr id="891" name="Google Shape;891;p6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94" name="Google Shape;894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4488" y="1280454"/>
            <a:ext cx="4034099" cy="4014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5" name="Google Shape;895;p68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896" name="Google Shape;896;p68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897" name="Google Shape;897;p68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68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68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900" name="Google Shape;900;p68"/>
            <p:cNvCxnSpPr>
              <a:endCxn id="899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01" name="Google Shape;901;p68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02" name="Google Shape;902;p68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3" name="Google Shape;903;p68"/>
          <p:cNvGrpSpPr/>
          <p:nvPr/>
        </p:nvGrpSpPr>
        <p:grpSpPr>
          <a:xfrm>
            <a:off x="1903996" y="530775"/>
            <a:ext cx="3879574" cy="692401"/>
            <a:chOff x="2460779" y="433075"/>
            <a:chExt cx="4222435" cy="692401"/>
          </a:xfrm>
        </p:grpSpPr>
        <p:sp>
          <p:nvSpPr>
            <p:cNvPr id="904" name="Google Shape;904;p68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905" name="Google Shape;905;p68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6"/>
                </a:rPr>
                <a:t>https://l.pulipuli.info/24/hsu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906" name="Google Shape;906;p68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907" name="Google Shape;907;p68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908" name="Google Shape;908;p68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909" name="Google Shape;909;p68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0" name="Google Shape;910;p68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1" name="Google Shape;911;p68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912" name="Google Shape;912;p68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913" name="Google Shape;913;p68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4" name="Google Shape;914;p68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5" name="Google Shape;915;p68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916" name="Google Shape;916;p6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7" name="Google Shape;917;p68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AI繪圖教學 </a:t>
            </a:r>
            <a:endParaRPr sz="3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x 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教AI學習繪圖</a:t>
            </a:r>
            <a:endParaRPr sz="3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b="0" lang="zh-TW" sz="2700"/>
              <a:t>── </a:t>
            </a:r>
            <a:r>
              <a:rPr b="0" lang="zh-TW" sz="2700"/>
              <a:t>2. 提示詞AI繪圖</a:t>
            </a:r>
            <a:r>
              <a:rPr b="0" lang="zh-TW" sz="2700"/>
              <a:t> ──</a:t>
            </a:r>
            <a:endParaRPr b="0" sz="2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6" name="Google Shape;1016;p7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7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https://www.krea.ai/apps/image/flux</a:t>
            </a:r>
            <a:r>
              <a:rPr lang="zh-TW"/>
              <a:t> </a:t>
            </a:r>
            <a:endParaRPr/>
          </a:p>
        </p:txBody>
      </p:sp>
      <p:sp>
        <p:nvSpPr>
          <p:cNvPr id="1018" name="Google Shape;1018;p7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進入 Generate &gt; Image: </a:t>
            </a:r>
            <a:br>
              <a:rPr lang="zh-TW"/>
            </a:br>
            <a:r>
              <a:rPr lang="zh-TW"/>
              <a:t>Model Flux</a:t>
            </a:r>
            <a:endParaRPr/>
          </a:p>
        </p:txBody>
      </p:sp>
      <p:sp>
        <p:nvSpPr>
          <p:cNvPr id="1019" name="Google Shape;1019;p7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0" name="Google Shape;102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83581"/>
            <a:ext cx="9144000" cy="4470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78"/>
          <p:cNvSpPr txBox="1"/>
          <p:nvPr>
            <p:ph idx="1" type="body"/>
          </p:nvPr>
        </p:nvSpPr>
        <p:spPr>
          <a:xfrm>
            <a:off x="4593300" y="1341325"/>
            <a:ext cx="3835200" cy="22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600"/>
              <a:t>(The nurse stands on the left, smiling and talking to the patient on the right)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600"/>
              <a:t>(The old lady patient is on the right, smiling and squinting)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600"/>
              <a:t>(The background is a busy hospital)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600"/>
              <a:t>(illustration)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26" name="Google Shape;1026;p7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複製提示詞</a:t>
            </a:r>
            <a:endParaRPr/>
          </a:p>
        </p:txBody>
      </p:sp>
      <p:sp>
        <p:nvSpPr>
          <p:cNvPr id="1027" name="Google Shape;1027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28" name="Google Shape;1028;p7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7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0" name="Google Shape;103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526" y="1207862"/>
            <a:ext cx="2843850" cy="505447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1" name="Google Shape;1031;p78"/>
          <p:cNvSpPr/>
          <p:nvPr/>
        </p:nvSpPr>
        <p:spPr>
          <a:xfrm>
            <a:off x="1883350" y="2690825"/>
            <a:ext cx="1687200" cy="1546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32" name="Google Shape;1032;p78"/>
          <p:cNvSpPr/>
          <p:nvPr/>
        </p:nvSpPr>
        <p:spPr>
          <a:xfrm>
            <a:off x="3464250" y="4100199"/>
            <a:ext cx="1649700" cy="630600"/>
          </a:xfrm>
          <a:prstGeom prst="wedgeRoundRectCallout">
            <a:avLst>
              <a:gd fmla="val -65698" name="adj1"/>
              <a:gd fmla="val -6448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複製提示詞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033" name="Google Shape;1033;p78"/>
          <p:cNvPicPr preferRelativeResize="0"/>
          <p:nvPr/>
        </p:nvPicPr>
        <p:blipFill rotWithShape="1">
          <a:blip r:embed="rId4">
            <a:alphaModFix/>
          </a:blip>
          <a:srcRect b="16777" l="0" r="0" t="0"/>
          <a:stretch/>
        </p:blipFill>
        <p:spPr>
          <a:xfrm>
            <a:off x="6777950" y="4100200"/>
            <a:ext cx="1533174" cy="23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78"/>
          <p:cNvSpPr txBox="1"/>
          <p:nvPr/>
        </p:nvSpPr>
        <p:spPr>
          <a:xfrm rot="-899963">
            <a:off x="5113116" y="5403732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出現魔法咒文了...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7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7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輸入提示詞並執行生成</a:t>
            </a:r>
            <a:endParaRPr/>
          </a:p>
        </p:txBody>
      </p:sp>
      <p:sp>
        <p:nvSpPr>
          <p:cNvPr id="1041" name="Google Shape;1041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42" name="Google Shape;1042;p7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7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4" name="Google Shape;104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33276"/>
            <a:ext cx="9144001" cy="448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79"/>
          <p:cNvSpPr/>
          <p:nvPr/>
        </p:nvSpPr>
        <p:spPr>
          <a:xfrm>
            <a:off x="2152275" y="5154325"/>
            <a:ext cx="32904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46" name="Google Shape;1046;p79"/>
          <p:cNvSpPr/>
          <p:nvPr/>
        </p:nvSpPr>
        <p:spPr>
          <a:xfrm>
            <a:off x="6063525" y="5154325"/>
            <a:ext cx="10338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47" name="Google Shape;1047;p79"/>
          <p:cNvSpPr/>
          <p:nvPr/>
        </p:nvSpPr>
        <p:spPr>
          <a:xfrm>
            <a:off x="2479155" y="4411425"/>
            <a:ext cx="2095800" cy="679200"/>
          </a:xfrm>
          <a:prstGeom prst="wedgeRoundRectCallout">
            <a:avLst>
              <a:gd fmla="val -35833" name="adj1"/>
              <a:gd fmla="val 7089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A.</a:t>
            </a: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400">
                <a:solidFill>
                  <a:srgbClr val="FFFFFF"/>
                </a:solidFill>
              </a:rPr>
              <a:t>貼上提示詞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48" name="Google Shape;1048;p79"/>
          <p:cNvSpPr/>
          <p:nvPr/>
        </p:nvSpPr>
        <p:spPr>
          <a:xfrm>
            <a:off x="6063515" y="4411425"/>
            <a:ext cx="1372200" cy="6792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B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生成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0573"/>
            <a:ext cx="9144000" cy="4376854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8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8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5. </a:t>
            </a:r>
            <a:r>
              <a:rPr lang="zh-TW"/>
              <a:t>取得生成結果</a:t>
            </a:r>
            <a:endParaRPr/>
          </a:p>
        </p:txBody>
      </p:sp>
      <p:sp>
        <p:nvSpPr>
          <p:cNvPr id="1056" name="Google Shape;1056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7" name="Google Shape;1057;p8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8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80"/>
          <p:cNvSpPr/>
          <p:nvPr/>
        </p:nvSpPr>
        <p:spPr>
          <a:xfrm>
            <a:off x="3541150" y="3300550"/>
            <a:ext cx="440400" cy="32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60" name="Google Shape;1060;p80"/>
          <p:cNvSpPr/>
          <p:nvPr/>
        </p:nvSpPr>
        <p:spPr>
          <a:xfrm>
            <a:off x="3524205" y="2384175"/>
            <a:ext cx="2095800" cy="679200"/>
          </a:xfrm>
          <a:prstGeom prst="wedgeRoundRectCallout">
            <a:avLst>
              <a:gd fmla="val -37767" name="adj1"/>
              <a:gd fmla="val 9778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B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下載圖片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61" name="Google Shape;1061;p80"/>
          <p:cNvSpPr/>
          <p:nvPr/>
        </p:nvSpPr>
        <p:spPr>
          <a:xfrm>
            <a:off x="715553" y="3961250"/>
            <a:ext cx="1852800" cy="894900"/>
          </a:xfrm>
          <a:prstGeom prst="wedgeRoundRectCallout">
            <a:avLst>
              <a:gd fmla="val 66633" name="adj1"/>
              <a:gd fmla="val -3651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A滑鼠移到圖片上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81"/>
          <p:cNvSpPr txBox="1"/>
          <p:nvPr>
            <p:ph idx="1" type="body"/>
          </p:nvPr>
        </p:nvSpPr>
        <p:spPr>
          <a:xfrm>
            <a:off x="715550" y="4911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8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繪圖完成！</a:t>
            </a:r>
            <a:endParaRPr/>
          </a:p>
        </p:txBody>
      </p:sp>
      <p:sp>
        <p:nvSpPr>
          <p:cNvPr id="1068" name="Google Shape;1068;p8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69" name="Google Shape;1069;p8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8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81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grpSp>
        <p:nvGrpSpPr>
          <p:cNvPr id="1072" name="Google Shape;1072;p81"/>
          <p:cNvGrpSpPr/>
          <p:nvPr/>
        </p:nvGrpSpPr>
        <p:grpSpPr>
          <a:xfrm>
            <a:off x="776225" y="1231600"/>
            <a:ext cx="7689000" cy="4018200"/>
            <a:chOff x="776225" y="547650"/>
            <a:chExt cx="7689000" cy="4018200"/>
          </a:xfrm>
        </p:grpSpPr>
        <p:sp>
          <p:nvSpPr>
            <p:cNvPr id="1073" name="Google Shape;1073;p81"/>
            <p:cNvSpPr/>
            <p:nvPr/>
          </p:nvSpPr>
          <p:spPr>
            <a:xfrm>
              <a:off x="776225" y="547650"/>
              <a:ext cx="7689000" cy="4018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1074" name="Google Shape;1074;p81"/>
            <p:cNvSpPr txBox="1"/>
            <p:nvPr/>
          </p:nvSpPr>
          <p:spPr>
            <a:xfrm>
              <a:off x="2479225" y="666375"/>
              <a:ext cx="42099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護理師職涯發展選擇</a:t>
              </a:r>
              <a:endPara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1075" name="Google Shape;1075;p81"/>
            <p:cNvSpPr txBox="1"/>
            <p:nvPr/>
          </p:nvSpPr>
          <p:spPr>
            <a:xfrm>
              <a:off x="3132225" y="1323850"/>
              <a:ext cx="5049900" cy="29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429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臨床護理發展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：累積臨床經驗，取得專科護理證照，成為專業領域的資深護理師。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indent="-342900" lvl="0" marL="45720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進階護理教育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：參加碩士或博士進修，成為護理教育者或臨床專科護理師（NP）。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indent="-342900" lvl="0" marL="45720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護理管理與領導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：發展管理能力，晉升為護理長、科護理主任，進入醫療機構管理層。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indent="-342900" lvl="0" marL="457200" rtl="0" algn="l"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社區護理及健康促進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：參與社區衛教與健康促進計畫，拓展在社區護理的影響力。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076" name="Google Shape;1076;p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70425" y="1590925"/>
              <a:ext cx="2061801" cy="2061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7" name="Google Shape;1077;p81"/>
          <p:cNvSpPr/>
          <p:nvPr/>
        </p:nvSpPr>
        <p:spPr>
          <a:xfrm>
            <a:off x="1990800" y="1396150"/>
            <a:ext cx="773400" cy="763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2"/>
          <p:cNvSpPr/>
          <p:nvPr/>
        </p:nvSpPr>
        <p:spPr>
          <a:xfrm>
            <a:off x="5086425" y="1400500"/>
            <a:ext cx="2268900" cy="23526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3" name="Google Shape;108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-11"/>
            <a:ext cx="9144000" cy="4772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8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85" name="Google Shape;1085;p82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提示詞的建構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3"/>
          <p:cNvSpPr txBox="1"/>
          <p:nvPr>
            <p:ph idx="1" type="body"/>
          </p:nvPr>
        </p:nvSpPr>
        <p:spPr>
          <a:xfrm>
            <a:off x="715550" y="643600"/>
            <a:ext cx="5134800" cy="41922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/>
              <a:t>(The nurse stands on the left, smiling and talking to the patient on the right)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/>
              <a:t>(The old lady patient is on the right, smiling and squinting)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/>
              <a:t>(The background is a busy hospital)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/>
              <a:t>(illustration)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83"/>
          <p:cNvSpPr txBox="1"/>
          <p:nvPr>
            <p:ph type="title"/>
          </p:nvPr>
        </p:nvSpPr>
        <p:spPr>
          <a:xfrm>
            <a:off x="715550" y="5402200"/>
            <a:ext cx="51348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召喚術 → 提示詞</a:t>
            </a:r>
            <a:endParaRPr/>
          </a:p>
        </p:txBody>
      </p:sp>
      <p:sp>
        <p:nvSpPr>
          <p:cNvPr id="1092" name="Google Shape;1092;p8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093" name="Google Shape;1093;p83"/>
          <p:cNvPicPr preferRelativeResize="0"/>
          <p:nvPr/>
        </p:nvPicPr>
        <p:blipFill rotWithShape="1">
          <a:blip r:embed="rId3">
            <a:alphaModFix/>
          </a:blip>
          <a:srcRect b="16777" l="0" r="0" t="0"/>
          <a:stretch/>
        </p:blipFill>
        <p:spPr>
          <a:xfrm>
            <a:off x="6777950" y="4100200"/>
            <a:ext cx="1533174" cy="23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83"/>
          <p:cNvSpPr txBox="1"/>
          <p:nvPr/>
        </p:nvSpPr>
        <p:spPr>
          <a:xfrm rot="-899963">
            <a:off x="6208116" y="3228657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我只知道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    小巫仙~ 小巫仙~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         法力無邊~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1095" name="Google Shape;1095;p83"/>
          <p:cNvSpPr txBox="1"/>
          <p:nvPr/>
        </p:nvSpPr>
        <p:spPr>
          <a:xfrm>
            <a:off x="2755250" y="5001688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783F04"/>
                </a:solidFill>
              </a:rPr>
              <a:t>prompt</a:t>
            </a:r>
            <a:endParaRPr sz="2400">
              <a:solidFill>
                <a:srgbClr val="783F0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84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不適合：太過抽象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01" name="Google Shape;1101;p84"/>
          <p:cNvSpPr txBox="1"/>
          <p:nvPr>
            <p:ph type="title"/>
          </p:nvPr>
        </p:nvSpPr>
        <p:spPr>
          <a:xfrm>
            <a:off x="1417750" y="143600"/>
            <a:ext cx="67743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提示詞的原則1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描述明確物體：主詞 + 述詞 (+賓詞)</a:t>
            </a:r>
            <a:endParaRPr/>
          </a:p>
        </p:txBody>
      </p:sp>
      <p:sp>
        <p:nvSpPr>
          <p:cNvPr id="1102" name="Google Shape;1102;p8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03" name="Google Shape;1103;p84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84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84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38761D"/>
                </a:solidFill>
              </a:rPr>
              <a:t>適合：傳達明確的意涵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106" name="Google Shape;1106;p84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700"/>
              <a:t>臨床護理發展：累積臨床經驗，取得專科護理證照，成為專業領域的資深護理師。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700"/>
              <a:t>進階護理教育：參加碩士或博士進修，成為護理教育者或臨床專科護理師（NP）。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700"/>
              <a:t>護理管理與領導：發展管理能力，晉升為護理長、科護理主任，進入醫療機構管理層。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/>
              <a:t>社區護理及健康促進：參與社區衛教與健康促進計畫，拓展在社區護理的影響力。</a:t>
            </a:r>
            <a:endParaRPr sz="1700"/>
          </a:p>
        </p:txBody>
      </p:sp>
      <p:sp>
        <p:nvSpPr>
          <p:cNvPr id="1107" name="Google Shape;1107;p84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（護士站在左邊，微笑著與右邊的病人交談）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（右邊是老太太病人，微笑著瞇著眼睛）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（背景是繁忙的醫院）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（插圖）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85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中文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13" name="Google Shape;1113;p85"/>
          <p:cNvSpPr txBox="1"/>
          <p:nvPr>
            <p:ph type="title"/>
          </p:nvPr>
        </p:nvSpPr>
        <p:spPr>
          <a:xfrm>
            <a:off x="1417750" y="143600"/>
            <a:ext cx="67743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提示詞的原則2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使用英文</a:t>
            </a:r>
            <a:r>
              <a:rPr lang="zh-TW"/>
              <a:t>描述</a:t>
            </a:r>
            <a:endParaRPr/>
          </a:p>
        </p:txBody>
      </p:sp>
      <p:sp>
        <p:nvSpPr>
          <p:cNvPr id="1114" name="Google Shape;1114;p8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5" name="Google Shape;1115;p85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85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85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38761D"/>
                </a:solidFill>
              </a:rPr>
              <a:t>英文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118" name="Google Shape;1118;p85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（護士站在左邊，微笑著與右邊的病人交談）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（右邊是老太太病人，微笑著瞇著眼睛）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（背景是繁忙的醫院）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（插圖）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85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(The nurse stands on the left, smiling and talking to the patient on the right)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(The old lady patient is on the right, smiling and squinting)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(The background is a busy hospital)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(illustration)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85"/>
          <p:cNvSpPr/>
          <p:nvPr/>
        </p:nvSpPr>
        <p:spPr>
          <a:xfrm flipH="1">
            <a:off x="3204025" y="1445625"/>
            <a:ext cx="27408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1" name="Google Shape;112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584" y="1301925"/>
            <a:ext cx="848826" cy="8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8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7" name="Google Shape;1127;p86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護理師 + 老奶奶</a:t>
            </a:r>
            <a:endParaRPr/>
          </a:p>
        </p:txBody>
      </p:sp>
      <p:sp>
        <p:nvSpPr>
          <p:cNvPr id="1128" name="Google Shape;1128;p86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護理師</a:t>
            </a:r>
            <a:endParaRPr/>
          </a:p>
        </p:txBody>
      </p:sp>
      <p:sp>
        <p:nvSpPr>
          <p:cNvPr id="1129" name="Google Shape;1129;p86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>
                <a:highlight>
                  <a:srgbClr val="FFFF00"/>
                </a:highlight>
              </a:rPr>
              <a:t>(</a:t>
            </a:r>
            <a:r>
              <a:rPr lang="zh-TW">
                <a:solidFill>
                  <a:srgbClr val="FF0000"/>
                </a:solidFill>
              </a:rPr>
              <a:t>Nurse</a:t>
            </a:r>
            <a:r>
              <a:rPr lang="zh-TW"/>
              <a:t>, looking ahead with a smile in a busy hospital</a:t>
            </a:r>
            <a:r>
              <a:rPr lang="zh-TW">
                <a:highlight>
                  <a:srgbClr val="FFFF00"/>
                </a:highlight>
              </a:rPr>
              <a:t>)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130" name="Google Shape;1130;p86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highlight>
                  <a:srgbClr val="FFFF00"/>
                </a:highlight>
              </a:rPr>
              <a:t>(</a:t>
            </a:r>
            <a:r>
              <a:rPr lang="zh-TW"/>
              <a:t>The </a:t>
            </a:r>
            <a:r>
              <a:rPr lang="zh-TW">
                <a:solidFill>
                  <a:srgbClr val="FF0000"/>
                </a:solidFill>
              </a:rPr>
              <a:t>nurse</a:t>
            </a:r>
            <a:r>
              <a:rPr lang="zh-TW"/>
              <a:t> stands on the left, smiling and talking to the patient on the right</a:t>
            </a:r>
            <a:r>
              <a:rPr lang="zh-TW">
                <a:highlight>
                  <a:srgbClr val="FFFF00"/>
                </a:highlight>
              </a:rPr>
              <a:t>)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highlight>
                  <a:srgbClr val="FFFF00"/>
                </a:highlight>
              </a:rPr>
              <a:t>(</a:t>
            </a:r>
            <a:r>
              <a:rPr lang="zh-TW"/>
              <a:t>The </a:t>
            </a:r>
            <a:r>
              <a:rPr lang="zh-TW">
                <a:solidFill>
                  <a:srgbClr val="FF0000"/>
                </a:solidFill>
              </a:rPr>
              <a:t>old lady patient</a:t>
            </a:r>
            <a:r>
              <a:rPr lang="zh-TW"/>
              <a:t> is on the right, smiling and squinting</a:t>
            </a:r>
            <a:r>
              <a:rPr lang="zh-TW">
                <a:highlight>
                  <a:srgbClr val="FFFF00"/>
                </a:highlight>
              </a:rPr>
              <a:t>)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8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提示詞的原則3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多個物體或描述，用</a:t>
            </a:r>
            <a:r>
              <a:rPr lang="zh-TW">
                <a:highlight>
                  <a:srgbClr val="FFFF00"/>
                </a:highlight>
              </a:rPr>
              <a:t>圓括弧</a:t>
            </a:r>
            <a:r>
              <a:rPr lang="zh-TW"/>
              <a:t>隔開</a:t>
            </a:r>
            <a:endParaRPr/>
          </a:p>
        </p:txBody>
      </p:sp>
      <p:sp>
        <p:nvSpPr>
          <p:cNvPr id="1132" name="Google Shape;1132;p86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86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4" name="Google Shape;113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138" y="3925600"/>
            <a:ext cx="2447324" cy="244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900" y="4087875"/>
            <a:ext cx="2285051" cy="228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3" name="Google Shape;923;p69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AI繪圖教學 x 教AI學習繪圖</a:t>
            </a:r>
            <a:endParaRPr/>
          </a:p>
        </p:txBody>
      </p:sp>
      <p:sp>
        <p:nvSpPr>
          <p:cNvPr id="924" name="Google Shape;924;p69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69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69"/>
          <p:cNvSpPr/>
          <p:nvPr/>
        </p:nvSpPr>
        <p:spPr>
          <a:xfrm>
            <a:off x="2313449" y="150717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1. 生成式AI繪圖</a:t>
            </a:r>
            <a:endParaRPr sz="2400"/>
          </a:p>
        </p:txBody>
      </p:sp>
      <p:sp>
        <p:nvSpPr>
          <p:cNvPr id="927" name="Google Shape;927;p69"/>
          <p:cNvSpPr/>
          <p:nvPr/>
        </p:nvSpPr>
        <p:spPr>
          <a:xfrm>
            <a:off x="2313449" y="3483950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3. 教學的繪圖需求</a:t>
            </a:r>
            <a:endParaRPr sz="2400"/>
          </a:p>
        </p:txBody>
      </p:sp>
      <p:sp>
        <p:nvSpPr>
          <p:cNvPr id="928" name="Google Shape;928;p69"/>
          <p:cNvSpPr/>
          <p:nvPr/>
        </p:nvSpPr>
        <p:spPr>
          <a:xfrm>
            <a:off x="2313449" y="451367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4. 以圖片AI繪圖</a:t>
            </a:r>
            <a:endParaRPr sz="2400"/>
          </a:p>
        </p:txBody>
      </p:sp>
      <p:sp>
        <p:nvSpPr>
          <p:cNvPr id="929" name="Google Shape;929;p69"/>
          <p:cNvSpPr/>
          <p:nvPr/>
        </p:nvSpPr>
        <p:spPr>
          <a:xfrm>
            <a:off x="2313449" y="2454213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2. 提示詞AI繪圖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30" name="Google Shape;930;p69"/>
          <p:cNvSpPr/>
          <p:nvPr/>
        </p:nvSpPr>
        <p:spPr>
          <a:xfrm>
            <a:off x="2313449" y="547382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5. 讓AI跟教學看齊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8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41" name="Google Shape;1141;p8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C9DAF8"/>
                </a:highlight>
              </a:rPr>
              <a:t>illustration</a:t>
            </a:r>
            <a:endParaRPr>
              <a:highlight>
                <a:srgbClr val="C9DAF8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C9DAF8"/>
                </a:highlight>
              </a:rPr>
              <a:t>插畫風格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142" name="Google Shape;1142;p87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C9DAF8"/>
                </a:highlight>
              </a:rPr>
              <a:t>sketch</a:t>
            </a:r>
            <a:endParaRPr>
              <a:highlight>
                <a:srgbClr val="C9DAF8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C9DAF8"/>
                </a:highlight>
              </a:rPr>
              <a:t>草稿風格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143" name="Google Shape;1143;p87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/>
              <a:t>(The nurse stands on the left, smiling and talking to the patient on the right)</a:t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/>
              <a:t>(The old lady patient is on the right, smiling and squinting)</a:t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>
                <a:highlight>
                  <a:srgbClr val="D9EAD3"/>
                </a:highlight>
              </a:rPr>
              <a:t>(The background is a busy hospital)</a:t>
            </a:r>
            <a:endParaRPr sz="1400">
              <a:highlight>
                <a:srgbClr val="D9EAD3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>
                <a:highlight>
                  <a:srgbClr val="C9DAF8"/>
                </a:highlight>
              </a:rPr>
              <a:t>(sketch)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144" name="Google Shape;1144;p87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/>
              <a:t>(The nurse stands on the left, smiling and talking to the patient on the right)</a:t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/>
              <a:t>(The old lady patient is on the right, smiling and squinting)</a:t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>
                <a:highlight>
                  <a:srgbClr val="D9EAD3"/>
                </a:highlight>
              </a:rPr>
              <a:t>(The background is a busy hospital)</a:t>
            </a:r>
            <a:endParaRPr sz="1400">
              <a:highlight>
                <a:srgbClr val="D9EAD3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>
                <a:highlight>
                  <a:srgbClr val="C9DAF8"/>
                </a:highlight>
              </a:rPr>
              <a:t>(illustration)</a:t>
            </a:r>
            <a:endParaRPr sz="1400">
              <a:highlight>
                <a:srgbClr val="C9DAF8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145" name="Google Shape;1145;p8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提示詞的原則4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描述</a:t>
            </a:r>
            <a:r>
              <a:rPr lang="zh-TW">
                <a:highlight>
                  <a:srgbClr val="D9EAD3"/>
                </a:highlight>
              </a:rPr>
              <a:t>背景</a:t>
            </a:r>
            <a:r>
              <a:rPr lang="zh-TW"/>
              <a:t>與</a:t>
            </a:r>
            <a:r>
              <a:rPr lang="zh-TW">
                <a:highlight>
                  <a:srgbClr val="CFE2F3"/>
                </a:highlight>
              </a:rPr>
              <a:t>風格</a:t>
            </a:r>
            <a:endParaRPr>
              <a:highlight>
                <a:srgbClr val="CFE2F3"/>
              </a:highlight>
            </a:endParaRPr>
          </a:p>
        </p:txBody>
      </p:sp>
      <p:sp>
        <p:nvSpPr>
          <p:cNvPr id="1146" name="Google Shape;1146;p87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87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8" name="Google Shape;114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4261" y="3626050"/>
            <a:ext cx="2652076" cy="265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750" y="3626050"/>
            <a:ext cx="2652076" cy="265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8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5" name="Google Shape;1155;p88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常用於教材</a:t>
            </a:r>
            <a:endParaRPr/>
          </a:p>
        </p:txBody>
      </p:sp>
      <p:sp>
        <p:nvSpPr>
          <p:cNvPr id="1156" name="Google Shape;1156;p8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風格提示詞</a:t>
            </a:r>
            <a:endParaRPr/>
          </a:p>
        </p:txBody>
      </p:sp>
      <p:sp>
        <p:nvSpPr>
          <p:cNvPr id="1157" name="Google Shape;1157;p88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88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88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其他風格</a:t>
            </a:r>
            <a:endParaRPr/>
          </a:p>
        </p:txBody>
      </p:sp>
      <p:sp>
        <p:nvSpPr>
          <p:cNvPr id="1160" name="Google Shape;1160;p88"/>
          <p:cNvSpPr txBox="1"/>
          <p:nvPr>
            <p:ph idx="3" type="body"/>
          </p:nvPr>
        </p:nvSpPr>
        <p:spPr>
          <a:xfrm>
            <a:off x="547900" y="2074575"/>
            <a:ext cx="40242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sketch (草稿風格，顏色較少)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lineart (線稿，通常會出現單色的結果)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anime (動畫風格)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cartoon (卡通風格)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comic</a:t>
            </a:r>
            <a:r>
              <a:rPr lang="zh-TW"/>
              <a:t> (漫畫風格)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illustration (插畫)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vector image (向量圖)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clipart (剪貼畫)</a:t>
            </a:r>
            <a:endParaRPr/>
          </a:p>
        </p:txBody>
      </p:sp>
      <p:sp>
        <p:nvSpPr>
          <p:cNvPr id="1161" name="Google Shape;1161;p88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photographic  (照片)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fantasy (奇幻風格，柔美光線豐富)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watercolor painting (水彩畫)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pixel art (像素風)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advertising (廣告主體)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corporate (企業圖示)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real estate (建築)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89"/>
          <p:cNvSpPr/>
          <p:nvPr/>
        </p:nvSpPr>
        <p:spPr>
          <a:xfrm>
            <a:off x="7533750" y="1400500"/>
            <a:ext cx="1415400" cy="1329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7" name="Google Shape;116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-11"/>
            <a:ext cx="9144000" cy="4772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8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69" name="Google Shape;1169;p89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實作2-2.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/>
              <a:t>提示詞變化挑戰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9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75" name="Google Shape;1175;p9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在空白筆記本編輯提示詞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嘗試變更提示詞 (可使用Google翻譯)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修改</a:t>
            </a:r>
            <a:r>
              <a:rPr lang="zh-TW">
                <a:solidFill>
                  <a:srgbClr val="FF0000"/>
                </a:solidFill>
                <a:highlight>
                  <a:srgbClr val="FFFF00"/>
                </a:highlight>
              </a:rPr>
              <a:t>主詞</a:t>
            </a:r>
            <a:r>
              <a:rPr lang="zh-TW"/>
              <a:t>：何不以男性護理師為主角？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修改</a:t>
            </a:r>
            <a:r>
              <a:rPr lang="zh-TW">
                <a:solidFill>
                  <a:srgbClr val="FF0000"/>
                </a:solidFill>
                <a:highlight>
                  <a:srgbClr val="FFFF00"/>
                </a:highlight>
              </a:rPr>
              <a:t>風格</a:t>
            </a:r>
            <a:r>
              <a:rPr lang="zh-TW"/>
              <a:t>：真實的相片比較有說服力？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在Kera AI輸入提示詞並生成圖片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AutoNum type="arabicPeriod"/>
            </a:pPr>
            <a:r>
              <a:rPr lang="zh-TW"/>
              <a:t>取得生成結果，上傳到成果分享表單</a:t>
            </a:r>
            <a:endParaRPr/>
          </a:p>
        </p:txBody>
      </p:sp>
      <p:sp>
        <p:nvSpPr>
          <p:cNvPr id="1176" name="Google Shape;1176;p9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實作2-2. 提示詞變化挑戰</a:t>
            </a:r>
            <a:endParaRPr/>
          </a:p>
        </p:txBody>
      </p:sp>
      <p:sp>
        <p:nvSpPr>
          <p:cNvPr id="1177" name="Google Shape;1177;p9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9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9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84" name="Google Shape;1184;p91"/>
          <p:cNvSpPr txBox="1"/>
          <p:nvPr/>
        </p:nvSpPr>
        <p:spPr>
          <a:xfrm rot="-899651">
            <a:off x="5198574" y="2059206"/>
            <a:ext cx="2628702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開始實作吧！</a:t>
            </a:r>
            <a:endParaRPr sz="2400">
              <a:solidFill>
                <a:srgbClr val="980000"/>
              </a:solidFill>
            </a:endParaRPr>
          </a:p>
        </p:txBody>
      </p:sp>
      <p:pic>
        <p:nvPicPr>
          <p:cNvPr id="1185" name="Google Shape;118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5725" y="2728888"/>
            <a:ext cx="2966775" cy="30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91"/>
          <p:cNvSpPr txBox="1"/>
          <p:nvPr>
            <p:ph idx="2" type="title"/>
          </p:nvPr>
        </p:nvSpPr>
        <p:spPr>
          <a:xfrm>
            <a:off x="441263" y="3519000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實作2-2.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/>
              <a:t>提示詞變化挑戰</a:t>
            </a:r>
            <a:endParaRPr sz="3800"/>
          </a:p>
        </p:txBody>
      </p:sp>
      <p:sp>
        <p:nvSpPr>
          <p:cNvPr id="1187" name="Google Shape;1187;p91"/>
          <p:cNvSpPr txBox="1"/>
          <p:nvPr>
            <p:ph idx="3" type="subTitle"/>
          </p:nvPr>
        </p:nvSpPr>
        <p:spPr>
          <a:xfrm>
            <a:off x="441275" y="4410675"/>
            <a:ext cx="3878100" cy="14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※ 連結都在課程網頁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91"/>
          <p:cNvSpPr txBox="1"/>
          <p:nvPr>
            <p:ph idx="2" type="title"/>
          </p:nvPr>
        </p:nvSpPr>
        <p:spPr>
          <a:xfrm>
            <a:off x="441275" y="2170725"/>
            <a:ext cx="42552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實作2-1.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>
                <a:solidFill>
                  <a:schemeClr val="dk1"/>
                </a:solidFill>
              </a:rPr>
              <a:t>用提示詞來AI繪圖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9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9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9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96" name="Google Shape;119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8805"/>
            <a:ext cx="9144001" cy="507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92"/>
          <p:cNvSpPr/>
          <p:nvPr/>
        </p:nvSpPr>
        <p:spPr>
          <a:xfrm>
            <a:off x="3117725" y="5286250"/>
            <a:ext cx="3401700" cy="679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108000" spcFirstLastPara="1" rIns="28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AI繪圖？我早就在用了啊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198" name="Google Shape;119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150" y="3001475"/>
            <a:ext cx="2624050" cy="314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92"/>
          <p:cNvSpPr txBox="1"/>
          <p:nvPr/>
        </p:nvSpPr>
        <p:spPr>
          <a:xfrm>
            <a:off x="1883350" y="6431700"/>
            <a:ext cx="63087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https://gamma.app/</a:t>
            </a:r>
            <a:r>
              <a:rPr lang="zh-TW" sz="1000">
                <a:solidFill>
                  <a:srgbClr val="595959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1000">
              <a:solidFill>
                <a:srgbClr val="595959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93"/>
          <p:cNvSpPr txBox="1"/>
          <p:nvPr>
            <p:ph idx="4294967295" type="body"/>
          </p:nvPr>
        </p:nvSpPr>
        <p:spPr>
          <a:xfrm>
            <a:off x="4020625" y="1641850"/>
            <a:ext cx="34122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3200"/>
              <a:t>NEXT </a:t>
            </a:r>
            <a:r>
              <a:rPr lang="zh-TW" sz="3200"/>
              <a:t>PART</a:t>
            </a:r>
            <a:r>
              <a:rPr lang="zh-TW" sz="3200"/>
              <a:t>:</a:t>
            </a:r>
            <a:endParaRPr sz="3200"/>
          </a:p>
        </p:txBody>
      </p:sp>
      <p:sp>
        <p:nvSpPr>
          <p:cNvPr id="1205" name="Google Shape;1205;p93"/>
          <p:cNvSpPr txBox="1"/>
          <p:nvPr>
            <p:ph idx="4294967295" type="title"/>
          </p:nvPr>
        </p:nvSpPr>
        <p:spPr>
          <a:xfrm>
            <a:off x="4452225" y="2381800"/>
            <a:ext cx="41592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/>
              <a:t>3</a:t>
            </a:r>
            <a:r>
              <a:rPr lang="zh-TW" sz="4200"/>
              <a:t>. </a:t>
            </a:r>
            <a:r>
              <a:rPr lang="zh-TW" sz="4200"/>
              <a:t>教學的</a:t>
            </a:r>
            <a:endParaRPr sz="4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/>
              <a:t>繪圖需求</a:t>
            </a:r>
            <a:endParaRPr sz="1600"/>
          </a:p>
        </p:txBody>
      </p:sp>
      <p:sp>
        <p:nvSpPr>
          <p:cNvPr id="1206" name="Google Shape;1206;p9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07" name="Google Shape;120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000" y="4653003"/>
            <a:ext cx="3202725" cy="724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08" name="Google Shape;1208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75" y="1253825"/>
            <a:ext cx="3056075" cy="50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9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14" name="Google Shape;1214;p94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15" name="Google Shape;1215;p94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216" name="Google Shape;121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94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19" name="Google Shape;1219;p94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blog@pulipuli.info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220" name="Google Shape;1220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94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22" name="Google Shape;1222;p94"/>
          <p:cNvSpPr/>
          <p:nvPr/>
        </p:nvSpPr>
        <p:spPr>
          <a:xfrm>
            <a:off x="943650" y="1848700"/>
            <a:ext cx="2509800" cy="243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3" name="Google Shape;1223;p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7024" y="2203812"/>
            <a:ext cx="1723036" cy="1722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4" name="Google Shape;1224;p94"/>
          <p:cNvGrpSpPr/>
          <p:nvPr/>
        </p:nvGrpSpPr>
        <p:grpSpPr>
          <a:xfrm>
            <a:off x="150675" y="4813600"/>
            <a:ext cx="4095762" cy="692401"/>
            <a:chOff x="2460779" y="433075"/>
            <a:chExt cx="4222435" cy="692401"/>
          </a:xfrm>
        </p:grpSpPr>
        <p:sp>
          <p:nvSpPr>
            <p:cNvPr id="1225" name="Google Shape;1225;p94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226" name="Google Shape;1226;p94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9"/>
                </a:rPr>
                <a:t>https://l.pulipuli.info/24/hsu</a:t>
              </a:r>
              <a:r>
                <a:rPr b="1" lang="zh-TW" sz="2100">
                  <a:latin typeface="Outfit"/>
                  <a:ea typeface="Outfit"/>
                  <a:cs typeface="Outfit"/>
                  <a:sym typeface="Outfit"/>
                </a:rPr>
                <a:t> 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70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70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938" name="Google Shape;93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889639"/>
            <a:ext cx="9144000" cy="477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1"/>
          <p:cNvSpPr/>
          <p:nvPr/>
        </p:nvSpPr>
        <p:spPr>
          <a:xfrm>
            <a:off x="168450" y="1400500"/>
            <a:ext cx="2004900" cy="20148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7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5" name="Google Shape;945;p71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用AI繪圖製作教材插圖</a:t>
            </a:r>
            <a:endParaRPr/>
          </a:p>
        </p:txBody>
      </p:sp>
      <p:sp>
        <p:nvSpPr>
          <p:cNvPr id="946" name="Google Shape;946;p71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7" name="Google Shape;94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-11"/>
            <a:ext cx="9144000" cy="477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72"/>
          <p:cNvSpPr txBox="1"/>
          <p:nvPr>
            <p:ph idx="1" type="body"/>
          </p:nvPr>
        </p:nvSpPr>
        <p:spPr>
          <a:xfrm>
            <a:off x="715550" y="5543021"/>
            <a:ext cx="7713000" cy="77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>
                <a:solidFill>
                  <a:srgbClr val="999999"/>
                </a:solidFill>
              </a:rPr>
              <a:t>※ 投影片內容為虛構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953" name="Google Shape;953;p72"/>
          <p:cNvSpPr txBox="1"/>
          <p:nvPr>
            <p:ph type="title"/>
          </p:nvPr>
        </p:nvSpPr>
        <p:spPr>
          <a:xfrm>
            <a:off x="598125" y="526604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教材銳意著作中</a:t>
            </a:r>
            <a:endParaRPr/>
          </a:p>
        </p:txBody>
      </p:sp>
      <p:sp>
        <p:nvSpPr>
          <p:cNvPr id="954" name="Google Shape;954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55" name="Google Shape;955;p72"/>
          <p:cNvSpPr/>
          <p:nvPr/>
        </p:nvSpPr>
        <p:spPr>
          <a:xfrm>
            <a:off x="776225" y="547650"/>
            <a:ext cx="7689000" cy="4018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56" name="Google Shape;956;p72"/>
          <p:cNvSpPr txBox="1"/>
          <p:nvPr/>
        </p:nvSpPr>
        <p:spPr>
          <a:xfrm>
            <a:off x="2479225" y="666375"/>
            <a:ext cx="42099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護理師職涯發展選擇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57" name="Google Shape;957;p72"/>
          <p:cNvSpPr txBox="1"/>
          <p:nvPr/>
        </p:nvSpPr>
        <p:spPr>
          <a:xfrm>
            <a:off x="3132225" y="1323850"/>
            <a:ext cx="50499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●"/>
            </a:pPr>
            <a:r>
              <a:rPr b="1" lang="zh-TW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臨床護理發展</a:t>
            </a:r>
            <a:r>
              <a:rPr lang="zh-TW"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：累積臨床經驗，取得專科護理證照，成為專業領域的資深護理師。</a:t>
            </a:r>
            <a:endParaRPr sz="18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●"/>
            </a:pPr>
            <a:r>
              <a:rPr b="1" lang="zh-TW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進階護理教育</a:t>
            </a:r>
            <a:r>
              <a:rPr lang="zh-TW"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：參加碩士或博士進修，成為護理教育者或臨床專科護理師（NP）。</a:t>
            </a:r>
            <a:endParaRPr sz="18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●"/>
            </a:pPr>
            <a:r>
              <a:rPr b="1" lang="zh-TW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護理管理與領導</a:t>
            </a:r>
            <a:r>
              <a:rPr lang="zh-TW"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：發展管理能力，晉升為護理長、科護理主任，進入醫療機構管理層。</a:t>
            </a:r>
            <a:endParaRPr sz="18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Lexend Light"/>
              <a:buChar char="●"/>
            </a:pPr>
            <a:r>
              <a:rPr b="1" lang="zh-TW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社區護理及健康促進</a:t>
            </a:r>
            <a:r>
              <a:rPr lang="zh-TW"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：參與社區衛教與健康促進計畫，拓展在社區護理的影響力。</a:t>
            </a:r>
            <a:endParaRPr sz="18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58" name="Google Shape;958;p72"/>
          <p:cNvSpPr/>
          <p:nvPr/>
        </p:nvSpPr>
        <p:spPr>
          <a:xfrm>
            <a:off x="1031900" y="1460850"/>
            <a:ext cx="2100300" cy="2602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?</a:t>
            </a:r>
            <a:endParaRPr sz="12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959" name="Google Shape;95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9125" y="4180252"/>
            <a:ext cx="2100299" cy="2194572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72"/>
          <p:cNvSpPr txBox="1"/>
          <p:nvPr/>
        </p:nvSpPr>
        <p:spPr>
          <a:xfrm rot="342636">
            <a:off x="5901236" y="4658920"/>
            <a:ext cx="1890382" cy="400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備課！</a:t>
            </a:r>
            <a:endParaRPr sz="2400">
              <a:solidFill>
                <a:srgbClr val="980000"/>
              </a:solidFill>
            </a:endParaRPr>
          </a:p>
        </p:txBody>
      </p:sp>
      <p:sp>
        <p:nvSpPr>
          <p:cNvPr id="961" name="Google Shape;961;p72"/>
          <p:cNvSpPr/>
          <p:nvPr/>
        </p:nvSpPr>
        <p:spPr>
          <a:xfrm>
            <a:off x="1084400" y="4152925"/>
            <a:ext cx="1995300" cy="1022700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需要一張圖片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3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7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69" name="Google Shape;969;p73"/>
          <p:cNvGrpSpPr/>
          <p:nvPr/>
        </p:nvGrpSpPr>
        <p:grpSpPr>
          <a:xfrm>
            <a:off x="776225" y="1384000"/>
            <a:ext cx="7689000" cy="4018200"/>
            <a:chOff x="776225" y="547650"/>
            <a:chExt cx="7689000" cy="4018200"/>
          </a:xfrm>
        </p:grpSpPr>
        <p:sp>
          <p:nvSpPr>
            <p:cNvPr id="970" name="Google Shape;970;p73"/>
            <p:cNvSpPr/>
            <p:nvPr/>
          </p:nvSpPr>
          <p:spPr>
            <a:xfrm>
              <a:off x="776225" y="547650"/>
              <a:ext cx="7689000" cy="4018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971" name="Google Shape;971;p73"/>
            <p:cNvSpPr txBox="1"/>
            <p:nvPr/>
          </p:nvSpPr>
          <p:spPr>
            <a:xfrm>
              <a:off x="2479225" y="666375"/>
              <a:ext cx="42099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2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護理師職涯發展選擇</a:t>
              </a:r>
              <a:endPara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972" name="Google Shape;972;p73"/>
            <p:cNvSpPr txBox="1"/>
            <p:nvPr/>
          </p:nvSpPr>
          <p:spPr>
            <a:xfrm>
              <a:off x="3132225" y="1323850"/>
              <a:ext cx="5049900" cy="29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429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臨床護理發展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：累積臨床經驗，取得專科護理證照，成為專業領域的資深護理師。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indent="-342900" lvl="0" marL="45720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進階護理教育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：參加碩士或博士進修，成為護理教育者或臨床專科護理師（NP）。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indent="-342900" lvl="0" marL="45720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護理管理與領導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：發展管理能力，晉升為護理長、科護理主任，進入醫療機構管理層。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indent="-342900" lvl="0" marL="457200" rtl="0" algn="l"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800"/>
                <a:buFont typeface="Lexend Light"/>
                <a:buChar char="●"/>
              </a:pPr>
              <a:r>
                <a:rPr b="1" lang="zh-TW" sz="1800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社區護理及健康促進</a:t>
              </a:r>
              <a:r>
                <a:rPr lang="zh-TW" sz="1800">
                  <a:solidFill>
                    <a:schemeClr val="dk1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：參與社區衛教與健康促進計畫，拓展在社區護理的影響力。</a:t>
              </a:r>
              <a:endPara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973" name="Google Shape;973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70425" y="1590925"/>
              <a:ext cx="2061801" cy="2061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7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73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如果把投影片內容給ChatGPT (DALL-E)，請它產生圖片...</a:t>
            </a:r>
            <a:endParaRPr/>
          </a:p>
        </p:txBody>
      </p:sp>
      <p:sp>
        <p:nvSpPr>
          <p:cNvPr id="976" name="Google Shape;976;p73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73"/>
          <p:cNvSpPr/>
          <p:nvPr/>
        </p:nvSpPr>
        <p:spPr>
          <a:xfrm>
            <a:off x="2166650" y="1618875"/>
            <a:ext cx="773400" cy="763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4"/>
          <p:cNvSpPr txBox="1"/>
          <p:nvPr>
            <p:ph idx="2" type="body"/>
          </p:nvPr>
        </p:nvSpPr>
        <p:spPr>
          <a:xfrm>
            <a:off x="3684025" y="1548875"/>
            <a:ext cx="4744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hlinkClick r:id="rId3"/>
              </a:rPr>
              <a:t>https://www.krea.ai/home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 sz="2200"/>
              <a:t>以Stable Diffusion技術為核心，提供許多包裝好的進階功能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 sz="2200"/>
              <a:t>Generate Image 產生圖片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 sz="2200"/>
              <a:t>Real-time Generation 即時繪圖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 sz="2200"/>
              <a:t>Upscale &amp; Enhance 放大與強化細節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 sz="2200"/>
              <a:t>AI Patterns：用AI產生創意LOGO</a:t>
            </a:r>
            <a:endParaRPr/>
          </a:p>
        </p:txBody>
      </p:sp>
      <p:sp>
        <p:nvSpPr>
          <p:cNvPr id="983" name="Google Shape;983;p7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Krea AI</a:t>
            </a:r>
            <a:endParaRPr/>
          </a:p>
        </p:txBody>
      </p:sp>
      <p:sp>
        <p:nvSpPr>
          <p:cNvPr id="984" name="Google Shape;984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5" name="Google Shape;985;p74"/>
          <p:cNvSpPr txBox="1"/>
          <p:nvPr>
            <p:ph idx="1" type="body"/>
          </p:nvPr>
        </p:nvSpPr>
        <p:spPr>
          <a:xfrm>
            <a:off x="715600" y="1548875"/>
            <a:ext cx="33846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74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74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8" name="Google Shape;98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00" y="1548875"/>
            <a:ext cx="2552244" cy="453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5"/>
          <p:cNvSpPr/>
          <p:nvPr/>
        </p:nvSpPr>
        <p:spPr>
          <a:xfrm>
            <a:off x="2145975" y="1400500"/>
            <a:ext cx="2721300" cy="3129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4" name="Google Shape;99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-11"/>
            <a:ext cx="9144000" cy="4772722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7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96" name="Google Shape;996;p7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實作2-1.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/>
              <a:t>用提示詞來AI繪圖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02" name="Google Shape;1002;p76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76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7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</a:t>
            </a:r>
            <a:r>
              <a:rPr lang="zh-TW"/>
              <a:t>Kera AI註冊</a:t>
            </a:r>
            <a:endParaRPr/>
          </a:p>
        </p:txBody>
      </p:sp>
      <p:sp>
        <p:nvSpPr>
          <p:cNvPr id="1005" name="Google Shape;1005;p76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76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7" name="Google Shape;100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88" y="1251313"/>
            <a:ext cx="3645333" cy="4939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76"/>
          <p:cNvSpPr/>
          <p:nvPr/>
        </p:nvSpPr>
        <p:spPr>
          <a:xfrm>
            <a:off x="1120375" y="3707525"/>
            <a:ext cx="2979900" cy="57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009" name="Google Shape;100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9550" y="3024325"/>
            <a:ext cx="2921575" cy="34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76"/>
          <p:cNvSpPr txBox="1"/>
          <p:nvPr/>
        </p:nvSpPr>
        <p:spPr>
          <a:xfrm rot="-899963">
            <a:off x="4856803" y="2731407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準備好</a:t>
            </a:r>
            <a:r>
              <a:rPr lang="zh-TW" sz="2400">
                <a:solidFill>
                  <a:srgbClr val="980000"/>
                </a:solidFill>
              </a:rPr>
              <a:t>手機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   </a:t>
            </a:r>
            <a:r>
              <a:rPr lang="zh-TW" sz="2400">
                <a:solidFill>
                  <a:srgbClr val="980000"/>
                </a:solidFill>
              </a:rPr>
              <a:t>來登入</a:t>
            </a:r>
            <a:r>
              <a:rPr lang="zh-TW" sz="2400">
                <a:solidFill>
                  <a:srgbClr val="980000"/>
                </a:solidFill>
              </a:rPr>
              <a:t>！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