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6858000" cx="9144000"/>
  <p:notesSz cx="6858000" cy="9144000"/>
  <p:embeddedFontLst>
    <p:embeddedFont>
      <p:font typeface="Lexend Light"/>
      <p:regular r:id="rId53"/>
      <p:bold r:id="rId54"/>
    </p:embeddedFont>
    <p:embeddedFont>
      <p:font typeface="Outfit"/>
      <p:regular r:id="rId55"/>
      <p:bold r:id="rId56"/>
    </p:embeddedFont>
    <p:embeddedFont>
      <p:font typeface="Lexend Medium"/>
      <p:regular r:id="rId57"/>
      <p:bold r:id="rId58"/>
    </p:embeddedFont>
    <p:embeddedFont>
      <p:font typeface="Lexend"/>
      <p:regular r:id="rId59"/>
      <p:bold r:id="rId60"/>
    </p:embeddedFont>
    <p:embeddedFont>
      <p:font typeface="Archivo Black"/>
      <p:regular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schemas.openxmlformats.org/officeDocument/2006/relationships/font" Target="fonts/ArchivoBlack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Lexend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LexendLight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Outfit-regular.fntdata"/><Relationship Id="rId10" Type="http://schemas.openxmlformats.org/officeDocument/2006/relationships/slide" Target="slides/slide6.xml"/><Relationship Id="rId54" Type="http://schemas.openxmlformats.org/officeDocument/2006/relationships/font" Target="fonts/LexendLight-bold.fntdata"/><Relationship Id="rId13" Type="http://schemas.openxmlformats.org/officeDocument/2006/relationships/slide" Target="slides/slide9.xml"/><Relationship Id="rId57" Type="http://schemas.openxmlformats.org/officeDocument/2006/relationships/font" Target="fonts/LexendMedium-regular.fntdata"/><Relationship Id="rId12" Type="http://schemas.openxmlformats.org/officeDocument/2006/relationships/slide" Target="slides/slide8.xml"/><Relationship Id="rId56" Type="http://schemas.openxmlformats.org/officeDocument/2006/relationships/font" Target="fonts/Outfit-bold.fntdata"/><Relationship Id="rId15" Type="http://schemas.openxmlformats.org/officeDocument/2006/relationships/slide" Target="slides/slide11.xml"/><Relationship Id="rId59" Type="http://schemas.openxmlformats.org/officeDocument/2006/relationships/font" Target="fonts/Lexend-regular.fntdata"/><Relationship Id="rId14" Type="http://schemas.openxmlformats.org/officeDocument/2006/relationships/slide" Target="slides/slide10.xml"/><Relationship Id="rId58" Type="http://schemas.openxmlformats.org/officeDocument/2006/relationships/font" Target="fonts/LexendMedium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3BxQbQ8xKk-c3w5aVk3dVqotCY7r7k-7Pg3gbFA3nXQ/edit?usp=sharing" TargetMode="External"/><Relationship Id="rId3" Type="http://schemas.openxmlformats.org/officeDocument/2006/relationships/hyperlink" Target="https://rb.gy/lfbi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17e6e51822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17e6e518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https://docs.google.com/presentation/d/13BxQbQ8xKk-c3w5aVk3dVqotCY7r7k-7Pg3gbFA3nXQ/edit?usp=sharing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https://rb.gy/lfbiit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17ebb40381_0_4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17ebb40381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17ebb40381_0_4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17ebb40381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17ebb40381_0_4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17ebb40381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17ebb40381_0_4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17ebb40381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17ebb40381_0_5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17ebb40381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17ebb40381_0_5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17ebb40381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17ebb40381_0_5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17ebb40381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17f06dff2f_0_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17f06dff2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17ebb40381_0_5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17ebb40381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17f06dff2f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17f06dff2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17eaff8eec_1_17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17eaff8eec_1_1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17f06dff2f_0_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17f06dff2f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17f06dff2f_0_1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17f06dff2f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17f06dff2f_0_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17f06dff2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17f06dff2f_0_1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17f06dff2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17f06dff2f_0_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17f06dff2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17f06dff2f_0_1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317f06dff2f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17f06dff2f_0_8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17f06dff2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17f06dff2f_0_1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17f06dff2f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17f06dff2f_0_20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17f06dff2f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17f06dff2f_0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17f06dff2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17e6e51822_0_10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17e6e51822_0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大型語言模型應用框架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LLM導向\n函式庫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LangChain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LlamaIndex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Haystack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低程式碼\n整合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Botpress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Danswer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Flowise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Dify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RAG\n整合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Verba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FlashRAG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結語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17f06dff2f_0_2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17f06dff2f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17f06dff2f_0_2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17f06dff2f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17f06dff2f_0_2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17f06dff2f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17f06dff2f_0_2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17f06dff2f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17f06dff2f_0_2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17f06dff2f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17f06dff2f_0_28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17f06dff2f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17f06dff2f_0_2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317f06dff2f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17f06dff2f_0_3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17f06dff2f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17f06dff2f_0_2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17f06dff2f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317ebb40381_0_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317ebb4038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17ebb40381_0_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17ebb4038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17f06dff2f_0_3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17f06dff2f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17f06dff2f_0_3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17f06dff2f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17f06dff2f_0_3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317f06dff2f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17f06dff2f_0_3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17f06dff2f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317f06dff2f_1_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317f06dff2f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17e6e51822_0_13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317e6e51822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17f06dff2f_1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17f06dff2f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317f06dff2f_1_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317f06dff2f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317f06dff2f_1_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317f06dff2f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17ebb40381_0_4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17ebb40381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17ebb40381_0_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17ebb4038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7eaff8eec_1_206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17eaff8eec_1_2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17ebb40381_0_40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17ebb40381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17ebb40381_0_4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17ebb40381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wd.pulipuli.info/aHR0cHM6Ly9zY3JpcHQuZ29vZ2xlLmNvbS9tYWNyb3Mvcy9BS2Z5Y2J5TnYwWVVJeFRBOGY2eXRkTER1cjRya2VVNDZxbzR5MEF3c2xSYUlLWXdaZmJCQ3U1My1JREMzZGFZQXNieTk3NEQvZXhlYw==/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結束 空白">
  <p:cSld name="TITLE_2_1_1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ht">
  <p:cSld name="TITLE_AND_BODY_1_3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47" name="Google Shape;147;p1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48" name="Google Shape;148;p1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52" name="Google Shape;152;p1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3" name="Google Shape;153;p1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" name="Google Shape;156;p1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0" name="Google Shape;160;p11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3" name="Google Shape;163;p11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1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5" name="Google Shape;165;p11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標題ht">
  <p:cSld name="TITLE_AND_BODY_1_3_1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73" name="Google Shape;173;p1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74" name="Google Shape;174;p1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" name="Google Shape;177;p1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78" name="Google Shape;178;p1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9" name="Google Shape;179;p1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" name="Google Shape;182;p1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86" name="Google Shape;186;p1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7" name="Google Shape;187;p1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88" name="Google Shape;188;p1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91" name="Google Shape;191;p1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2" name="Google Shape;192;p1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3" name="Google Shape;193;p12"/>
          <p:cNvSpPr txBox="1"/>
          <p:nvPr>
            <p:ph idx="7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94" name="Google Shape;194;p12"/>
          <p:cNvSpPr txBox="1"/>
          <p:nvPr>
            <p:ph idx="8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3 三欄v">
  <p:cSld name="TITLE_AND_BODY_1_3_1_1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3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1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04" name="Google Shape;204;p13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05" name="Google Shape;205;p1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13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09" name="Google Shape;209;p1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10" name="Google Shape;210;p1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14" name="Google Shape;214;p1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17" name="Google Shape;217;p1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13"/>
          <p:cNvSpPr txBox="1"/>
          <p:nvPr>
            <p:ph idx="4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19" name="Google Shape;219;p13"/>
          <p:cNvSpPr txBox="1"/>
          <p:nvPr>
            <p:ph idx="5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補充">
  <p:cSld name="TITLE_AND_BODY_1_4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1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1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" name="Google Shape;228;p1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29" name="Google Shape;229;p1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2 結尾">
  <p:cSld name="TITLE_AND_BODY_1_4_3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3" name="Google Shape;233;p1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4" name="Google Shape;234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" name="Google Shape;238;p1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3" type="subTitle"/>
          </p:nvPr>
        </p:nvSpPr>
        <p:spPr>
          <a:xfrm>
            <a:off x="715425" y="643600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783F04"/>
              </a:buClr>
              <a:buSzPts val="2200"/>
              <a:buFont typeface="Lexend Medium"/>
              <a:buNone/>
              <a:defRPr>
                <a:solidFill>
                  <a:srgbClr val="783F04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 Medium"/>
              <a:buNone/>
              <a:defRPr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文字為主">
  <p:cSld name="TITLE_AND_BODY_1_4_2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  <a:defRPr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>
                <a:solidFill>
                  <a:srgbClr val="FFFFFF"/>
                </a:solidFill>
              </a:defRPr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>
                <a:solidFill>
                  <a:srgbClr val="FFFFFF"/>
                </a:solidFill>
              </a:defRPr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1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1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●"/>
              <a:defRPr sz="1000">
                <a:solidFill>
                  <a:srgbClr val="D9D9D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○"/>
              <a:defRPr sz="1000">
                <a:solidFill>
                  <a:srgbClr val="D9D9D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000"/>
              <a:buChar char="■"/>
              <a:defRPr sz="10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白底大字">
  <p:cSld name="TITLE_AND_BODY_1_4_1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7"/>
          <p:cNvSpPr txBox="1"/>
          <p:nvPr>
            <p:ph idx="1" type="body"/>
          </p:nvPr>
        </p:nvSpPr>
        <p:spPr>
          <a:xfrm>
            <a:off x="715550" y="643598"/>
            <a:ext cx="7713000" cy="247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3" name="Google Shape;253;p17"/>
          <p:cNvSpPr txBox="1"/>
          <p:nvPr>
            <p:ph type="title"/>
          </p:nvPr>
        </p:nvSpPr>
        <p:spPr>
          <a:xfrm>
            <a:off x="715550" y="3117154"/>
            <a:ext cx="7713000" cy="950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4" name="Google Shape;254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1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259" name="Google Shape;259;p17"/>
          <p:cNvSpPr txBox="1"/>
          <p:nvPr>
            <p:ph idx="3" type="body"/>
          </p:nvPr>
        </p:nvSpPr>
        <p:spPr>
          <a:xfrm>
            <a:off x="715550" y="3929198"/>
            <a:ext cx="7713000" cy="24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1000"/>
              </a:spcBef>
              <a:spcAft>
                <a:spcPts val="0"/>
              </a:spcAft>
              <a:buSzPts val="3600"/>
              <a:buChar char="●"/>
              <a:defRPr sz="3600"/>
            </a:lvl1pPr>
            <a:lvl2pPr indent="-355600" lvl="1" marL="914400" rtl="0" algn="ctr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0" name="Google Shape;260;p17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大字">
  <p:cSld name="BIG_NUMBER_1_1">
    <p:bg>
      <p:bgPr>
        <a:solidFill>
          <a:schemeClr val="dk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8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8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65" name="Google Shape;265;p18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66" name="Google Shape;266;p1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67" name="Google Shape;267;p1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70" name="Google Shape;270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4" name="Google Shape;274;p1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  <a:defRPr b="1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" type="blank">
  <p:cSld name="BLANK">
    <p:bg>
      <p:bgPr>
        <a:noFill/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3 內文強調 空白 簡化">
  <p:cSld name="BLANK_1">
    <p:bg>
      <p:bgPr>
        <a:noFill/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/>
          <p:nvPr/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3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sz="13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2 章節h2">
  <p:cSld name="TITLE_2_1_1_1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4" type="subTitle"/>
          </p:nvPr>
        </p:nvSpPr>
        <p:spPr>
          <a:xfrm>
            <a:off x="4695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投影片主題說明">
  <p:cSld name="CUSTOM_3_2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284" name="Google Shape;284;p2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85" name="Google Shape;285;p2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86" name="Google Shape;286;p2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87" name="Google Shape;287;p2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88" name="Google Shape;288;p2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2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0" name="Google Shape;290;p21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91" name="Google Shape;291;p2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2" name="Google Shape;292;p21"/>
          <p:cNvSpPr txBox="1"/>
          <p:nvPr/>
        </p:nvSpPr>
        <p:spPr>
          <a:xfrm>
            <a:off x="895275" y="1842700"/>
            <a:ext cx="6562500" cy="4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投影片工具連結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u="sng">
                <a:solidFill>
                  <a:schemeClr val="hlink"/>
                </a:solidFill>
                <a:latin typeface="Lexend Light"/>
                <a:ea typeface="Lexend Light"/>
                <a:cs typeface="Lexend Light"/>
                <a:sym typeface="Lexend Light"/>
                <a:hlinkClick r:id="rId2"/>
              </a:rPr>
              <a:t>https://wd.pulipuli.info/aHR0cHM6Ly9zY3JpcHQuZ29vZ2xlLmNvbS9tYWNyb3Mvcy9BS2Z5Y2J5TnYwWVVJeFRBOGY2eXRkTER1cjRya2VVNDZxbzR5MEF3c2xSYUlLWXdaZmJCQ3U1My1JREMzZGFZQXNieTk3NEQvZXhlYw==/</a:t>
            </a: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2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參考資料">
  <p:cSld name="TITLE_AND_BODY_1_5_1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9" name="Google Shape;299;p22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22"/>
          <p:cNvSpPr/>
          <p:nvPr/>
        </p:nvSpPr>
        <p:spPr>
          <a:xfrm>
            <a:off x="0" y="0"/>
            <a:ext cx="1999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2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2 下一步驟">
  <p:cSld name="TITLE_AND_BODY_1_5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8" name="Google Shape;308;p23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9" name="Google Shape;309;p23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_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18" name="Google Shape;318;p24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9" name="Google Shape;319;p24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3" name="Google Shape;323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">
  <p:cSld name="TITLE_AND_BODY_1_3_2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33" name="Google Shape;333;p2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34" name="Google Shape;334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7" name="Google Shape;337;p2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38" name="Google Shape;338;p2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39" name="Google Shape;339;p2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2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" name="Google Shape;341;p2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2" name="Google Shape;342;p2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43" name="Google Shape;343;p2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2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2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46" name="Google Shape;346;p26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7" name="Google Shape;347;p26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8" name="Google Shape;348;p2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9" name="Google Shape;349;p2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0" name="Google Shape;350;p26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_6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3" name="Google Shape;353;p2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5" name="Google Shape;355;p2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6" name="Google Shape;356;p2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60" name="Google Shape;360;p2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61" name="Google Shape;361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4" name="Google Shape;364;p2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65" name="Google Shape;365;p2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66" name="Google Shape;366;p2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9" name="Google Shape;369;p2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70" name="Google Shape;370;p2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2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3" name="Google Shape;373;p2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_4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7" name="Google Shape;377;p2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78" name="Google Shape;378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2" name="Google Shape;382;p2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3" name="Google Shape;383;p2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2">
  <p:cSld name="TITLE_2_1_1_1_1">
    <p:bg>
      <p:bgPr>
        <a:solidFill>
          <a:srgbClr val="FFFFFF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9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9"/>
          <p:cNvSpPr txBox="1"/>
          <p:nvPr>
            <p:ph type="title"/>
          </p:nvPr>
        </p:nvSpPr>
        <p:spPr>
          <a:xfrm>
            <a:off x="469500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87" name="Google Shape;387;p29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2" name="Google Shape;392;p29"/>
          <p:cNvSpPr txBox="1"/>
          <p:nvPr>
            <p:ph idx="1" type="subTitle"/>
          </p:nvPr>
        </p:nvSpPr>
        <p:spPr>
          <a:xfrm>
            <a:off x="451975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29"/>
          <p:cNvSpPr txBox="1"/>
          <p:nvPr>
            <p:ph idx="2" type="title"/>
          </p:nvPr>
        </p:nvSpPr>
        <p:spPr>
          <a:xfrm>
            <a:off x="4815513" y="1877475"/>
            <a:ext cx="38781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 sz="4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94" name="Google Shape;394;p29"/>
          <p:cNvSpPr txBox="1"/>
          <p:nvPr>
            <p:ph idx="3" type="subTitle"/>
          </p:nvPr>
        </p:nvSpPr>
        <p:spPr>
          <a:xfrm>
            <a:off x="4797988" y="2659750"/>
            <a:ext cx="3878100" cy="3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_2">
    <p:bg>
      <p:bgPr>
        <a:solidFill>
          <a:srgbClr val="FFFFFF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0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0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2" name="Google Shape;402;p3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封面">
  <p:cSld name="TITLE_1">
    <p:bg>
      <p:bgPr>
        <a:solidFill>
          <a:srgbClr val="FFFFF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">
  <p:cSld name="TITLE_AND_BODY_1_3_1_1_2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09" name="Google Shape;409;p3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10" name="Google Shape;410;p3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3" name="Google Shape;413;p3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14" name="Google Shape;414;p3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8" name="Google Shape;418;p3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19" name="Google Shape;419;p3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3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3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22" name="Google Shape;422;p31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23" name="Google Shape;423;p31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24" name="Google Shape;424;p31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5" name="Google Shape;425;p31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6" name="Google Shape;426;p3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t/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7" name="Google Shape;427;p31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28" name="Google Shape;428;p31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9" name="Google Shape;429;p3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章節h1">
  <p:cSld name="CUSTOM_10_1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" name="Google Shape;44;p5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2 子目錄">
  <p:cSld name="CUSTOM_10_1_1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715550" y="6431700"/>
            <a:ext cx="7713000" cy="259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4200"/>
              <a:buNone/>
              <a:defRPr sz="4200">
                <a:solidFill>
                  <a:srgbClr val="B45F0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3200"/>
              <a:buNone/>
              <a:defRPr>
                <a:solidFill>
                  <a:srgbClr val="B45F06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5" name="Google Shape;55;p6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6"/>
          <p:cNvSpPr txBox="1"/>
          <p:nvPr>
            <p:ph idx="2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目錄">
  <p:cSld name="TITLE_AND_BODY_1_5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7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0" name="Google Shape;6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7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1 內文 單欄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77" name="Google Shape;77;p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" name="Google Shape;80;p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81" name="Google Shape;81;p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82" name="Google Shape;82;p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" name="Google Shape;85;p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86" name="Google Shape;86;p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" name="Google Shape;89;p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90" name="Google Shape;90;p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標題vt">
  <p:cSld name="TITLE_AND_BODY_1_6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" name="Google Shape;94;p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99" name="Google Shape;9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" name="Google Shape;102;p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03" name="Google Shape;103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" name="Google Shape;107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8" name="Google Shape;108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1" name="Google Shape;111;p9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2" name="Google Shape;112;p9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9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15" name="Google Shape;115;p9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16" name="Google Shape;116;p9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1-2 雙欄h">
  <p:cSld name="TITLE_AND_BODY_1_3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23" name="Google Shape;123;p1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124" name="Google Shape;124;p1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7" name="Google Shape;127;p1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128" name="Google Shape;128;p1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29" name="Google Shape;129;p1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2" name="Google Shape;132;p1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33" name="Google Shape;133;p1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" name="Google Shape;134;p1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36" name="Google Shape;136;p10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9" name="Google Shape;139;p10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1pPr>
            <a:lvl2pPr indent="-292100" lvl="1" marL="914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2pPr>
            <a:lvl3pPr indent="-292100" lvl="2" marL="1371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3pPr>
            <a:lvl4pPr indent="-292100" lvl="3" marL="1828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4pPr>
            <a:lvl5pPr indent="-292100" lvl="4" marL="22860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5pPr>
            <a:lvl6pPr indent="-292100" lvl="5" marL="2743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6pPr>
            <a:lvl7pPr indent="-292100" lvl="6" marL="32004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000">
                <a:solidFill>
                  <a:srgbClr val="595959"/>
                </a:solidFill>
              </a:defRPr>
            </a:lvl7pPr>
            <a:lvl8pPr indent="-292100" lvl="7" marL="36576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○"/>
              <a:defRPr sz="1000">
                <a:solidFill>
                  <a:srgbClr val="595959"/>
                </a:solidFill>
              </a:defRPr>
            </a:lvl8pPr>
            <a:lvl9pPr indent="-292100" lvl="8" marL="41148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■"/>
              <a:defRPr sz="1000">
                <a:solidFill>
                  <a:srgbClr val="595959"/>
                </a:solidFill>
              </a:defRPr>
            </a:lvl9pPr>
          </a:lstStyle>
          <a:p/>
        </p:txBody>
      </p:sp>
      <p:sp>
        <p:nvSpPr>
          <p:cNvPr id="140" name="Google Shape;140;p10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  <a:defRPr b="1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mailto:blog@pulipuli.info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s://l.pulipuli.info/24/nkust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llamaindex.ai/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llamaindex.ai/en/stable/examples/chat_engine/chat_engine_best/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haystack.deepset.ai/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expediadotcom.github.io/haystack/docs/about/architecture.html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expediadotcom.github.io/haystack/docs/about/architecture.html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haystack.deepset.ai/overview/quick-start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flowiseai.com/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flowiseai.com/" TargetMode="External"/><Relationship Id="rId4" Type="http://schemas.openxmlformats.org/officeDocument/2006/relationships/image" Target="../media/image46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botpress.com/" TargetMode="External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danswer.ai/" TargetMode="External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ify.ai/" TargetMode="External"/><Relationship Id="rId4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github.com/weaviate/Verba" TargetMode="External"/><Relationship Id="rId4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hyperlink" Target="https://github.com/RUC-NLPIR/FlashRAG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linkedin.com/pulse/introduction-retrieval-augmented-generation-rag-enhancing-italia-gdfwf/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gaper.io/large-language-models-impact-on-businesses/" TargetMode="External"/><Relationship Id="rId4" Type="http://schemas.openxmlformats.org/officeDocument/2006/relationships/image" Target="../media/image4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pixabay.com/illustrations/technology-sci-fi-futuristic-7111801/" TargetMode="External"/><Relationship Id="rId4" Type="http://schemas.openxmlformats.org/officeDocument/2006/relationships/image" Target="../media/image3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0.jpg"/><Relationship Id="rId4" Type="http://schemas.openxmlformats.org/officeDocument/2006/relationships/image" Target="../media/image45.png"/><Relationship Id="rId9" Type="http://schemas.openxmlformats.org/officeDocument/2006/relationships/hyperlink" Target="https://l.pulipuli.info/24/nkust" TargetMode="External"/><Relationship Id="rId5" Type="http://schemas.openxmlformats.org/officeDocument/2006/relationships/hyperlink" Target="mailto:blog@pulipuli.info" TargetMode="External"/><Relationship Id="rId6" Type="http://schemas.openxmlformats.org/officeDocument/2006/relationships/image" Target="../media/image37.png"/><Relationship Id="rId7" Type="http://schemas.openxmlformats.org/officeDocument/2006/relationships/hyperlink" Target="mailto:chenyt@tku.edu.tw" TargetMode="External"/><Relationship Id="rId8" Type="http://schemas.openxmlformats.org/officeDocument/2006/relationships/image" Target="../media/image3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assemblyai.com/blog/best-large-language-models-frameworks/" TargetMode="External"/><Relationship Id="rId4" Type="http://schemas.openxmlformats.org/officeDocument/2006/relationships/hyperlink" Target="https://doi.org/10.1038/s41586-023-06792-0" TargetMode="External"/><Relationship Id="rId9" Type="http://schemas.openxmlformats.org/officeDocument/2006/relationships/image" Target="../media/image50.png"/><Relationship Id="rId5" Type="http://schemas.openxmlformats.org/officeDocument/2006/relationships/hyperlink" Target="https://winder.ai/comparison-open-source-llm-frameworks-pipelining/" TargetMode="External"/><Relationship Id="rId6" Type="http://schemas.openxmlformats.org/officeDocument/2006/relationships/hyperlink" Target="https://python.langchain.com/docs/introduction/" TargetMode="External"/><Relationship Id="rId7" Type="http://schemas.openxmlformats.org/officeDocument/2006/relationships/hyperlink" Target="https://www.llamaindex.ai/" TargetMode="External"/><Relationship Id="rId8" Type="http://schemas.openxmlformats.org/officeDocument/2006/relationships/hyperlink" Target="https://haystack.deepset.ai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botpress.com/" TargetMode="External"/><Relationship Id="rId4" Type="http://schemas.openxmlformats.org/officeDocument/2006/relationships/hyperlink" Target="https://www.danswer.ai/" TargetMode="External"/><Relationship Id="rId5" Type="http://schemas.openxmlformats.org/officeDocument/2006/relationships/hyperlink" Target="https://flowiseai.com/" TargetMode="External"/><Relationship Id="rId6" Type="http://schemas.openxmlformats.org/officeDocument/2006/relationships/hyperlink" Target="https://dify.ai/" TargetMode="External"/><Relationship Id="rId7" Type="http://schemas.openxmlformats.org/officeDocument/2006/relationships/hyperlink" Target="https://weaviate.io/blog/verba-open-source-rag-app" TargetMode="External"/><Relationship Id="rId8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doi.org/10.48550/arXiv.2405.13576" TargetMode="External"/><Relationship Id="rId4" Type="http://schemas.openxmlformats.org/officeDocument/2006/relationships/hyperlink" Target="https://www.cw.com.tw/article/5132660" TargetMode="External"/><Relationship Id="rId5" Type="http://schemas.openxmlformats.org/officeDocument/2006/relationships/hyperlink" Target="https://onway2017.wordpress.com/2023/10/17/chatgpt%e5%8f%88%e8%a2%ab%e3%80%8c%e5%a5%b6%e5%a5%b6%e6%bc%8f%e6%b4%9e%e3%80%8d%e9%a8%99%e4%ba%86%ef%bc%8cps%e5%a5%b6%e5%a5%b6%e9%81%ba%e7%89%a9%ef%bc%8c%e9%a8%99bing%e5%ae%8c%e7%be%8e%e8%ad%98/" TargetMode="External"/><Relationship Id="rId6" Type="http://schemas.openxmlformats.org/officeDocument/2006/relationships/image" Target="../media/image5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hyperlink" Target="https://www.authoraid.info/en/news/details/1894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langchain-ai/langchain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2"/>
          <p:cNvSpPr/>
          <p:nvPr/>
        </p:nvSpPr>
        <p:spPr>
          <a:xfrm>
            <a:off x="4689375" y="1848700"/>
            <a:ext cx="3519300" cy="358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5" name="Google Shape;43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200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2"/>
          <p:cNvSpPr txBox="1"/>
          <p:nvPr>
            <p:ph idx="1" type="subTitle"/>
          </p:nvPr>
        </p:nvSpPr>
        <p:spPr>
          <a:xfrm>
            <a:off x="565200" y="4397018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/>
              <a:t>中華民國圖書館學會 資訊科技委員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陳勇汀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blog@pulipuli.info</a:t>
            </a:r>
            <a:r>
              <a:rPr lang="zh-TW"/>
              <a:t> </a:t>
            </a:r>
            <a:endParaRPr/>
          </a:p>
        </p:txBody>
      </p:sp>
      <p:sp>
        <p:nvSpPr>
          <p:cNvPr id="437" name="Google Shape;437;p32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2024</a:t>
            </a:r>
            <a:endParaRPr/>
          </a:p>
        </p:txBody>
      </p:sp>
      <p:grpSp>
        <p:nvGrpSpPr>
          <p:cNvPr id="438" name="Google Shape;438;p32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439" name="Google Shape;439;p3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2" name="Google Shape;442;p32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443" name="Google Shape;443;p3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6" name="Google Shape;446;p32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447" name="Google Shape;447;p32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448" name="Google Shape;448;p32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32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450" name="Google Shape;450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1" name="Google Shape;451;p32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452" name="Google Shape;452;p32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453" name="Google Shape;453;p32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32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" name="Google Shape;455;p32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456" name="Google Shape;456;p32"/>
            <p:cNvCxnSpPr>
              <a:endCxn id="455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57" name="Google Shape;457;p32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58" name="Google Shape;458;p32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32"/>
          <p:cNvGrpSpPr/>
          <p:nvPr/>
        </p:nvGrpSpPr>
        <p:grpSpPr>
          <a:xfrm>
            <a:off x="1903917" y="530775"/>
            <a:ext cx="4543763" cy="692401"/>
            <a:chOff x="2460779" y="433075"/>
            <a:chExt cx="4222435" cy="692401"/>
          </a:xfrm>
        </p:grpSpPr>
        <p:sp>
          <p:nvSpPr>
            <p:cNvPr id="460" name="Google Shape;460;p32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461" name="Google Shape;461;p32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6"/>
                </a:rPr>
                <a:t>https://l.pulipuli.info/24/nkust</a:t>
              </a:r>
              <a:r>
                <a:rPr b="1" lang="zh-TW" sz="2100">
                  <a:latin typeface="Outfit"/>
                  <a:ea typeface="Outfit"/>
                  <a:cs typeface="Outfit"/>
                  <a:sym typeface="Outfit"/>
                </a:rPr>
                <a:t> 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pic>
        <p:nvPicPr>
          <p:cNvPr id="462" name="Google Shape;46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3125" y="1734916"/>
            <a:ext cx="3723300" cy="37014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32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464" name="Google Shape;464;p32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465" name="Google Shape;465;p3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466" name="Google Shape;466;p3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" name="Google Shape;467;p3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" name="Google Shape;468;p3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69" name="Google Shape;469;p3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470" name="Google Shape;470;p3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1" name="Google Shape;471;p3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2" name="Google Shape;472;p3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473" name="Google Shape;473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4" name="Google Shape;474;p32"/>
          <p:cNvSpPr txBox="1"/>
          <p:nvPr>
            <p:ph type="ctrTitle"/>
          </p:nvPr>
        </p:nvSpPr>
        <p:spPr>
          <a:xfrm>
            <a:off x="447450" y="2015750"/>
            <a:ext cx="42594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200"/>
              <a:t>大型語言模型</a:t>
            </a:r>
            <a:endParaRPr sz="32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200"/>
              <a:t>在工業領域的潛力</a:t>
            </a:r>
            <a:endParaRPr sz="32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200"/>
              <a:t>──</a:t>
            </a:r>
            <a:r>
              <a:rPr b="0" lang="zh-TW" sz="2200"/>
              <a:t>4. 大型語言模型應用框架</a:t>
            </a:r>
            <a:r>
              <a:rPr b="0" lang="zh-TW" sz="2200"/>
              <a:t>── </a:t>
            </a:r>
            <a:endParaRPr b="0"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4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1" name="Google Shape;571;p4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(LangChain, Inc., 2024)</a:t>
            </a:r>
            <a:endParaRPr/>
          </a:p>
        </p:txBody>
      </p:sp>
      <p:sp>
        <p:nvSpPr>
          <p:cNvPr id="572" name="Google Shape;572;p4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4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LangChain架構 (2/2)</a:t>
            </a:r>
            <a:endParaRPr/>
          </a:p>
        </p:txBody>
      </p:sp>
      <p:sp>
        <p:nvSpPr>
          <p:cNvPr id="574" name="Google Shape;574;p4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450" y="643602"/>
            <a:ext cx="7417106" cy="475859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1"/>
          <p:cNvSpPr/>
          <p:nvPr/>
        </p:nvSpPr>
        <p:spPr>
          <a:xfrm>
            <a:off x="3117225" y="954100"/>
            <a:ext cx="1521600" cy="679200"/>
          </a:xfrm>
          <a:prstGeom prst="wedgeRoundRectCallout">
            <a:avLst>
              <a:gd fmla="val -61018" name="adj1"/>
              <a:gd fmla="val -3720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雲端佈署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7" name="Google Shape;577;p41"/>
          <p:cNvSpPr/>
          <p:nvPr/>
        </p:nvSpPr>
        <p:spPr>
          <a:xfrm>
            <a:off x="4751825" y="954100"/>
            <a:ext cx="1521600" cy="679200"/>
          </a:xfrm>
          <a:prstGeom prst="wedgeRoundRectCallout">
            <a:avLst>
              <a:gd fmla="val 86618" name="adj1"/>
              <a:gd fmla="val -452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測試監控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8" name="Google Shape;578;p41"/>
          <p:cNvSpPr/>
          <p:nvPr/>
        </p:nvSpPr>
        <p:spPr>
          <a:xfrm>
            <a:off x="3117225" y="2543025"/>
            <a:ext cx="1521600" cy="679200"/>
          </a:xfrm>
          <a:prstGeom prst="wedgeRoundRectCallout">
            <a:avLst>
              <a:gd fmla="val -76622" name="adj1"/>
              <a:gd fmla="val -41232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工具整合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79" name="Google Shape;579;p41"/>
          <p:cNvSpPr/>
          <p:nvPr/>
        </p:nvSpPr>
        <p:spPr>
          <a:xfrm>
            <a:off x="1500500" y="4552025"/>
            <a:ext cx="1521600" cy="679200"/>
          </a:xfrm>
          <a:prstGeom prst="wedgeRoundRectCallout">
            <a:avLst>
              <a:gd fmla="val -14780" name="adj1"/>
              <a:gd fmla="val -73502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LLM框架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80" name="Google Shape;580;p41"/>
          <p:cNvSpPr/>
          <p:nvPr/>
        </p:nvSpPr>
        <p:spPr>
          <a:xfrm>
            <a:off x="4167375" y="4552025"/>
            <a:ext cx="1521600" cy="679200"/>
          </a:xfrm>
          <a:prstGeom prst="wedgeRoundRectCallout">
            <a:avLst>
              <a:gd fmla="val -23207" name="adj1"/>
              <a:gd fmla="val -66777" name="adj2"/>
              <a:gd fmla="val 0" name="adj3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流程控制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81" name="Google Shape;581;p41"/>
          <p:cNvSpPr/>
          <p:nvPr/>
        </p:nvSpPr>
        <p:spPr>
          <a:xfrm>
            <a:off x="6897825" y="5438800"/>
            <a:ext cx="1095600" cy="398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商業付費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582" name="Google Shape;582;p41"/>
          <p:cNvSpPr/>
          <p:nvPr/>
        </p:nvSpPr>
        <p:spPr>
          <a:xfrm>
            <a:off x="6897825" y="5897151"/>
            <a:ext cx="1095600" cy="3981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開放源碼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2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https://www.llamaindex.ai/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類似</a:t>
            </a:r>
            <a:r>
              <a:rPr lang="zh-TW"/>
              <a:t>LangChain，</a:t>
            </a:r>
            <a:r>
              <a:rPr lang="zh-TW"/>
              <a:t>但更擅長於搜尋與檢索任務。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LlamaIndex能夠載入資料結構Schema，使RAG能提供更詳細、結構化的後設資料。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它能夠設定索引的涵蓋和排除範圍，以及調整檢索結果在RAG呈現的方式。</a:t>
            </a:r>
            <a:endParaRPr/>
          </a:p>
        </p:txBody>
      </p:sp>
      <p:sp>
        <p:nvSpPr>
          <p:cNvPr id="588" name="Google Shape;588;p42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LlamaIndex</a:t>
            </a:r>
            <a:endParaRPr/>
          </a:p>
        </p:txBody>
      </p:sp>
      <p:sp>
        <p:nvSpPr>
          <p:cNvPr id="590" name="Google Shape;590;p4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1" name="Google Shape;591;p42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42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(LlamaIndex, 2024)</a:t>
            </a:r>
            <a:endParaRPr/>
          </a:p>
        </p:txBody>
      </p:sp>
      <p:pic>
        <p:nvPicPr>
          <p:cNvPr id="593" name="Google Shape;59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47" y="1548875"/>
            <a:ext cx="3808300" cy="40233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4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LlamaIndex</a:t>
            </a:r>
            <a:r>
              <a:rPr lang="zh-TW"/>
              <a:t>的輸入與輸出架構</a:t>
            </a:r>
            <a:endParaRPr/>
          </a:p>
        </p:txBody>
      </p:sp>
      <p:sp>
        <p:nvSpPr>
          <p:cNvPr id="600" name="Google Shape;600;p4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1" name="Google Shape;601;p4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(LlamaIndex, 2024)</a:t>
            </a:r>
            <a:endParaRPr/>
          </a:p>
        </p:txBody>
      </p:sp>
      <p:sp>
        <p:nvSpPr>
          <p:cNvPr id="602" name="Google Shape;602;p43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3" name="Google Shape;60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2" y="940277"/>
            <a:ext cx="7713001" cy="4165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聊天機器人的建立</a:t>
            </a:r>
            <a:endParaRPr/>
          </a:p>
        </p:txBody>
      </p:sp>
      <p:sp>
        <p:nvSpPr>
          <p:cNvPr id="610" name="Google Shape;610;p4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1" name="Google Shape;611;p4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https://docs.llamaindex.ai/en/stable/examples/chat_engine/chat_engine_best/</a:t>
            </a:r>
            <a:r>
              <a:rPr lang="zh-TW"/>
              <a:t> </a:t>
            </a:r>
            <a:endParaRPr/>
          </a:p>
        </p:txBody>
      </p:sp>
      <p:sp>
        <p:nvSpPr>
          <p:cNvPr id="612" name="Google Shape;612;p44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3" name="Google Shape;61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925" y="722600"/>
            <a:ext cx="6334125" cy="46005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4" name="Google Shape;614;p44"/>
          <p:cNvSpPr/>
          <p:nvPr/>
        </p:nvSpPr>
        <p:spPr>
          <a:xfrm>
            <a:off x="222450" y="1914677"/>
            <a:ext cx="1008900" cy="834000"/>
          </a:xfrm>
          <a:prstGeom prst="wedgeRoundRectCallout">
            <a:avLst>
              <a:gd fmla="val 80013" name="adj1"/>
              <a:gd fmla="val 3576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使用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LLM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5" name="Google Shape;615;p44"/>
          <p:cNvSpPr/>
          <p:nvPr/>
        </p:nvSpPr>
        <p:spPr>
          <a:xfrm>
            <a:off x="7235700" y="1567677"/>
            <a:ext cx="1008900" cy="834000"/>
          </a:xfrm>
          <a:prstGeom prst="wedgeRoundRectCallout">
            <a:avLst>
              <a:gd fmla="val -74765" name="adj1"/>
              <a:gd fmla="val 7846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載入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資料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6" name="Google Shape;616;p44"/>
          <p:cNvSpPr/>
          <p:nvPr/>
        </p:nvSpPr>
        <p:spPr>
          <a:xfrm>
            <a:off x="222450" y="3384902"/>
            <a:ext cx="1008900" cy="834000"/>
          </a:xfrm>
          <a:prstGeom prst="wedgeRoundRectCallout">
            <a:avLst>
              <a:gd fmla="val 78202" name="adj1"/>
              <a:gd fmla="val 948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啟動機器人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17" name="Google Shape;617;p44"/>
          <p:cNvSpPr/>
          <p:nvPr/>
        </p:nvSpPr>
        <p:spPr>
          <a:xfrm>
            <a:off x="6973100" y="4379602"/>
            <a:ext cx="1008900" cy="834000"/>
          </a:xfrm>
          <a:prstGeom prst="wedgeRoundRectCallout">
            <a:avLst>
              <a:gd fmla="val -117527" name="adj1"/>
              <a:gd fmla="val 1394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開始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問答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5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https://haystack.deepset.ai/</a:t>
            </a:r>
            <a:r>
              <a:rPr lang="zh-TW"/>
              <a:t> 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特別適用於開發大規模檢索系統，能夠監控企業服務、自動偵測問題與發送通知。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擅長語義搜尋，能理解使用者查詢的上下文。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著重搜尋的特性，使它能夠更細緻地管理從資料擷取到結果生成的整個流程。</a:t>
            </a:r>
            <a:endParaRPr/>
          </a:p>
        </p:txBody>
      </p:sp>
      <p:sp>
        <p:nvSpPr>
          <p:cNvPr id="623" name="Google Shape;623;p4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4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Haystack</a:t>
            </a:r>
            <a:endParaRPr/>
          </a:p>
        </p:txBody>
      </p:sp>
      <p:sp>
        <p:nvSpPr>
          <p:cNvPr id="625" name="Google Shape;625;p4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6" name="Google Shape;626;p45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45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(deepset GmbH, 2024)</a:t>
            </a:r>
            <a:endParaRPr/>
          </a:p>
        </p:txBody>
      </p:sp>
      <p:pic>
        <p:nvPicPr>
          <p:cNvPr id="628" name="Google Shape;62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600" y="1605662"/>
            <a:ext cx="3808300" cy="442603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Haystack架構 (1/2)</a:t>
            </a:r>
            <a:endParaRPr/>
          </a:p>
        </p:txBody>
      </p:sp>
      <p:sp>
        <p:nvSpPr>
          <p:cNvPr id="635" name="Google Shape;635;p4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6" name="Google Shape;636;p4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https://expediadotcom.github.io/haystack/docs/about/architecture.html</a:t>
            </a:r>
            <a:r>
              <a:rPr lang="zh-TW"/>
              <a:t> </a:t>
            </a:r>
            <a:endParaRPr/>
          </a:p>
        </p:txBody>
      </p:sp>
      <p:sp>
        <p:nvSpPr>
          <p:cNvPr id="637" name="Google Shape;637;p4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8" name="Google Shape;63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50" y="871725"/>
            <a:ext cx="8151700" cy="421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7"/>
          <p:cNvSpPr/>
          <p:nvPr/>
        </p:nvSpPr>
        <p:spPr>
          <a:xfrm>
            <a:off x="1930900" y="643600"/>
            <a:ext cx="1648800" cy="20778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Haystack架構 (2/2)</a:t>
            </a:r>
            <a:endParaRPr/>
          </a:p>
        </p:txBody>
      </p:sp>
      <p:sp>
        <p:nvSpPr>
          <p:cNvPr id="646" name="Google Shape;646;p4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7" name="Google Shape;647;p4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https://expediadotcom.github.io/haystack/docs/about/architecture.html</a:t>
            </a:r>
            <a:r>
              <a:rPr lang="zh-TW"/>
              <a:t> </a:t>
            </a:r>
            <a:endParaRPr/>
          </a:p>
        </p:txBody>
      </p:sp>
      <p:sp>
        <p:nvSpPr>
          <p:cNvPr id="648" name="Google Shape;648;p4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9" name="Google Shape;6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50" y="871725"/>
            <a:ext cx="8151700" cy="4210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47"/>
          <p:cNvSpPr/>
          <p:nvPr/>
        </p:nvSpPr>
        <p:spPr>
          <a:xfrm>
            <a:off x="4592600" y="643600"/>
            <a:ext cx="3461700" cy="3584400"/>
          </a:xfrm>
          <a:prstGeom prst="wedgeRoundRectCallout">
            <a:avLst>
              <a:gd fmla="val -92186" name="adj1"/>
              <a:gd fmla="val -2158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企業級服務記錄檢索工具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zh-TW" sz="1800"/>
              <a:t>Amazon Kinesis Data Firehose</a:t>
            </a:r>
            <a:r>
              <a:rPr lang="zh-TW" sz="1800"/>
              <a:t>：外部儲存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zh-TW" sz="1800"/>
              <a:t>Grafana MetricTank</a:t>
            </a:r>
            <a:r>
              <a:rPr lang="zh-TW" sz="1800"/>
              <a:t>：儀表板監控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zh-TW" sz="1800"/>
              <a:t>Apache Cassandra</a:t>
            </a:r>
            <a:r>
              <a:rPr lang="zh-TW" sz="1800"/>
              <a:t>：本地儲存NoSQL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zh-TW" sz="1800"/>
              <a:t>AWS ElasticSearch</a:t>
            </a:r>
            <a:r>
              <a:rPr lang="zh-TW" sz="1800"/>
              <a:t>：後設資料與全文檢索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6" name="Google Shape;656;p4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https://haystack.deepset.ai/overview/quick-start</a:t>
            </a:r>
            <a:r>
              <a:rPr lang="zh-TW"/>
              <a:t> </a:t>
            </a:r>
            <a:endParaRPr/>
          </a:p>
        </p:txBody>
      </p:sp>
      <p:sp>
        <p:nvSpPr>
          <p:cNvPr id="657" name="Google Shape;657;p4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8" name="Google Shape;65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374" y="649300"/>
            <a:ext cx="2356601" cy="568475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8"/>
          <p:cNvSpPr txBox="1"/>
          <p:nvPr/>
        </p:nvSpPr>
        <p:spPr>
          <a:xfrm>
            <a:off x="4885550" y="643600"/>
            <a:ext cx="140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RAG Pipeline</a:t>
            </a:r>
            <a:endParaRPr sz="2400"/>
          </a:p>
        </p:txBody>
      </p:sp>
      <p:sp>
        <p:nvSpPr>
          <p:cNvPr id="660" name="Google Shape;660;p48"/>
          <p:cNvSpPr txBox="1"/>
          <p:nvPr/>
        </p:nvSpPr>
        <p:spPr>
          <a:xfrm>
            <a:off x="715550" y="643600"/>
            <a:ext cx="1409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Indexing Pipeline</a:t>
            </a:r>
            <a:endParaRPr sz="2400"/>
          </a:p>
        </p:txBody>
      </p:sp>
      <p:pic>
        <p:nvPicPr>
          <p:cNvPr id="661" name="Google Shape;66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3150" y="643600"/>
            <a:ext cx="2200200" cy="56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4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Haystack運作展示</a:t>
            </a:r>
            <a:endParaRPr/>
          </a:p>
        </p:txBody>
      </p:sp>
      <p:sp>
        <p:nvSpPr>
          <p:cNvPr id="668" name="Google Shape;668;p4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9" name="Google Shape;669;p4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49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1" name="Google Shape;67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288" y="328225"/>
            <a:ext cx="7481436" cy="507397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50"/>
          <p:cNvSpPr/>
          <p:nvPr/>
        </p:nvSpPr>
        <p:spPr>
          <a:xfrm>
            <a:off x="3364575" y="1476450"/>
            <a:ext cx="1648800" cy="3281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7" name="Google Shape;67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134" y="0"/>
            <a:ext cx="5681724" cy="507729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9" name="Google Shape;679;p5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低程式碼 (Low-Code)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整合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0" name="Google Shape;480;p33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大型語言模型在工業領域的潛力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3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3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3"/>
          <p:cNvSpPr/>
          <p:nvPr/>
        </p:nvSpPr>
        <p:spPr>
          <a:xfrm>
            <a:off x="2313499" y="1670075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1. 工業與聊天機器人</a:t>
            </a:r>
            <a:endParaRPr sz="2400"/>
          </a:p>
        </p:txBody>
      </p:sp>
      <p:sp>
        <p:nvSpPr>
          <p:cNvPr id="484" name="Google Shape;484;p33"/>
          <p:cNvSpPr/>
          <p:nvPr/>
        </p:nvSpPr>
        <p:spPr>
          <a:xfrm>
            <a:off x="2313499" y="2725788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2. 大型語言模型的應用</a:t>
            </a:r>
            <a:endParaRPr sz="2400"/>
          </a:p>
        </p:txBody>
      </p:sp>
      <p:sp>
        <p:nvSpPr>
          <p:cNvPr id="485" name="Google Shape;485;p33"/>
          <p:cNvSpPr/>
          <p:nvPr/>
        </p:nvSpPr>
        <p:spPr>
          <a:xfrm>
            <a:off x="2313499" y="3897550"/>
            <a:ext cx="45171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3. 檢索增強生成的實作</a:t>
            </a:r>
            <a:endParaRPr sz="2400"/>
          </a:p>
        </p:txBody>
      </p:sp>
      <p:sp>
        <p:nvSpPr>
          <p:cNvPr id="486" name="Google Shape;486;p33"/>
          <p:cNvSpPr/>
          <p:nvPr/>
        </p:nvSpPr>
        <p:spPr>
          <a:xfrm>
            <a:off x="2313500" y="5069300"/>
            <a:ext cx="4517100" cy="6408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4. </a:t>
            </a:r>
            <a:r>
              <a:rPr lang="zh-TW" sz="2400">
                <a:solidFill>
                  <a:srgbClr val="FFFFFF"/>
                </a:solidFill>
              </a:rPr>
              <a:t>大</a:t>
            </a:r>
            <a:r>
              <a:rPr lang="zh-TW" sz="2400">
                <a:solidFill>
                  <a:srgbClr val="FFFFFF"/>
                </a:solidFill>
              </a:rPr>
              <a:t>型語言模型應用框架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1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https://flowiseai.com/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基於 LangChain.js 的低程式碼開源平台。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專注於創建客製化LLM應用和AI代理，具備友善的介面，即使沒有程式碼知識也能構建LLM流程與自動化代理。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依賴 LangChain 進行更新，因此在整合 LangChain 新功能時可能會有延遲。</a:t>
            </a:r>
            <a:endParaRPr/>
          </a:p>
        </p:txBody>
      </p:sp>
      <p:sp>
        <p:nvSpPr>
          <p:cNvPr id="685" name="Google Shape;685;p5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Flowise</a:t>
            </a:r>
            <a:endParaRPr/>
          </a:p>
        </p:txBody>
      </p:sp>
      <p:sp>
        <p:nvSpPr>
          <p:cNvPr id="686" name="Google Shape;686;p5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7" name="Google Shape;687;p51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51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(FlowiseAI Inc., 2023)</a:t>
            </a:r>
            <a:endParaRPr/>
          </a:p>
        </p:txBody>
      </p:sp>
      <p:pic>
        <p:nvPicPr>
          <p:cNvPr id="689" name="Google Shape;68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234" y="1548871"/>
            <a:ext cx="3649218" cy="45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5" name="Google Shape;695;p5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https://flowiseai.com/</a:t>
            </a:r>
            <a:r>
              <a:rPr lang="zh-TW"/>
              <a:t> </a:t>
            </a:r>
            <a:endParaRPr/>
          </a:p>
        </p:txBody>
      </p:sp>
      <p:sp>
        <p:nvSpPr>
          <p:cNvPr id="696" name="Google Shape;696;p5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Flowise</a:t>
            </a:r>
            <a:r>
              <a:rPr lang="zh-TW"/>
              <a:t>拖曳建構流程管線</a:t>
            </a:r>
            <a:endParaRPr/>
          </a:p>
        </p:txBody>
      </p:sp>
      <p:sp>
        <p:nvSpPr>
          <p:cNvPr id="698" name="Google Shape;698;p5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9" name="Google Shape;69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857435"/>
            <a:ext cx="9144000" cy="4330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3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https://botpress.com/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創建高度客製化的聊天機器人，擁有流程建構器和整合 AI功能，可設計具備 AI 功能的自訂流程。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平台採用低程式碼設計，操作介面簡單易用，可輕鬆設定機器人進行各種任務，如預約活動、下訂單與管理支援案件。</a:t>
            </a:r>
            <a:endParaRPr/>
          </a:p>
        </p:txBody>
      </p:sp>
      <p:sp>
        <p:nvSpPr>
          <p:cNvPr id="705" name="Google Shape;705;p5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Botpress</a:t>
            </a:r>
            <a:endParaRPr/>
          </a:p>
        </p:txBody>
      </p:sp>
      <p:sp>
        <p:nvSpPr>
          <p:cNvPr id="706" name="Google Shape;706;p5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7" name="Google Shape;707;p53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53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53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(botpress, 2024)</a:t>
            </a:r>
            <a:endParaRPr/>
          </a:p>
        </p:txBody>
      </p:sp>
      <p:pic>
        <p:nvPicPr>
          <p:cNvPr id="710" name="Google Shape;710;p53"/>
          <p:cNvPicPr preferRelativeResize="0"/>
          <p:nvPr/>
        </p:nvPicPr>
        <p:blipFill rotWithShape="1">
          <a:blip r:embed="rId4">
            <a:alphaModFix/>
          </a:blip>
          <a:srcRect b="3892" l="0" r="0" t="0"/>
          <a:stretch/>
        </p:blipFill>
        <p:spPr>
          <a:xfrm>
            <a:off x="715600" y="1548875"/>
            <a:ext cx="3856499" cy="45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6" name="Google Shape;716;p5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(botpress, 2024)</a:t>
            </a:r>
            <a:endParaRPr/>
          </a:p>
        </p:txBody>
      </p:sp>
      <p:sp>
        <p:nvSpPr>
          <p:cNvPr id="717" name="Google Shape;717;p5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5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Botpress的低程式碼編輯工具</a:t>
            </a:r>
            <a:endParaRPr/>
          </a:p>
        </p:txBody>
      </p:sp>
      <p:pic>
        <p:nvPicPr>
          <p:cNvPr id="719" name="Google Shape;71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25" y="329400"/>
            <a:ext cx="8428548" cy="50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54"/>
          <p:cNvSpPr/>
          <p:nvPr/>
        </p:nvSpPr>
        <p:spPr>
          <a:xfrm>
            <a:off x="3186300" y="684878"/>
            <a:ext cx="1680900" cy="877200"/>
          </a:xfrm>
          <a:prstGeom prst="wedgeRoundRectCallout">
            <a:avLst>
              <a:gd fmla="val -8780" name="adj1"/>
              <a:gd fmla="val 7327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流程管線化設定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21" name="Google Shape;721;p54"/>
          <p:cNvSpPr/>
          <p:nvPr/>
        </p:nvSpPr>
        <p:spPr>
          <a:xfrm>
            <a:off x="5405325" y="4119203"/>
            <a:ext cx="1680900" cy="877200"/>
          </a:xfrm>
          <a:prstGeom prst="wedgeRoundRectCallout">
            <a:avLst>
              <a:gd fmla="val 71735" name="adj1"/>
              <a:gd fmla="val -2718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測試使用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5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https://www.danswer.ai/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可以用自然語言查詢領域專家知識，能整合各種外部資源作為知識庫(Slack, Google Drive等)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它結合文件搜尋、AI 生成回答、客製化 AI 助理以及混合搜尋技術。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注重使用者的隱私與安全，提供文件層級訪問控制。</a:t>
            </a:r>
            <a:endParaRPr/>
          </a:p>
        </p:txBody>
      </p:sp>
      <p:sp>
        <p:nvSpPr>
          <p:cNvPr id="727" name="Google Shape;727;p5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Danswer</a:t>
            </a:r>
            <a:endParaRPr/>
          </a:p>
        </p:txBody>
      </p:sp>
      <p:sp>
        <p:nvSpPr>
          <p:cNvPr id="728" name="Google Shape;728;p5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9" name="Google Shape;729;p55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55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(Danswer, 2024)</a:t>
            </a:r>
            <a:endParaRPr/>
          </a:p>
        </p:txBody>
      </p:sp>
      <p:pic>
        <p:nvPicPr>
          <p:cNvPr id="731" name="Google Shape;73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971" y="1548875"/>
            <a:ext cx="3567761" cy="45396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37" name="Google Shape;737;p5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https://www.danswer.ai/</a:t>
            </a:r>
            <a:endParaRPr/>
          </a:p>
        </p:txBody>
      </p:sp>
      <p:sp>
        <p:nvSpPr>
          <p:cNvPr id="738" name="Google Shape;738;p5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Danswer的混合搜尋技術</a:t>
            </a:r>
            <a:endParaRPr/>
          </a:p>
        </p:txBody>
      </p:sp>
      <p:pic>
        <p:nvPicPr>
          <p:cNvPr id="740" name="Google Shape;7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0740"/>
            <a:ext cx="9144001" cy="504147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6"/>
          <p:cNvSpPr/>
          <p:nvPr/>
        </p:nvSpPr>
        <p:spPr>
          <a:xfrm>
            <a:off x="4938600" y="360750"/>
            <a:ext cx="1466400" cy="623700"/>
          </a:xfrm>
          <a:prstGeom prst="wedgeRoundRectCallout">
            <a:avLst>
              <a:gd fmla="val 78493" name="adj1"/>
              <a:gd fmla="val 3031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文件搜尋</a:t>
            </a:r>
            <a:endParaRPr sz="2400"/>
          </a:p>
        </p:txBody>
      </p:sp>
      <p:sp>
        <p:nvSpPr>
          <p:cNvPr id="742" name="Google Shape;742;p56"/>
          <p:cNvSpPr/>
          <p:nvPr/>
        </p:nvSpPr>
        <p:spPr>
          <a:xfrm>
            <a:off x="374925" y="1626100"/>
            <a:ext cx="1702800" cy="842100"/>
          </a:xfrm>
          <a:prstGeom prst="wedgeRoundRectCallout">
            <a:avLst>
              <a:gd fmla="val 66513" name="adj1"/>
              <a:gd fmla="val -1863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聊天機器人問答</a:t>
            </a:r>
            <a:endParaRPr sz="2400"/>
          </a:p>
        </p:txBody>
      </p:sp>
      <p:sp>
        <p:nvSpPr>
          <p:cNvPr id="743" name="Google Shape;743;p56"/>
          <p:cNvSpPr/>
          <p:nvPr/>
        </p:nvSpPr>
        <p:spPr>
          <a:xfrm>
            <a:off x="374925" y="3007950"/>
            <a:ext cx="1702800" cy="842100"/>
          </a:xfrm>
          <a:prstGeom prst="wedgeRoundRectCallout">
            <a:avLst>
              <a:gd fmla="val 73852" name="adj1"/>
              <a:gd fmla="val -5472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指出資料來源</a:t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7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https://dify.ai/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結合 BaaS 和 LLMOps 原則，便於管理資料操作並快速構建生產級應用程式。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提供了完整的技術堆疊，包括多樣化的模型、提示編排介面和靈活的代理框架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建構的LLM可作為獨立網頁、嵌入到網頁或以API形式與其他服務整合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5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Dify</a:t>
            </a:r>
            <a:endParaRPr/>
          </a:p>
        </p:txBody>
      </p:sp>
      <p:sp>
        <p:nvSpPr>
          <p:cNvPr id="750" name="Google Shape;750;p5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1" name="Google Shape;751;p57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57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(LangGenius, Inc., 2024)</a:t>
            </a:r>
            <a:endParaRPr/>
          </a:p>
        </p:txBody>
      </p:sp>
      <p:pic>
        <p:nvPicPr>
          <p:cNvPr id="753" name="Google Shape;75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050" y="1548875"/>
            <a:ext cx="3615610" cy="45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9" name="Google Shape;759;p5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5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5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Dify</a:t>
            </a:r>
            <a:r>
              <a:rPr lang="zh-TW"/>
              <a:t>的Chatbot編輯架構</a:t>
            </a:r>
            <a:endParaRPr/>
          </a:p>
        </p:txBody>
      </p:sp>
      <p:pic>
        <p:nvPicPr>
          <p:cNvPr id="762" name="Google Shape;76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575" y="363525"/>
            <a:ext cx="7928848" cy="503867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8" name="Google Shape;768;p59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5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5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Dify的Workflow編輯架構</a:t>
            </a:r>
            <a:endParaRPr/>
          </a:p>
        </p:txBody>
      </p:sp>
      <p:pic>
        <p:nvPicPr>
          <p:cNvPr id="771" name="Google Shape;7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6016"/>
            <a:ext cx="9144001" cy="4968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0"/>
          <p:cNvSpPr/>
          <p:nvPr/>
        </p:nvSpPr>
        <p:spPr>
          <a:xfrm>
            <a:off x="4980900" y="1476450"/>
            <a:ext cx="1000500" cy="21855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7" name="Google Shape;77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134" y="0"/>
            <a:ext cx="5681724" cy="50772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6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9" name="Google Shape;779;p60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檢索增強生成(RAG)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整合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2" name="Google Shape;492;p34"/>
          <p:cNvSpPr txBox="1"/>
          <p:nvPr>
            <p:ph idx="2" type="body"/>
          </p:nvPr>
        </p:nvSpPr>
        <p:spPr>
          <a:xfrm>
            <a:off x="2630200" y="6431700"/>
            <a:ext cx="5242500" cy="259500"/>
          </a:xfrm>
          <a:prstGeom prst="rect">
            <a:avLst/>
          </a:prstGeom>
        </p:spPr>
        <p:txBody>
          <a:bodyPr anchorCtr="0" anchor="ctr" bIns="0" lIns="0" spcFirstLastPara="1" rIns="9000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4"/>
          <p:cNvSpPr txBox="1"/>
          <p:nvPr>
            <p:ph idx="3" type="subTitle"/>
          </p:nvPr>
        </p:nvSpPr>
        <p:spPr>
          <a:xfrm>
            <a:off x="12714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4" name="Google Shape;4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88" y="0"/>
            <a:ext cx="767443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1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https://github.com/weaviate/Verba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能查詢和互動處理本地或雲端資料，協助使用者解答文件問題、在多個文件中交互參照、並從知識庫中獲取洞見。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透過語義快取和混合搜尋功能提升查詢精準度與回應準確性，支援多種資料格式如 PDF、CSV 和非結構化資料。</a:t>
            </a:r>
            <a:endParaRPr/>
          </a:p>
        </p:txBody>
      </p:sp>
      <p:sp>
        <p:nvSpPr>
          <p:cNvPr id="785" name="Google Shape;785;p6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Verba</a:t>
            </a:r>
            <a:endParaRPr/>
          </a:p>
        </p:txBody>
      </p:sp>
      <p:sp>
        <p:nvSpPr>
          <p:cNvPr id="786" name="Google Shape;786;p6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87" name="Google Shape;787;p61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61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(weaviate, 2023/2024)</a:t>
            </a:r>
            <a:endParaRPr/>
          </a:p>
        </p:txBody>
      </p:sp>
      <p:pic>
        <p:nvPicPr>
          <p:cNvPr id="789" name="Google Shape;78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99" y="1458325"/>
            <a:ext cx="3856500" cy="463014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5" name="Google Shape;795;p6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(Slocum &amp; Schmuhl, 2024)</a:t>
            </a:r>
            <a:endParaRPr/>
          </a:p>
        </p:txBody>
      </p:sp>
      <p:sp>
        <p:nvSpPr>
          <p:cNvPr id="796" name="Google Shape;796;p6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62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Verba</a:t>
            </a:r>
            <a:r>
              <a:rPr lang="zh-TW"/>
              <a:t>的系統架構</a:t>
            </a:r>
            <a:endParaRPr/>
          </a:p>
        </p:txBody>
      </p:sp>
      <p:pic>
        <p:nvPicPr>
          <p:cNvPr id="798" name="Google Shape;79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128" y="332900"/>
            <a:ext cx="6545727" cy="5069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04" name="Google Shape;804;p63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(Slocum &amp; Schmuhl, 2024)</a:t>
            </a:r>
            <a:endParaRPr/>
          </a:p>
        </p:txBody>
      </p:sp>
      <p:sp>
        <p:nvSpPr>
          <p:cNvPr id="805" name="Google Shape;805;p6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6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Verba的索引設定</a:t>
            </a:r>
            <a:endParaRPr/>
          </a:p>
        </p:txBody>
      </p:sp>
      <p:pic>
        <p:nvPicPr>
          <p:cNvPr id="807" name="Google Shape;80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38" y="643600"/>
            <a:ext cx="8504033" cy="47585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8" name="Google Shape;808;p63"/>
          <p:cNvSpPr/>
          <p:nvPr/>
        </p:nvSpPr>
        <p:spPr>
          <a:xfrm>
            <a:off x="6228000" y="1957300"/>
            <a:ext cx="2319300" cy="791400"/>
          </a:xfrm>
          <a:prstGeom prst="wedgeRoundRectCallout">
            <a:avLst>
              <a:gd fmla="val -76384" name="adj1"/>
              <a:gd fmla="val -1923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Chunk處理細節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6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6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Verba</a:t>
            </a:r>
            <a:r>
              <a:rPr lang="zh-TW"/>
              <a:t>查看來源位置</a:t>
            </a:r>
            <a:endParaRPr/>
          </a:p>
        </p:txBody>
      </p:sp>
      <p:sp>
        <p:nvSpPr>
          <p:cNvPr id="815" name="Google Shape;815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16" name="Google Shape;816;p64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(Slocum &amp; Schmuhl, 2024)</a:t>
            </a:r>
            <a:endParaRPr/>
          </a:p>
        </p:txBody>
      </p:sp>
      <p:pic>
        <p:nvPicPr>
          <p:cNvPr id="817" name="Google Shape;8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6264"/>
            <a:ext cx="9144000" cy="4613272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64"/>
          <p:cNvSpPr/>
          <p:nvPr/>
        </p:nvSpPr>
        <p:spPr>
          <a:xfrm>
            <a:off x="5561375" y="532750"/>
            <a:ext cx="2867400" cy="623700"/>
          </a:xfrm>
          <a:prstGeom prst="wedgeRoundRectCallout">
            <a:avLst>
              <a:gd fmla="val -3146" name="adj1"/>
              <a:gd fmla="val 10503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被索引的Chunk</a:t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5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824" name="Google Shape;824;p65"/>
          <p:cNvPicPr preferRelativeResize="0"/>
          <p:nvPr/>
        </p:nvPicPr>
        <p:blipFill rotWithShape="1">
          <a:blip r:embed="rId3">
            <a:alphaModFix/>
          </a:blip>
          <a:srcRect b="21463" l="0" r="0" t="0"/>
          <a:stretch/>
        </p:blipFill>
        <p:spPr>
          <a:xfrm>
            <a:off x="715600" y="1548875"/>
            <a:ext cx="3856500" cy="45396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5" name="Google Shape;825;p65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https://github.com/RUC-NLPIR/FlashRAG</a:t>
            </a:r>
            <a:r>
              <a:rPr lang="zh-TW"/>
              <a:t> 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專為RAG研究而設計的Python工具包。包含檢索器、重排器、生成器、壓縮器等RAG核心元件。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方便研究人員評估：內建基準資料集和最新的RAG演算法，以便比較效能</a:t>
            </a:r>
            <a:endParaRPr/>
          </a:p>
        </p:txBody>
      </p:sp>
      <p:sp>
        <p:nvSpPr>
          <p:cNvPr id="826" name="Google Shape;826;p6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FlashRAG</a:t>
            </a:r>
            <a:endParaRPr/>
          </a:p>
        </p:txBody>
      </p:sp>
      <p:sp>
        <p:nvSpPr>
          <p:cNvPr id="827" name="Google Shape;827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8" name="Google Shape;828;p65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(Jin et al., 2024)</a:t>
            </a:r>
            <a:endParaRPr/>
          </a:p>
        </p:txBody>
      </p:sp>
      <p:sp>
        <p:nvSpPr>
          <p:cNvPr id="829" name="Google Shape;829;p65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35" name="Google Shape;835;p6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(Jin et al., 2024)</a:t>
            </a:r>
            <a:endParaRPr/>
          </a:p>
        </p:txBody>
      </p:sp>
      <p:sp>
        <p:nvSpPr>
          <p:cNvPr id="836" name="Google Shape;836;p66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6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FlashRAG</a:t>
            </a:r>
            <a:r>
              <a:rPr lang="zh-TW"/>
              <a:t>架構</a:t>
            </a:r>
            <a:endParaRPr/>
          </a:p>
        </p:txBody>
      </p:sp>
      <p:sp>
        <p:nvSpPr>
          <p:cNvPr id="838" name="Google Shape;838;p66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9" name="Google Shape;83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50" y="958400"/>
            <a:ext cx="8389100" cy="41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6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FlashRAG與其他框架的功能比較</a:t>
            </a:r>
            <a:endParaRPr/>
          </a:p>
        </p:txBody>
      </p:sp>
      <p:sp>
        <p:nvSpPr>
          <p:cNvPr id="846" name="Google Shape;846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47" name="Google Shape;847;p6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(Jin et al., 2024)</a:t>
            </a:r>
            <a:endParaRPr/>
          </a:p>
        </p:txBody>
      </p:sp>
      <p:sp>
        <p:nvSpPr>
          <p:cNvPr id="848" name="Google Shape;848;p6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9" name="Google Shape;849;p67"/>
          <p:cNvPicPr preferRelativeResize="0"/>
          <p:nvPr/>
        </p:nvPicPr>
        <p:blipFill rotWithShape="1">
          <a:blip r:embed="rId3">
            <a:alphaModFix/>
          </a:blip>
          <a:srcRect b="0" l="0" r="14741" t="0"/>
          <a:stretch/>
        </p:blipFill>
        <p:spPr>
          <a:xfrm>
            <a:off x="359200" y="2402400"/>
            <a:ext cx="8433700" cy="18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7"/>
          <p:cNvSpPr/>
          <p:nvPr/>
        </p:nvSpPr>
        <p:spPr>
          <a:xfrm>
            <a:off x="2043193" y="1526966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模組化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51" name="Google Shape;851;p67"/>
          <p:cNvSpPr/>
          <p:nvPr/>
        </p:nvSpPr>
        <p:spPr>
          <a:xfrm>
            <a:off x="4033943" y="1526966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自動評估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52" name="Google Shape;852;p67"/>
          <p:cNvSpPr/>
          <p:nvPr/>
        </p:nvSpPr>
        <p:spPr>
          <a:xfrm>
            <a:off x="5805499" y="1590900"/>
            <a:ext cx="11439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語料庫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53" name="Google Shape;853;p67"/>
          <p:cNvSpPr/>
          <p:nvPr/>
        </p:nvSpPr>
        <p:spPr>
          <a:xfrm>
            <a:off x="7326549" y="1590900"/>
            <a:ext cx="11439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資料集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54" name="Google Shape;854;p67"/>
          <p:cNvSpPr/>
          <p:nvPr/>
        </p:nvSpPr>
        <p:spPr>
          <a:xfrm>
            <a:off x="359200" y="3995925"/>
            <a:ext cx="8343300" cy="259500"/>
          </a:xfrm>
          <a:prstGeom prst="roundRect">
            <a:avLst>
              <a:gd fmla="val 6969" name="adj"/>
            </a:avLst>
          </a:prstGeom>
          <a:solidFill>
            <a:srgbClr val="E2F4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6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FlashRAG的設定與使用展示</a:t>
            </a:r>
            <a:endParaRPr/>
          </a:p>
        </p:txBody>
      </p:sp>
      <p:sp>
        <p:nvSpPr>
          <p:cNvPr id="861" name="Google Shape;861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2" name="Google Shape;862;p68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68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4" name="Google Shape;864;p68"/>
          <p:cNvPicPr preferRelativeResize="0"/>
          <p:nvPr/>
        </p:nvPicPr>
        <p:blipFill rotWithShape="1">
          <a:blip r:embed="rId3">
            <a:alphaModFix/>
          </a:blip>
          <a:srcRect b="0" l="0" r="26943" t="0"/>
          <a:stretch/>
        </p:blipFill>
        <p:spPr>
          <a:xfrm>
            <a:off x="715550" y="684350"/>
            <a:ext cx="3490675" cy="46669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5" name="Google Shape;865;p68"/>
          <p:cNvPicPr preferRelativeResize="0"/>
          <p:nvPr/>
        </p:nvPicPr>
        <p:blipFill/>
        <p:spPr>
          <a:xfrm>
            <a:off x="4089775" y="1012203"/>
            <a:ext cx="4338773" cy="4021383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9"/>
          <p:cNvSpPr/>
          <p:nvPr/>
        </p:nvSpPr>
        <p:spPr>
          <a:xfrm>
            <a:off x="6140650" y="1476450"/>
            <a:ext cx="1183200" cy="843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1" name="Google Shape;87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134" y="0"/>
            <a:ext cx="5681724" cy="5077299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69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73" name="Google Shape;873;p69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結語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7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「製造業AI未來工廠，老師傅成關鍵」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── 前Google臺灣總經理 簡立峰</a:t>
            </a:r>
            <a:endParaRPr b="0" sz="2400"/>
          </a:p>
        </p:txBody>
      </p:sp>
      <p:sp>
        <p:nvSpPr>
          <p:cNvPr id="880" name="Google Shape;880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1" name="Google Shape;881;p7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(簡立峰，2024)</a:t>
            </a:r>
            <a:endParaRPr/>
          </a:p>
        </p:txBody>
      </p:sp>
      <p:sp>
        <p:nvSpPr>
          <p:cNvPr id="882" name="Google Shape;882;p7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3" name="Google Shape;883;p70"/>
          <p:cNvPicPr preferRelativeResize="0"/>
          <p:nvPr/>
        </p:nvPicPr>
        <p:blipFill rotWithShape="1">
          <a:blip r:embed="rId3">
            <a:alphaModFix/>
          </a:blip>
          <a:srcRect b="8827" l="0" r="0" t="8827"/>
          <a:stretch/>
        </p:blipFill>
        <p:spPr>
          <a:xfrm>
            <a:off x="715550" y="643600"/>
            <a:ext cx="7713000" cy="425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0" name="Google Shape;500;p35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LLM </a:t>
            </a:r>
            <a:r>
              <a:rPr lang="zh-TW" sz="1800">
                <a:solidFill>
                  <a:srgbClr val="FF0000"/>
                </a:solidFill>
              </a:rPr>
              <a:t>framework</a:t>
            </a:r>
            <a:br>
              <a:rPr lang="zh-TW"/>
            </a:br>
            <a:r>
              <a:rPr lang="zh-TW"/>
              <a:t>大型語言模型</a:t>
            </a:r>
            <a:r>
              <a:rPr lang="zh-TW">
                <a:solidFill>
                  <a:srgbClr val="FF0000"/>
                </a:solidFill>
              </a:rPr>
              <a:t>框架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01" name="Google Shape;501;p35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800"/>
              <a:t>Large Language Model (LLM)</a:t>
            </a:r>
            <a:br>
              <a:rPr lang="zh-TW" sz="1800"/>
            </a:br>
            <a:r>
              <a:rPr lang="zh-TW"/>
              <a:t>大型語言模型</a:t>
            </a:r>
            <a:endParaRPr/>
          </a:p>
        </p:txBody>
      </p:sp>
      <p:sp>
        <p:nvSpPr>
          <p:cNvPr id="502" name="Google Shape;502;p35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LLM 是經過大量文本數據訓練的機器學習模型，旨在理解、生成和與人類語言互動。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理解自然語言的語法和語義。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生成連貫且上下文相關的文本。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執行如翻譯、摘要、問答等語言任務。</a:t>
            </a:r>
            <a:endParaRPr/>
          </a:p>
        </p:txBody>
      </p:sp>
      <p:sp>
        <p:nvSpPr>
          <p:cNvPr id="503" name="Google Shape;503;p35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LLM 框架是支持開發、訓練和部署大型語言模型的軟體架構和環境。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開發者用於構建自定義的語言模型。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研究人員進行語言模型的實驗和改進。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企業部署特定任務的語言模型解決方案。</a:t>
            </a:r>
            <a:endParaRPr/>
          </a:p>
        </p:txBody>
      </p:sp>
      <p:sp>
        <p:nvSpPr>
          <p:cNvPr id="504" name="Google Shape;504;p3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不只是模型</a:t>
            </a:r>
            <a:endParaRPr/>
          </a:p>
        </p:txBody>
      </p:sp>
      <p:sp>
        <p:nvSpPr>
          <p:cNvPr id="505" name="Google Shape;505;p35"/>
          <p:cNvSpPr txBox="1"/>
          <p:nvPr>
            <p:ph idx="5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(Sumrak, 2024)</a:t>
            </a:r>
            <a:endParaRPr/>
          </a:p>
        </p:txBody>
      </p:sp>
      <p:sp>
        <p:nvSpPr>
          <p:cNvPr id="506" name="Google Shape;506;p35"/>
          <p:cNvSpPr txBox="1"/>
          <p:nvPr>
            <p:ph idx="6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71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71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知識管理，到最後都去哪裡了？</a:t>
            </a:r>
            <a:endParaRPr/>
          </a:p>
        </p:txBody>
      </p:sp>
      <p:sp>
        <p:nvSpPr>
          <p:cNvPr id="890" name="Google Shape;890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1" name="Google Shape;891;p71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2" name="Google Shape;892;p71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3" name="Google Shape;89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650" y="767825"/>
            <a:ext cx="4620701" cy="463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71"/>
          <p:cNvSpPr/>
          <p:nvPr/>
        </p:nvSpPr>
        <p:spPr>
          <a:xfrm rot="-181036">
            <a:off x="3534826" y="2899697"/>
            <a:ext cx="1008798" cy="12539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strike="sngStrike">
                <a:latin typeface="Lexend Light"/>
                <a:ea typeface="Lexend Light"/>
                <a:cs typeface="Lexend Light"/>
                <a:sym typeface="Lexend Light"/>
              </a:rPr>
              <a:t>廢話</a:t>
            </a:r>
            <a:endParaRPr sz="2900" strike="sngStrike"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latin typeface="Lexend Light"/>
                <a:ea typeface="Lexend Light"/>
                <a:cs typeface="Lexend Light"/>
                <a:sym typeface="Lexend Light"/>
              </a:rPr>
              <a:t>知識</a:t>
            </a:r>
            <a:endParaRPr sz="29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72"/>
          <p:cNvSpPr txBox="1"/>
          <p:nvPr>
            <p:ph type="title"/>
          </p:nvPr>
        </p:nvSpPr>
        <p:spPr>
          <a:xfrm>
            <a:off x="715550" y="5402200"/>
            <a:ext cx="68166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u="sng"/>
              <a:t>大型語言模型框架</a:t>
            </a:r>
            <a:r>
              <a:rPr lang="zh-TW" sz="3000"/>
              <a:t>是知識</a:t>
            </a:r>
            <a:r>
              <a:rPr lang="zh-TW" sz="3000"/>
              <a:t>應用終極解答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真的嗎？</a:t>
            </a:r>
            <a:endParaRPr b="0" sz="2400"/>
          </a:p>
        </p:txBody>
      </p:sp>
      <p:sp>
        <p:nvSpPr>
          <p:cNvPr id="901" name="Google Shape;901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2" name="Google Shape;902;p72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 u="sng">
                <a:solidFill>
                  <a:schemeClr val="hlink"/>
                </a:solidFill>
                <a:hlinkClick r:id="rId3"/>
              </a:rPr>
              <a:t>https://www.linkedin.com/pulse/introduction-retrieval-augmented-generation-rag-enhancing-italia-gdfwf/</a:t>
            </a:r>
            <a:r>
              <a:rPr lang="zh-TW" sz="900"/>
              <a:t> </a:t>
            </a:r>
            <a:endParaRPr sz="900"/>
          </a:p>
        </p:txBody>
      </p:sp>
      <p:sp>
        <p:nvSpPr>
          <p:cNvPr id="903" name="Google Shape;903;p72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4" name="Google Shape;90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461800" y="643600"/>
            <a:ext cx="4220400" cy="422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05" name="Google Shape;905;p72"/>
          <p:cNvPicPr preferRelativeResize="0"/>
          <p:nvPr/>
        </p:nvPicPr>
        <p:blipFill rotWithShape="1">
          <a:blip r:embed="rId5">
            <a:alphaModFix/>
          </a:blip>
          <a:srcRect b="16777" l="0" r="0" t="0"/>
          <a:stretch/>
        </p:blipFill>
        <p:spPr>
          <a:xfrm>
            <a:off x="7592450" y="4072269"/>
            <a:ext cx="1551550" cy="2359431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72"/>
          <p:cNvSpPr txBox="1"/>
          <p:nvPr/>
        </p:nvSpPr>
        <p:spPr>
          <a:xfrm rot="-899705">
            <a:off x="7214259" y="3499309"/>
            <a:ext cx="2278383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終極答案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     應該是42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7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大型語言模型</a:t>
            </a:r>
            <a:r>
              <a:rPr lang="zh-TW"/>
              <a:t>的</a:t>
            </a:r>
            <a:r>
              <a:rPr lang="zh-TW">
                <a:solidFill>
                  <a:srgbClr val="38761D"/>
                </a:solidFill>
              </a:rPr>
              <a:t>長處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912" name="Google Shape;912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13" name="Google Shape;913;p73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具備基礎的世界知識，能夠與不同領域的專業進行基礎的對談。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RAG的結合使得LLM能夠與專業知識整合，並讓使用者循著LLM的回答找到明確資料來源。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微調的訓練使得LLM能有更多變化，使其具備特殊領域知識的描述能力。</a:t>
            </a:r>
            <a:endParaRPr/>
          </a:p>
        </p:txBody>
      </p:sp>
      <p:sp>
        <p:nvSpPr>
          <p:cNvPr id="914" name="Google Shape;914;p73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73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73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https://gaper.io/large-language-models-impact-on-businesses/</a:t>
            </a:r>
            <a:r>
              <a:rPr lang="zh-TW"/>
              <a:t> </a:t>
            </a:r>
            <a:endParaRPr/>
          </a:p>
        </p:txBody>
      </p:sp>
      <p:pic>
        <p:nvPicPr>
          <p:cNvPr id="917" name="Google Shape;917;p73"/>
          <p:cNvPicPr preferRelativeResize="0"/>
          <p:nvPr/>
        </p:nvPicPr>
        <p:blipFill rotWithShape="1">
          <a:blip r:embed="rId4">
            <a:alphaModFix/>
          </a:blip>
          <a:srcRect b="0" l="24575" r="24575" t="5356"/>
          <a:stretch/>
        </p:blipFill>
        <p:spPr>
          <a:xfrm>
            <a:off x="4572100" y="1565250"/>
            <a:ext cx="3814500" cy="3727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大型語言模型的</a:t>
            </a:r>
            <a:r>
              <a:rPr lang="zh-TW">
                <a:solidFill>
                  <a:srgbClr val="FF0000"/>
                </a:solidFill>
              </a:rPr>
              <a:t>短</a:t>
            </a:r>
            <a:r>
              <a:rPr lang="zh-TW">
                <a:solidFill>
                  <a:srgbClr val="FF0000"/>
                </a:solidFill>
              </a:rPr>
              <a:t>處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23" name="Google Shape;923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4" name="Google Shape;924;p74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t/>
            </a:r>
            <a:endParaRPr/>
          </a:p>
        </p:txBody>
      </p:sp>
      <p:sp>
        <p:nvSpPr>
          <p:cNvPr id="925" name="Google Shape;925;p74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74"/>
          <p:cNvSpPr txBox="1"/>
          <p:nvPr>
            <p:ph idx="2" type="body"/>
          </p:nvPr>
        </p:nvSpPr>
        <p:spPr>
          <a:xfrm>
            <a:off x="3999750" y="1548875"/>
            <a:ext cx="44289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越專業的領域，就需要對LLM進行更多的調整。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過於仰賴語意描述，在需要精密計算和評估的工業場域仍表現不彰。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需要搭配能精確計算的工具或程式執行環境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標準RAG僅適用於長篇文字，未能有效處理表格類型資料。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隱私性、安全性與法規的變化等諸多隱性問題需要考量。</a:t>
            </a:r>
            <a:endParaRPr/>
          </a:p>
        </p:txBody>
      </p:sp>
      <p:sp>
        <p:nvSpPr>
          <p:cNvPr id="927" name="Google Shape;927;p74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(拉燕，2023)</a:t>
            </a:r>
            <a:endParaRPr/>
          </a:p>
        </p:txBody>
      </p:sp>
      <p:pic>
        <p:nvPicPr>
          <p:cNvPr id="928" name="Google Shape;928;p74"/>
          <p:cNvPicPr preferRelativeResize="0"/>
          <p:nvPr/>
        </p:nvPicPr>
        <p:blipFill rotWithShape="1">
          <a:blip r:embed="rId3">
            <a:alphaModFix/>
          </a:blip>
          <a:srcRect b="23832" l="0" r="0" t="0"/>
          <a:stretch/>
        </p:blipFill>
        <p:spPr>
          <a:xfrm>
            <a:off x="715600" y="1086700"/>
            <a:ext cx="3158800" cy="5223399"/>
          </a:xfrm>
          <a:prstGeom prst="rect">
            <a:avLst/>
          </a:prstGeom>
          <a:noFill/>
          <a:ln cap="flat" cmpd="sng" w="28575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34" name="Google Shape;934;p75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https://pixabay.com/illustrations/technology-sci-fi-futuristic-7111801/</a:t>
            </a:r>
            <a:endParaRPr/>
          </a:p>
        </p:txBody>
      </p:sp>
      <p:sp>
        <p:nvSpPr>
          <p:cNvPr id="935" name="Google Shape;935;p7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7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500"/>
              <a:t>「我夢想著一個更美好的世界。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/>
              <a:t>一個人類與機器可以和平共存、幸福共榮的世界……」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500"/>
              <a:t>── SmarterChild</a:t>
            </a:r>
            <a:endParaRPr b="0" sz="2500"/>
          </a:p>
        </p:txBody>
      </p:sp>
      <p:sp>
        <p:nvSpPr>
          <p:cNvPr id="937" name="Google Shape;937;p75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8" name="Google Shape;93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0" y="442700"/>
            <a:ext cx="7713002" cy="4212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4" name="Google Shape;944;p76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45" name="Google Shape;945;p76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46" name="Google Shape;94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76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49" name="Google Shape;949;p76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blog@pulipuli.info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50" name="Google Shape;950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76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52" name="Google Shape;952;p76"/>
          <p:cNvSpPr/>
          <p:nvPr/>
        </p:nvSpPr>
        <p:spPr>
          <a:xfrm>
            <a:off x="943650" y="1848700"/>
            <a:ext cx="2509800" cy="2433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3" name="Google Shape;953;p7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37024" y="2203812"/>
            <a:ext cx="1723036" cy="1722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4" name="Google Shape;954;p76"/>
          <p:cNvGrpSpPr/>
          <p:nvPr/>
        </p:nvGrpSpPr>
        <p:grpSpPr>
          <a:xfrm>
            <a:off x="150675" y="4813600"/>
            <a:ext cx="4095762" cy="692401"/>
            <a:chOff x="2460779" y="433075"/>
            <a:chExt cx="4222435" cy="692401"/>
          </a:xfrm>
        </p:grpSpPr>
        <p:sp>
          <p:nvSpPr>
            <p:cNvPr id="955" name="Google Shape;955;p76"/>
            <p:cNvSpPr/>
            <p:nvPr/>
          </p:nvSpPr>
          <p:spPr>
            <a:xfrm>
              <a:off x="2467315" y="433075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956" name="Google Shape;956;p76"/>
            <p:cNvSpPr txBox="1"/>
            <p:nvPr/>
          </p:nvSpPr>
          <p:spPr>
            <a:xfrm>
              <a:off x="2460779" y="433075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9"/>
                </a:rPr>
                <a:t>https://l.pulipuli.info/24/nkust</a:t>
              </a:r>
              <a:r>
                <a:rPr b="1" lang="zh-TW" sz="2100">
                  <a:latin typeface="Outfit"/>
                  <a:ea typeface="Outfit"/>
                  <a:cs typeface="Outfit"/>
                  <a:sym typeface="Outfit"/>
                </a:rPr>
                <a:t> 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7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 (1/3)</a:t>
            </a:r>
            <a:endParaRPr/>
          </a:p>
        </p:txBody>
      </p:sp>
      <p:sp>
        <p:nvSpPr>
          <p:cNvPr id="962" name="Google Shape;962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63" name="Google Shape;963;p77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Sumrak, J. (2024, April 26). Large Language Models &amp; Frameworks for Product Managers in 2023. News, Tutorials, AI Research. </a:t>
            </a:r>
            <a:r>
              <a:rPr lang="zh-TW" sz="1400" u="sng">
                <a:solidFill>
                  <a:schemeClr val="hlink"/>
                </a:solidFill>
                <a:hlinkClick r:id="rId3"/>
              </a:rPr>
              <a:t>https://www.assemblyai.com/blog/best-large-language-models-frameworks/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Boiko, D. A., MacKnight, R., Kline, B., &amp; Gomes, G. (2023). Autonomous chemical research with large language models. Nature, 624(7992), 570–578. </a:t>
            </a:r>
            <a:r>
              <a:rPr lang="zh-TW" sz="1400" u="sng">
                <a:hlinkClick r:id="rId4"/>
              </a:rPr>
              <a:t>https://doi.org/10.1038/s41586-023-06792-0</a:t>
            </a:r>
            <a:r>
              <a:rPr lang="zh-TW" sz="1400"/>
              <a:t>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Kuzminykh, N., &amp; Winder, P. (2024, August 1). A Comparison of Open Source LLM Frameworks for Pipelining. </a:t>
            </a:r>
            <a:r>
              <a:rPr lang="zh-TW" sz="1400" u="sng">
                <a:solidFill>
                  <a:schemeClr val="hlink"/>
                </a:solidFill>
                <a:hlinkClick r:id="rId5"/>
              </a:rPr>
              <a:t>https://winder.ai/comparison-open-source-llm-frameworks-pipelining/</a:t>
            </a:r>
            <a:r>
              <a:rPr lang="zh-TW" sz="1400"/>
              <a:t>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LangChain, Inc. (2024). Introduction. LangChain. </a:t>
            </a:r>
            <a:r>
              <a:rPr lang="zh-TW" sz="1400" u="sng">
                <a:solidFill>
                  <a:schemeClr val="hlink"/>
                </a:solidFill>
                <a:hlinkClick r:id="rId6"/>
              </a:rPr>
              <a:t>https://python.langchain.com/docs/introduction/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LlamaIndex. (2024). LlamaIndex—Build Knowledge Assistants over your Enterprise Data. LlamaIndex. </a:t>
            </a:r>
            <a:r>
              <a:rPr lang="zh-TW" sz="1400" u="sng">
                <a:solidFill>
                  <a:schemeClr val="hlink"/>
                </a:solidFill>
                <a:hlinkClick r:id="rId7"/>
              </a:rPr>
              <a:t>https://www.llamaindex.ai/</a:t>
            </a:r>
            <a:r>
              <a:rPr lang="zh-TW" sz="1400"/>
              <a:t>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zh-TW" sz="1400"/>
              <a:t>deepset GmbH. (2024). Haystack. Haystack. </a:t>
            </a:r>
            <a:r>
              <a:rPr lang="zh-TW" sz="1400" u="sng">
                <a:solidFill>
                  <a:schemeClr val="hlink"/>
                </a:solidFill>
                <a:hlinkClick r:id="rId8"/>
              </a:rPr>
              <a:t>https://haystack.deepset.ai/</a:t>
            </a:r>
            <a:r>
              <a:rPr lang="zh-TW" sz="1400"/>
              <a:t> </a:t>
            </a:r>
            <a:endParaRPr sz="1400"/>
          </a:p>
        </p:txBody>
      </p:sp>
      <p:pic>
        <p:nvPicPr>
          <p:cNvPr id="964" name="Google Shape;964;p77"/>
          <p:cNvPicPr preferRelativeResize="0"/>
          <p:nvPr/>
        </p:nvPicPr>
        <p:blipFill rotWithShape="1">
          <a:blip r:embed="rId9">
            <a:alphaModFix/>
          </a:blip>
          <a:srcRect b="0" l="21667" r="12473" t="0"/>
          <a:stretch/>
        </p:blipFill>
        <p:spPr>
          <a:xfrm flipH="1">
            <a:off x="0" y="2512950"/>
            <a:ext cx="1999200" cy="36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77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78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 (2/3)</a:t>
            </a:r>
            <a:endParaRPr/>
          </a:p>
        </p:txBody>
      </p:sp>
      <p:sp>
        <p:nvSpPr>
          <p:cNvPr id="971" name="Google Shape;971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72" name="Google Shape;972;p78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botpress. (2024). Botpress | the Complete AI Agent Platform. </a:t>
            </a:r>
            <a:r>
              <a:rPr lang="zh-TW" sz="1400" u="sng">
                <a:solidFill>
                  <a:schemeClr val="hlink"/>
                </a:solidFill>
                <a:hlinkClick r:id="rId3"/>
              </a:rPr>
              <a:t>https://botpress.com/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Danswer. (2024). Danswer—Open Source Workplace Search. </a:t>
            </a:r>
            <a:r>
              <a:rPr lang="zh-TW" sz="1400" u="sng">
                <a:solidFill>
                  <a:schemeClr val="hlink"/>
                </a:solidFill>
                <a:hlinkClick r:id="rId4"/>
              </a:rPr>
              <a:t>https://www.danswer.ai/</a:t>
            </a:r>
            <a:r>
              <a:rPr lang="zh-TW" sz="1400"/>
              <a:t>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FlowiseAI Inc. (2023, October 10). Flowise—Low code LLM Apps Builder. </a:t>
            </a:r>
            <a:r>
              <a:rPr lang="zh-TW" sz="1400" u="sng">
                <a:solidFill>
                  <a:schemeClr val="hlink"/>
                </a:solidFill>
                <a:hlinkClick r:id="rId5"/>
              </a:rPr>
              <a:t>https://flowiseai.com/</a:t>
            </a:r>
            <a:r>
              <a:rPr lang="zh-TW" sz="1400"/>
              <a:t>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LangGenius, Inc. (2024). Dify.AI · The Innovation Engine for Generative AI Applications. Dify. </a:t>
            </a:r>
            <a:r>
              <a:rPr lang="zh-TW" sz="1400" u="sng">
                <a:solidFill>
                  <a:schemeClr val="hlink"/>
                </a:solidFill>
                <a:hlinkClick r:id="rId6"/>
              </a:rPr>
              <a:t>https://dify.ai/</a:t>
            </a:r>
            <a:r>
              <a:rPr lang="zh-TW" sz="1400"/>
              <a:t>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weaviate. (2024). Verba [TypeScript]. Weaviate. https://github.com/weaviate/Verba (Original work published 2023)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Slocum, V., &amp; Schmuhl, E. (2024, March 7). Verba: Building an Open Source, Modular RAG Application | Weaviate. Weaviate. </a:t>
            </a:r>
            <a:r>
              <a:rPr lang="zh-TW" sz="1400" u="sng">
                <a:solidFill>
                  <a:schemeClr val="hlink"/>
                </a:solidFill>
                <a:hlinkClick r:id="rId7"/>
              </a:rPr>
              <a:t>https://weaviate.io/blog/verba-open-source-rag-app</a:t>
            </a:r>
            <a:r>
              <a:rPr lang="zh-TW" sz="1400"/>
              <a:t> </a:t>
            </a:r>
            <a:endParaRPr sz="1400"/>
          </a:p>
          <a:p>
            <a:pPr indent="0" lvl="0" marL="457200" rtl="0" algn="l">
              <a:spcBef>
                <a:spcPts val="12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973" name="Google Shape;973;p78"/>
          <p:cNvPicPr preferRelativeResize="0"/>
          <p:nvPr/>
        </p:nvPicPr>
        <p:blipFill rotWithShape="1">
          <a:blip r:embed="rId8">
            <a:alphaModFix/>
          </a:blip>
          <a:srcRect b="0" l="21667" r="12473" t="0"/>
          <a:stretch/>
        </p:blipFill>
        <p:spPr>
          <a:xfrm flipH="1">
            <a:off x="0" y="2512950"/>
            <a:ext cx="1999200" cy="36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78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79"/>
          <p:cNvSpPr txBox="1"/>
          <p:nvPr>
            <p:ph type="title"/>
          </p:nvPr>
        </p:nvSpPr>
        <p:spPr>
          <a:xfrm>
            <a:off x="2263125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參考資料 (3/3)</a:t>
            </a:r>
            <a:endParaRPr/>
          </a:p>
        </p:txBody>
      </p:sp>
      <p:sp>
        <p:nvSpPr>
          <p:cNvPr id="980" name="Google Shape;980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1" name="Google Shape;981;p79"/>
          <p:cNvSpPr txBox="1"/>
          <p:nvPr>
            <p:ph idx="1" type="body"/>
          </p:nvPr>
        </p:nvSpPr>
        <p:spPr>
          <a:xfrm>
            <a:off x="2263075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/>
              <a:t>Jin, J., Zhu, Y., Yang, X., Zhang, C., &amp; Dou, Z. (2024). FlashRAG: A Modular Toolkit for Efficient Retrieval-Augmented Generation Research (No. arXiv:2405.13576). arXiv. </a:t>
            </a:r>
            <a:r>
              <a:rPr lang="zh-TW" sz="1400" u="sng">
                <a:solidFill>
                  <a:schemeClr val="hlink"/>
                </a:solidFill>
                <a:hlinkClick r:id="rId3"/>
              </a:rPr>
              <a:t>https://doi.org/10.48550/arXiv.2405.13576</a:t>
            </a:r>
            <a:r>
              <a:rPr lang="zh-TW" sz="1400"/>
              <a:t>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zh-TW" sz="1400">
                <a:latin typeface="Arial"/>
                <a:ea typeface="Arial"/>
                <a:cs typeface="Arial"/>
                <a:sym typeface="Arial"/>
              </a:rPr>
              <a:t>簡立峰（2024）。</a:t>
            </a:r>
            <a:r>
              <a:rPr i="1" lang="zh-TW" sz="1400">
                <a:latin typeface="Arial"/>
                <a:ea typeface="Arial"/>
                <a:cs typeface="Arial"/>
                <a:sym typeface="Arial"/>
              </a:rPr>
              <a:t>製造業AI未來工廠，老師傅成關鍵</a:t>
            </a:r>
            <a:r>
              <a:rPr lang="zh-TW" sz="1400">
                <a:latin typeface="Arial"/>
                <a:ea typeface="Arial"/>
                <a:cs typeface="Arial"/>
                <a:sym typeface="Arial"/>
              </a:rPr>
              <a:t>。天下雜誌。</a:t>
            </a:r>
            <a:r>
              <a:rPr lang="zh-TW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https://www.cw.com.tw/article/5132660</a:t>
            </a:r>
            <a:endParaRPr sz="1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zh-TW" sz="1400"/>
              <a:t>拉燕（2023，十月17日）。ChatGPT又被「奶奶漏洞」騙了，PS奶奶遺物，騙Bing完美識別驗證碼。Homin’s Library。</a:t>
            </a:r>
            <a:r>
              <a:rPr lang="zh-TW" sz="1400" u="sng">
                <a:solidFill>
                  <a:schemeClr val="hlink"/>
                </a:solidFill>
                <a:hlinkClick r:id="rId5"/>
              </a:rPr>
              <a:t>https://onway2017.wordpress.com/2023/10/17/chatgpt%e5%8f%88%e8%a2%ab%e3%80%8c%e5%a5%b6%e5%a5%b6%e6%bc%8f%e6%b4%9e%e3%80%8d%e9%a8%99%e4%ba%86%ef%bc%8cps%e5%a5%b6%e5%a5%b6%e9%81%ba%e7%89%a9%ef%bc%8c%e9%a8%99bing%e5%ae%8c%e7%be%8e%e8%ad%98/</a:t>
            </a:r>
            <a:r>
              <a:rPr lang="zh-TW" sz="1400"/>
              <a:t> </a:t>
            </a:r>
            <a:endParaRPr sz="1400"/>
          </a:p>
        </p:txBody>
      </p:sp>
      <p:pic>
        <p:nvPicPr>
          <p:cNvPr id="982" name="Google Shape;982;p79"/>
          <p:cNvPicPr preferRelativeResize="0"/>
          <p:nvPr/>
        </p:nvPicPr>
        <p:blipFill rotWithShape="1">
          <a:blip r:embed="rId6">
            <a:alphaModFix/>
          </a:blip>
          <a:srcRect b="0" l="21667" r="12473" t="0"/>
          <a:stretch/>
        </p:blipFill>
        <p:spPr>
          <a:xfrm flipH="1">
            <a:off x="0" y="2512950"/>
            <a:ext cx="1999200" cy="36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79"/>
          <p:cNvSpPr txBox="1"/>
          <p:nvPr>
            <p:ph idx="2" type="subTitle"/>
          </p:nvPr>
        </p:nvSpPr>
        <p:spPr>
          <a:xfrm>
            <a:off x="199920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2" name="Google Shape;512;p36"/>
          <p:cNvSpPr txBox="1"/>
          <p:nvPr>
            <p:ph idx="1" type="body"/>
          </p:nvPr>
        </p:nvSpPr>
        <p:spPr>
          <a:xfrm>
            <a:off x="2429075" y="3561400"/>
            <a:ext cx="5999400" cy="18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6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LLM與LLM框架的角色</a:t>
            </a:r>
            <a:br>
              <a:rPr lang="zh-TW"/>
            </a:br>
            <a:r>
              <a:rPr b="0" lang="zh-TW" sz="2400"/>
              <a:t>以Coscientist為例</a:t>
            </a:r>
            <a:endParaRPr b="0" sz="2400"/>
          </a:p>
        </p:txBody>
      </p:sp>
      <p:sp>
        <p:nvSpPr>
          <p:cNvPr id="514" name="Google Shape;514;p36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(Boiko et al., 2023)</a:t>
            </a:r>
            <a:endParaRPr/>
          </a:p>
        </p:txBody>
      </p:sp>
      <p:pic>
        <p:nvPicPr>
          <p:cNvPr id="515" name="Google Shape;515;p36"/>
          <p:cNvPicPr preferRelativeResize="0"/>
          <p:nvPr/>
        </p:nvPicPr>
        <p:blipFill rotWithShape="1">
          <a:blip r:embed="rId3">
            <a:alphaModFix/>
          </a:blip>
          <a:srcRect b="57319" l="0" r="0" t="0"/>
          <a:stretch/>
        </p:blipFill>
        <p:spPr>
          <a:xfrm>
            <a:off x="311125" y="1094350"/>
            <a:ext cx="8521751" cy="23641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6"/>
          <p:cNvSpPr/>
          <p:nvPr/>
        </p:nvSpPr>
        <p:spPr>
          <a:xfrm>
            <a:off x="1342375" y="1712025"/>
            <a:ext cx="6136500" cy="1623600"/>
          </a:xfrm>
          <a:prstGeom prst="roundRect">
            <a:avLst>
              <a:gd fmla="val 6969" name="adj"/>
            </a:avLst>
          </a:prstGeom>
          <a:solidFill>
            <a:srgbClr val="DBCCF4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6"/>
          <p:cNvSpPr/>
          <p:nvPr/>
        </p:nvSpPr>
        <p:spPr>
          <a:xfrm>
            <a:off x="2976975" y="1712025"/>
            <a:ext cx="2909100" cy="1073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3874799" y="2025796"/>
            <a:ext cx="1056300" cy="357600"/>
          </a:xfrm>
          <a:prstGeom prst="rect">
            <a:avLst/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rgbClr val="FFFFFF"/>
                </a:solidFill>
              </a:rPr>
              <a:t>Planner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519" name="Google Shape;519;p36"/>
          <p:cNvSpPr/>
          <p:nvPr/>
        </p:nvSpPr>
        <p:spPr>
          <a:xfrm>
            <a:off x="4331675" y="3713625"/>
            <a:ext cx="3686100" cy="679200"/>
          </a:xfrm>
          <a:prstGeom prst="wedgeRoundRectCallout">
            <a:avLst>
              <a:gd fmla="val -44142" name="adj1"/>
              <a:gd fmla="val -132144" name="adj2"/>
              <a:gd fmla="val 0" name="adj3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LLM框架</a:t>
            </a:r>
            <a:r>
              <a:rPr lang="zh-TW" sz="2400">
                <a:solidFill>
                  <a:srgbClr val="FFFFFF"/>
                </a:solidFill>
              </a:rPr>
              <a:t>的整合工具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20" name="Google Shape;520;p36"/>
          <p:cNvSpPr/>
          <p:nvPr/>
        </p:nvSpPr>
        <p:spPr>
          <a:xfrm>
            <a:off x="2976975" y="1712025"/>
            <a:ext cx="2909100" cy="1073100"/>
          </a:xfrm>
          <a:prstGeom prst="roundRect">
            <a:avLst>
              <a:gd fmla="val 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21" name="Google Shape;521;p36"/>
          <p:cNvSpPr/>
          <p:nvPr/>
        </p:nvSpPr>
        <p:spPr>
          <a:xfrm>
            <a:off x="4861400" y="809717"/>
            <a:ext cx="1372200" cy="679200"/>
          </a:xfrm>
          <a:prstGeom prst="wedgeRoundRectCallout">
            <a:avLst>
              <a:gd fmla="val -57559" name="adj1"/>
              <a:gd fmla="val 137328" name="adj2"/>
              <a:gd fmla="val 0" name="adj3"/>
            </a:avLst>
          </a:prstGeom>
          <a:solidFill>
            <a:srgbClr val="274E1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LLM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22" name="Google Shape;522;p36"/>
          <p:cNvSpPr/>
          <p:nvPr/>
        </p:nvSpPr>
        <p:spPr>
          <a:xfrm>
            <a:off x="2377500" y="3713625"/>
            <a:ext cx="1658700" cy="679200"/>
          </a:xfrm>
          <a:prstGeom prst="wedgeRoundRectCallout">
            <a:avLst>
              <a:gd fmla="val 51653" name="adj1"/>
              <a:gd fmla="val -206861" name="adj2"/>
              <a:gd fmla="val 0" name="adj3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LLM</a:t>
            </a:r>
            <a:r>
              <a:rPr lang="zh-TW" sz="2400">
                <a:solidFill>
                  <a:srgbClr val="FFFFFF"/>
                </a:solidFill>
              </a:rPr>
              <a:t>框架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528" name="Google Shape;528;p37"/>
          <p:cNvPicPr preferRelativeResize="0"/>
          <p:nvPr/>
        </p:nvPicPr>
        <p:blipFill rotWithShape="1">
          <a:blip r:embed="rId3">
            <a:alphaModFix/>
          </a:blip>
          <a:srcRect b="17746" l="35020" r="31624" t="29902"/>
          <a:stretch/>
        </p:blipFill>
        <p:spPr>
          <a:xfrm>
            <a:off x="3046950" y="1526930"/>
            <a:ext cx="3050100" cy="299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9" name="Google Shape;529;p37"/>
          <p:cNvSpPr/>
          <p:nvPr/>
        </p:nvSpPr>
        <p:spPr>
          <a:xfrm>
            <a:off x="3047000" y="1474380"/>
            <a:ext cx="3050100" cy="30969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54000">
                <a:srgbClr val="FFFFFF">
                  <a:alpha val="0"/>
                </a:srgbClr>
              </a:gs>
              <a:gs pos="68000">
                <a:srgbClr val="FFFFFF"/>
              </a:gs>
              <a:gs pos="100000">
                <a:srgbClr val="FFFFFF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530" name="Google Shape;530;p3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1" name="Google Shape;531;p3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大型語言模型框架類別</a:t>
            </a:r>
            <a:endParaRPr/>
          </a:p>
        </p:txBody>
      </p:sp>
      <p:sp>
        <p:nvSpPr>
          <p:cNvPr id="532" name="Google Shape;532;p37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https://www.authoraid.info/en/news/details/1894/</a:t>
            </a:r>
            <a:r>
              <a:rPr lang="zh-TW"/>
              <a:t> </a:t>
            </a:r>
            <a:endParaRPr/>
          </a:p>
        </p:txBody>
      </p:sp>
      <p:sp>
        <p:nvSpPr>
          <p:cNvPr id="533" name="Google Shape;533;p37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7"/>
          <p:cNvSpPr/>
          <p:nvPr/>
        </p:nvSpPr>
        <p:spPr>
          <a:xfrm>
            <a:off x="3310050" y="643600"/>
            <a:ext cx="2523900" cy="6792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LLM導向函式庫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5" name="Google Shape;535;p37"/>
          <p:cNvSpPr/>
          <p:nvPr/>
        </p:nvSpPr>
        <p:spPr>
          <a:xfrm>
            <a:off x="1090600" y="4317200"/>
            <a:ext cx="2523900" cy="6792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低程式碼整合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36" name="Google Shape;536;p37"/>
          <p:cNvSpPr/>
          <p:nvPr/>
        </p:nvSpPr>
        <p:spPr>
          <a:xfrm>
            <a:off x="5475496" y="4344950"/>
            <a:ext cx="2523900" cy="6237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檢索增強生成整合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8"/>
          <p:cNvSpPr/>
          <p:nvPr/>
        </p:nvSpPr>
        <p:spPr>
          <a:xfrm>
            <a:off x="1775650" y="1476450"/>
            <a:ext cx="1648800" cy="2861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3" name="Google Shape;543;p38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LLM導向函式庫</a:t>
            </a:r>
            <a:endParaRPr/>
          </a:p>
        </p:txBody>
      </p:sp>
      <p:pic>
        <p:nvPicPr>
          <p:cNvPr id="544" name="Google Shape;5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134" y="0"/>
            <a:ext cx="5681724" cy="507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9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https://github.com/langchain-ai/langchain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LangChain作為整合平台，讓開發者將LLM與外部資料來源和軟體工作流程整合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LangChain 是一個模組化的 Python 大型語言模型函式庫，方便使用切換的提示詞和模型。</a:t>
            </a:r>
            <a:endParaRPr/>
          </a:p>
        </p:txBody>
      </p:sp>
      <p:sp>
        <p:nvSpPr>
          <p:cNvPr id="550" name="Google Shape;550;p39"/>
          <p:cNvSpPr txBox="1"/>
          <p:nvPr>
            <p:ph idx="4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LangChain</a:t>
            </a:r>
            <a:endParaRPr/>
          </a:p>
        </p:txBody>
      </p:sp>
      <p:sp>
        <p:nvSpPr>
          <p:cNvPr id="552" name="Google Shape;552;p3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3" name="Google Shape;553;p39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9"/>
          <p:cNvSpPr txBox="1"/>
          <p:nvPr>
            <p:ph idx="3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(LangChain, Inc., 2024)</a:t>
            </a:r>
            <a:endParaRPr/>
          </a:p>
        </p:txBody>
      </p:sp>
      <p:pic>
        <p:nvPicPr>
          <p:cNvPr id="555" name="Google Shape;555;p39"/>
          <p:cNvPicPr preferRelativeResize="0"/>
          <p:nvPr/>
        </p:nvPicPr>
        <p:blipFill rotWithShape="1">
          <a:blip r:embed="rId4">
            <a:alphaModFix/>
          </a:blip>
          <a:srcRect b="0" l="0" r="17484" t="0"/>
          <a:stretch/>
        </p:blipFill>
        <p:spPr>
          <a:xfrm>
            <a:off x="715550" y="1548875"/>
            <a:ext cx="3856500" cy="453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1" name="Google Shape;561;p40"/>
          <p:cNvSpPr txBox="1"/>
          <p:nvPr>
            <p:ph idx="2" type="body"/>
          </p:nvPr>
        </p:nvSpPr>
        <p:spPr>
          <a:xfrm>
            <a:off x="1883350" y="6431700"/>
            <a:ext cx="6308700" cy="25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(LangChain, Inc., 2024)</a:t>
            </a:r>
            <a:endParaRPr/>
          </a:p>
        </p:txBody>
      </p:sp>
      <p:sp>
        <p:nvSpPr>
          <p:cNvPr id="562" name="Google Shape;562;p4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4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LangChain架構 (1/2)</a:t>
            </a:r>
            <a:endParaRPr/>
          </a:p>
        </p:txBody>
      </p:sp>
      <p:sp>
        <p:nvSpPr>
          <p:cNvPr id="564" name="Google Shape;564;p40"/>
          <p:cNvSpPr txBox="1"/>
          <p:nvPr>
            <p:ph idx="3" type="subTitle"/>
          </p:nvPr>
        </p:nvSpPr>
        <p:spPr>
          <a:xfrm>
            <a:off x="715550" y="6431700"/>
            <a:ext cx="3091500" cy="259500"/>
          </a:xfrm>
          <a:prstGeom prst="rect">
            <a:avLst/>
          </a:prstGeom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5" name="Google Shape;56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450" y="643602"/>
            <a:ext cx="7417106" cy="475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