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9144000"/>
  <p:notesSz cx="6858000" cy="9144000"/>
  <p:embeddedFontLst>
    <p:embeddedFont>
      <p:font typeface="Lexend Light"/>
      <p:regular r:id="rId38"/>
      <p:bold r:id="rId39"/>
    </p:embeddedFont>
    <p:embeddedFont>
      <p:font typeface="Outfit"/>
      <p:regular r:id="rId40"/>
      <p:bold r:id="rId41"/>
    </p:embeddedFont>
    <p:embeddedFont>
      <p:font typeface="Lexend Medium"/>
      <p:regular r:id="rId42"/>
      <p:bold r:id="rId43"/>
    </p:embeddedFont>
    <p:embeddedFont>
      <p:font typeface="Lexend"/>
      <p:regular r:id="rId44"/>
      <p:bold r:id="rId45"/>
    </p:embeddedFont>
    <p:embeddedFont>
      <p:font typeface="Archivo Black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utfit-regular.fntdata"/><Relationship Id="rId20" Type="http://schemas.openxmlformats.org/officeDocument/2006/relationships/slide" Target="slides/slide16.xml"/><Relationship Id="rId42" Type="http://schemas.openxmlformats.org/officeDocument/2006/relationships/font" Target="fonts/LexendMedium-regular.fntdata"/><Relationship Id="rId41" Type="http://schemas.openxmlformats.org/officeDocument/2006/relationships/font" Target="fonts/Outfit-bold.fntdata"/><Relationship Id="rId22" Type="http://schemas.openxmlformats.org/officeDocument/2006/relationships/slide" Target="slides/slide18.xml"/><Relationship Id="rId44" Type="http://schemas.openxmlformats.org/officeDocument/2006/relationships/font" Target="fonts/Lexend-regular.fntdata"/><Relationship Id="rId21" Type="http://schemas.openxmlformats.org/officeDocument/2006/relationships/slide" Target="slides/slide17.xml"/><Relationship Id="rId43" Type="http://schemas.openxmlformats.org/officeDocument/2006/relationships/font" Target="fonts/LexendMedium-bold.fntdata"/><Relationship Id="rId24" Type="http://schemas.openxmlformats.org/officeDocument/2006/relationships/slide" Target="slides/slide20.xml"/><Relationship Id="rId46" Type="http://schemas.openxmlformats.org/officeDocument/2006/relationships/font" Target="fonts/ArchivoBlack-regular.fntdata"/><Relationship Id="rId23" Type="http://schemas.openxmlformats.org/officeDocument/2006/relationships/slide" Target="slides/slide19.xml"/><Relationship Id="rId45" Type="http://schemas.openxmlformats.org/officeDocument/2006/relationships/font" Target="fonts/Lexen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LexendLight-bold.fntdata"/><Relationship Id="rId16" Type="http://schemas.openxmlformats.org/officeDocument/2006/relationships/slide" Target="slides/slide12.xml"/><Relationship Id="rId38" Type="http://schemas.openxmlformats.org/officeDocument/2006/relationships/font" Target="fonts/Lexend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3BxQbQ8xKk-c3w5aVk3dVqotCY7r7k-7Pg3gbFA3nXQ/edit?usp=sharing" TargetMode="External"/><Relationship Id="rId3" Type="http://schemas.openxmlformats.org/officeDocument/2006/relationships/hyperlink" Target="https://rb.gy/lfbi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aascnc.com/content/dam/haascnc/en/service/manual/operator/english_mill_interactive_manual_print_version_2023.pdf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7e6e5182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17e6e51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https://docs.google.com/presentation/d/13BxQbQ8xKk-c3w5aVk3dVqotCY7r7k-7Pg3gbFA3nXQ/edit?usp=sharing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https://rb.gy/lfbiit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17eaff8eec_1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17eaff8ee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16dccef61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16dccef6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16dccef617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16dccef6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6dccef617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6dccef6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17eaff8eec_1_46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17eaff8eec_1_4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17eaff8eec_1_42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17eaff8eec_1_4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17eaff8eec_1_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17eaff8eec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17eaff8eec_1_8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17eaff8eec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17eaff8eec_1_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17eaff8eec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17eaff8eec_1_1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17eaff8eec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17eaff8eec_1_13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17eaff8eec_1_1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https://www.haascnc.com/content/dam/haascnc/en/service/manual/operator/english_mill_interactive_manual_print_version_2023.pdf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17eaff8eec_1_1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17eaff8eec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17eaff8eec_1_1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17eaff8eec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17eaff8eec_1_1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17eaff8eec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17eaff8eec_1_1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17eaff8eec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17eaff8eec_1_1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17eaff8eec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17eaff8eec_1_1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17eaff8eec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17eaff8eec_1_1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17eaff8eec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17eaff8eec_1_17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17eaff8eec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17eaff8eec_1_1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17eaff8eec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17eaff8eec_1_19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17eaff8eec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7eaff8eec_1_17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7eaff8eec_1_1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17eaff8eec_2_3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17eaff8eec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17eaff8eec_2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17eaff8eec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17e6e51822_0_13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17e6e51822_0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17e6e51822_0_17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17e6e51822_0_1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17e6e51822_0_10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17e6e51822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檢索增強生成的實作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專業領域：\n圖書編目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問題：著者疑慮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	答案：使用手冊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		GPT-4o的回答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打造LLM\n編目專家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Google\nNotebookLM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	活動3-1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		著者疑慮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				圖書尺寸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7eaff8eec_1_20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17eaff8eec_1_2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7eaff8eec_1_32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7eaff8eec_1_3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16dccef617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16dccef61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16dccef617_0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16dccef61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17eaff8eec_1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17eaff8ee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d.pulipuli.info/aHR0cHM6Ly9zY3JpcHQuZ29vZ2xlLmNvbS9tYWNyb3Mvcy9BS2Z5Y2J5TnYwWVVJeFRBOGY2eXRkTER1cjRya2VVNDZxbzR5MEF3c2xSYUlLWXdaZmJCQ3U1My1JREMzZGFZQXNieTk3NEQvZXhlYw==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結束 空白">
  <p:cSld name="TITLE_2_1_1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ht">
  <p:cSld name="TITLE_AND_BODY_1_3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48" name="Google Shape;148;p11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52" name="Google Shape;152;p11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11"/>
          <p:cNvSpPr txBox="1"/>
          <p:nvPr>
            <p:ph idx="1" type="subTitle"/>
          </p:nvPr>
        </p:nvSpPr>
        <p:spPr>
          <a:xfrm>
            <a:off x="45720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2" type="subTitle"/>
          </p:nvPr>
        </p:nvSpPr>
        <p:spPr>
          <a:xfrm>
            <a:off x="7155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2" name="Google Shape;162;p11"/>
          <p:cNvSpPr txBox="1"/>
          <p:nvPr>
            <p:ph idx="3" type="body"/>
          </p:nvPr>
        </p:nvSpPr>
        <p:spPr>
          <a:xfrm>
            <a:off x="71560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4" type="body"/>
          </p:nvPr>
        </p:nvSpPr>
        <p:spPr>
          <a:xfrm>
            <a:off x="457205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標題ht">
  <p:cSld name="TITLE_AND_BODY_1_3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3" name="Google Shape;173;p12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74" name="Google Shape;174;p1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2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78" name="Google Shape;178;p12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79" name="Google Shape;179;p12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6" name="Google Shape;186;p12"/>
          <p:cNvSpPr txBox="1"/>
          <p:nvPr>
            <p:ph idx="1" type="subTitle"/>
          </p:nvPr>
        </p:nvSpPr>
        <p:spPr>
          <a:xfrm>
            <a:off x="3286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2" type="subTitle"/>
          </p:nvPr>
        </p:nvSpPr>
        <p:spPr>
          <a:xfrm>
            <a:off x="715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3" type="body"/>
          </p:nvPr>
        </p:nvSpPr>
        <p:spPr>
          <a:xfrm>
            <a:off x="715583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4" type="body"/>
          </p:nvPr>
        </p:nvSpPr>
        <p:spPr>
          <a:xfrm>
            <a:off x="3286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12"/>
          <p:cNvSpPr txBox="1"/>
          <p:nvPr>
            <p:ph idx="5" type="subTitle"/>
          </p:nvPr>
        </p:nvSpPr>
        <p:spPr>
          <a:xfrm>
            <a:off x="5857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1" name="Google Shape;191;p12"/>
          <p:cNvSpPr txBox="1"/>
          <p:nvPr>
            <p:ph idx="6" type="body"/>
          </p:nvPr>
        </p:nvSpPr>
        <p:spPr>
          <a:xfrm>
            <a:off x="5857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1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12"/>
          <p:cNvSpPr txBox="1"/>
          <p:nvPr>
            <p:ph idx="7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94" name="Google Shape;194;p12"/>
          <p:cNvSpPr txBox="1"/>
          <p:nvPr>
            <p:ph idx="8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v">
  <p:cSld name="TITLE_AND_BODY_1_3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715575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2" type="body"/>
          </p:nvPr>
        </p:nvSpPr>
        <p:spPr>
          <a:xfrm>
            <a:off x="3286544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3" type="body"/>
          </p:nvPr>
        </p:nvSpPr>
        <p:spPr>
          <a:xfrm>
            <a:off x="5857547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1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205" name="Google Shape;205;p13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7" name="Google Shape;217;p1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4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5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補充">
  <p:cSld name="TITLE_AND_BODY_1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1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8" name="Google Shape;228;p1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29" name="Google Shape;229;p1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結尾">
  <p:cSld name="TITLE_AND_BODY_1_4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4" name="Google Shape;234;p1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8" name="Google Shape;238;p1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200"/>
              <a:buFont typeface="Lexend Medium"/>
              <a:buNone/>
              <a:defRPr>
                <a:solidFill>
                  <a:srgbClr val="783F04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文字為主">
  <p:cSld name="TITLE_AND_BODY_1_4_2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16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4" name="Google Shape;244;p1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1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白底大字">
  <p:cSld name="TITLE_AND_BODY_1_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715550" y="643598"/>
            <a:ext cx="7713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17"/>
          <p:cNvSpPr txBox="1"/>
          <p:nvPr>
            <p:ph type="title"/>
          </p:nvPr>
        </p:nvSpPr>
        <p:spPr>
          <a:xfrm>
            <a:off x="715550" y="3117154"/>
            <a:ext cx="7713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4" name="Google Shape;254;p1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1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3" type="body"/>
          </p:nvPr>
        </p:nvSpPr>
        <p:spPr>
          <a:xfrm>
            <a:off x="715550" y="3929198"/>
            <a:ext cx="77130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大字">
  <p:cSld name="BIG_NUMBER_1_1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hasCustomPrompt="1" type="title"/>
          </p:nvPr>
        </p:nvSpPr>
        <p:spPr>
          <a:xfrm>
            <a:off x="1107050" y="2049075"/>
            <a:ext cx="69300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/>
          <p:nvPr>
            <p:ph idx="1" type="subTitle"/>
          </p:nvPr>
        </p:nvSpPr>
        <p:spPr>
          <a:xfrm>
            <a:off x="2216400" y="4352917"/>
            <a:ext cx="4711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2" type="subTitle"/>
          </p:nvPr>
        </p:nvSpPr>
        <p:spPr>
          <a:xfrm>
            <a:off x="611675" y="463717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65" name="Google Shape;265;p18"/>
          <p:cNvGrpSpPr/>
          <p:nvPr/>
        </p:nvGrpSpPr>
        <p:grpSpPr>
          <a:xfrm>
            <a:off x="2143296" y="319664"/>
            <a:ext cx="5955157" cy="483582"/>
            <a:chOff x="2143296" y="651793"/>
            <a:chExt cx="5955157" cy="362696"/>
          </a:xfrm>
        </p:grpSpPr>
        <p:cxnSp>
          <p:nvCxnSpPr>
            <p:cNvPr id="266" name="Google Shape;266;p18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7" name="Google Shape;267;p18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0" name="Google Shape;270;p1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4" name="Google Shape;274;p1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" type="blank">
  <p:cSld name="BLANK"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 簡化">
  <p:cSld name="BLANK_1"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‹#›</a:t>
            </a:fld>
            <a:endParaRPr sz="13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2 章節h2">
  <p:cSld name="TITLE_2_1_1_1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69500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51975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4" type="subTitle"/>
          </p:nvPr>
        </p:nvSpPr>
        <p:spPr>
          <a:xfrm>
            <a:off x="4695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投影片主題說明">
  <p:cSld name="CUSTOM_3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idx="1" type="subTitle"/>
          </p:nvPr>
        </p:nvSpPr>
        <p:spPr>
          <a:xfrm>
            <a:off x="611675" y="6166792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85" name="Google Shape;285;p21"/>
          <p:cNvGrpSpPr/>
          <p:nvPr/>
        </p:nvGrpSpPr>
        <p:grpSpPr>
          <a:xfrm>
            <a:off x="2143296" y="6022739"/>
            <a:ext cx="5955157" cy="483582"/>
            <a:chOff x="2143296" y="651793"/>
            <a:chExt cx="5955157" cy="362696"/>
          </a:xfrm>
        </p:grpSpPr>
        <p:cxnSp>
          <p:nvCxnSpPr>
            <p:cNvPr id="286" name="Google Shape;286;p21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7" name="Google Shape;287;p21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88" name="Google Shape;288;p21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" name="Google Shape;290;p21"/>
          <p:cNvSpPr txBox="1"/>
          <p:nvPr>
            <p:ph hasCustomPrompt="1" idx="2" type="title"/>
          </p:nvPr>
        </p:nvSpPr>
        <p:spPr>
          <a:xfrm>
            <a:off x="8016350" y="6165767"/>
            <a:ext cx="4989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t>xx%</a:t>
            </a:r>
          </a:p>
        </p:txBody>
      </p:sp>
      <p:sp>
        <p:nvSpPr>
          <p:cNvPr id="291" name="Google Shape;291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895275" y="1842700"/>
            <a:ext cx="65625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投影片工具連結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2"/>
              </a:rPr>
              <a:t>https://wd.pulipuli.info/aHR0cHM6Ly9zY3JpcHQuZ29vZ2xlLmNvbS9tYWNyb3Mvcy9BS2Z5Y2J5TnYwWVVJeFRBOGY2eXRkTER1cjRya2VVNDZxbzR5MEF3c2xSYUlLWXdaZmJCQ3U1My1JREMzZGFZQXNieTk3NEQvZXhlYw==/</a:t>
            </a: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參考資料">
  <p:cSld name="TITLE_AND_BODY_1_5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5" name="Google Shape;295;p2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22"/>
          <p:cNvSpPr/>
          <p:nvPr/>
        </p:nvSpPr>
        <p:spPr>
          <a:xfrm>
            <a:off x="0" y="0"/>
            <a:ext cx="1999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 txBox="1"/>
          <p:nvPr>
            <p:ph idx="2" type="subTitle"/>
          </p:nvPr>
        </p:nvSpPr>
        <p:spPr>
          <a:xfrm>
            <a:off x="19992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2 下一步驟">
  <p:cSld name="TITLE_AND_BODY_1_5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4" name="Google Shape;304;p2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3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5">
  <p:cSld name="TITLE_AND_BODY_1_5_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/>
        </p:nvSpPr>
        <p:spPr>
          <a:xfrm>
            <a:off x="1390575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4" name="Google Shape;314;p2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8" name="Google Shape;318;p24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24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715550" y="717667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3" name="Google Shape;323;p2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3">
  <p:cSld name="TITLE_AND_BODY_1_3_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33" name="Google Shape;333;p26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334" name="Google Shape;334;p26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26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338" name="Google Shape;338;p26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339" name="Google Shape;339;p26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" name="Google Shape;342;p26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343" name="Google Shape;343;p26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6" name="Google Shape;346;p26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7" name="Google Shape;347;p26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8" name="Google Shape;348;p26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" name="Google Shape;349;p2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0" name="Google Shape;350;p26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">
  <p:cSld name="TITLE_AND_BODY_1_6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5" name="Google Shape;355;p2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6" name="Google Shape;356;p2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360" name="Google Shape;360;p27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361" name="Google Shape;361;p27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27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365" name="Google Shape;365;p27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366" name="Google Shape;366;p27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9" name="Google Shape;369;p27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370" name="Google Shape;370;p27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3" name="Google Shape;373;p2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標題與內文 1 4">
  <p:cSld name="TITLE_AND_BODY_1_4_4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8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7" name="Google Shape;377;p28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8" name="Google Shape;378;p2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28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" name="Google Shape;383;p2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自訂版面配置 3 2">
  <p:cSld name="TITLE_2_1_1_1_1"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9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 txBox="1"/>
          <p:nvPr>
            <p:ph type="title"/>
          </p:nvPr>
        </p:nvSpPr>
        <p:spPr>
          <a:xfrm>
            <a:off x="469500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7" name="Google Shape;387;p29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2" name="Google Shape;392;p29"/>
          <p:cNvSpPr txBox="1"/>
          <p:nvPr>
            <p:ph idx="1" type="subTitle"/>
          </p:nvPr>
        </p:nvSpPr>
        <p:spPr>
          <a:xfrm>
            <a:off x="451975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29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4" name="Google Shape;394;p29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自訂版面配置 3 1">
  <p:cSld name="CUSTOM_10_1_2"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0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0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0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0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2" name="Google Shape;402;p30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封面">
  <p:cSld name="TITLE_1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-25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65200" y="4133543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767750" y="5631299"/>
            <a:ext cx="1629000" cy="588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919708" y="5791244"/>
            <a:ext cx="1370700" cy="3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862306" y="5743371"/>
            <a:ext cx="1370700" cy="34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5" name="Google Shape;35;p4"/>
          <p:cNvSpPr txBox="1"/>
          <p:nvPr>
            <p:ph idx="2" type="subTitle"/>
          </p:nvPr>
        </p:nvSpPr>
        <p:spPr>
          <a:xfrm>
            <a:off x="2073150" y="5817288"/>
            <a:ext cx="9489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22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20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標題與內文 1 3 1 1">
  <p:cSld name="TITLE_AND_BODY_1_3_1_1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1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1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09" name="Google Shape;409;p31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410" name="Google Shape;410;p31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1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414" name="Google Shape;414;p31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415" name="Google Shape;415;p31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8" name="Google Shape;418;p31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419" name="Google Shape;419;p31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1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1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2" name="Google Shape;422;p31"/>
          <p:cNvSpPr txBox="1"/>
          <p:nvPr>
            <p:ph idx="1" type="subTitle"/>
          </p:nvPr>
        </p:nvSpPr>
        <p:spPr>
          <a:xfrm>
            <a:off x="3286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423" name="Google Shape;423;p31"/>
          <p:cNvSpPr txBox="1"/>
          <p:nvPr>
            <p:ph idx="2" type="subTitle"/>
          </p:nvPr>
        </p:nvSpPr>
        <p:spPr>
          <a:xfrm>
            <a:off x="715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424" name="Google Shape;424;p31"/>
          <p:cNvSpPr txBox="1"/>
          <p:nvPr>
            <p:ph idx="3" type="body"/>
          </p:nvPr>
        </p:nvSpPr>
        <p:spPr>
          <a:xfrm>
            <a:off x="715583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5" name="Google Shape;425;p31"/>
          <p:cNvSpPr txBox="1"/>
          <p:nvPr>
            <p:ph idx="4" type="body"/>
          </p:nvPr>
        </p:nvSpPr>
        <p:spPr>
          <a:xfrm>
            <a:off x="3286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6" name="Google Shape;426;p31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t/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7" name="Google Shape;427;p31"/>
          <p:cNvSpPr txBox="1"/>
          <p:nvPr>
            <p:ph idx="5" type="subTitle"/>
          </p:nvPr>
        </p:nvSpPr>
        <p:spPr>
          <a:xfrm>
            <a:off x="5857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428" name="Google Shape;428;p31"/>
          <p:cNvSpPr txBox="1"/>
          <p:nvPr>
            <p:ph idx="6" type="body"/>
          </p:nvPr>
        </p:nvSpPr>
        <p:spPr>
          <a:xfrm>
            <a:off x="5857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9" name="Google Shape;429;p3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章節h1">
  <p:cSld name="CUSTOM_10_1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 子目錄">
  <p:cSld name="CUSTOM_10_1_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1pPr>
            <a:lvl2pPr indent="-292100" lvl="1" marL="9144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2pPr>
            <a:lvl3pPr indent="-292100" lvl="2" marL="1371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3pPr>
            <a:lvl4pPr indent="-292100" lvl="3" marL="1828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4pPr>
            <a:lvl5pPr indent="-292100" lvl="4" marL="22860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5pPr>
            <a:lvl6pPr indent="-292100" lvl="5" marL="27432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6pPr>
            <a:lvl7pPr indent="-292100" lvl="6" marL="32004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7pPr>
            <a:lvl8pPr indent="-292100" lvl="7" marL="3657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8pPr>
            <a:lvl9pPr indent="-292100" lvl="8" marL="4114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4200"/>
              <a:buNone/>
              <a:defRPr sz="4200">
                <a:solidFill>
                  <a:srgbClr val="B45F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0" y="1612625"/>
            <a:ext cx="9144000" cy="420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目錄">
  <p:cSld name="TITLE_AND_BODY_1_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subTitle"/>
          </p:nvPr>
        </p:nvSpPr>
        <p:spPr>
          <a:xfrm>
            <a:off x="12714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1 內文 單欄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77" name="Google Shape;77;p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82" name="Google Shape;82;p8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8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86" name="Google Shape;86;p8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" name="Google Shape;89;p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vt">
  <p:cSld name="TITLE_AND_BODY_1_6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99" name="Google Shape;99;p9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9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03" name="Google Shape;103;p9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2552800" y="13413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2552800" y="37239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9"/>
          <p:cNvSpPr txBox="1"/>
          <p:nvPr>
            <p:ph idx="3" type="subTitle"/>
          </p:nvPr>
        </p:nvSpPr>
        <p:spPr>
          <a:xfrm>
            <a:off x="715550" y="134137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4" type="subTitle"/>
          </p:nvPr>
        </p:nvSpPr>
        <p:spPr>
          <a:xfrm>
            <a:off x="715550" y="372392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16" name="Google Shape;116;p9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h">
  <p:cSld name="TITLE_AND_BODY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3" name="Google Shape;123;p10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24" name="Google Shape;124;p10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0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28" name="Google Shape;128;p10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29" name="Google Shape;129;p10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0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33" name="Google Shape;133;p10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40" name="Google Shape;140;p10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200"/>
              <a:buFont typeface="Outfit"/>
              <a:buNone/>
              <a:defRPr b="1" sz="3200">
                <a:solidFill>
                  <a:srgbClr val="783F04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550" y="1536633"/>
            <a:ext cx="7713000" cy="4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 Light"/>
              <a:buChar char="●"/>
              <a:defRPr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Light"/>
              <a:buChar char="○"/>
              <a:defRPr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■"/>
              <a:defRPr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  <a:defRPr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mailto:blog@pulipuli.info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l.pulipuli.info/24/nkust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hatgpt.com/share/7873b72d-af16-4a6f-a5a9-9afbe42c30db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hatgpt.com/share/7873b72d-af16-4a6f-a5a9-9afbe42c30db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.pulipuli.info/24/nkust" TargetMode="External"/><Relationship Id="rId4" Type="http://schemas.openxmlformats.org/officeDocument/2006/relationships/hyperlink" Target="https://drive.google.com/file/d/1JxTZd0WxpoErKAuKv6A_7qnm4pgF-GxH/view?usp=sharing" TargetMode="External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www.facebook.com/watch/?v=3685472478202104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hyperlink" Target="https://l.pulipuli.info/24/nkust" TargetMode="External"/><Relationship Id="rId5" Type="http://schemas.openxmlformats.org/officeDocument/2006/relationships/hyperlink" Target="https://gdoc.pub/doc/e/2PACX-1vSSfLjBPT4Z8tUV8-a6Ar5u3czXE47Ln_MsCvgIZyqJc4DN-kDr-I3oecQ4I6Y9gRFD7pIPKcafj4l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4" Type="http://schemas.openxmlformats.org/officeDocument/2006/relationships/hyperlink" Target="https://drive.google.com/file/d/1QfR-1LG9i8_x5SIr7HJwdAHZFj0igsEW/view?usp=sharing" TargetMode="External"/><Relationship Id="rId5" Type="http://schemas.openxmlformats.org/officeDocument/2006/relationships/hyperlink" Target="https://gdoc.pub/doc/e/2PACX-1vRNeSPElRuE8mKTx7s2x6GUAyGf9Q8mMoIDRF2Tq6d8RitSb2RcvRfriG8P_n3AUvz5udALCepsnMD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27.png"/><Relationship Id="rId9" Type="http://schemas.openxmlformats.org/officeDocument/2006/relationships/hyperlink" Target="https://l.pulipuli.info/24/nkust" TargetMode="External"/><Relationship Id="rId5" Type="http://schemas.openxmlformats.org/officeDocument/2006/relationships/hyperlink" Target="mailto:blog@pulipuli.info" TargetMode="External"/><Relationship Id="rId6" Type="http://schemas.openxmlformats.org/officeDocument/2006/relationships/image" Target="../media/image35.png"/><Relationship Id="rId7" Type="http://schemas.openxmlformats.org/officeDocument/2006/relationships/hyperlink" Target="mailto:chenyt@tku.edu.tw" TargetMode="External"/><Relationship Id="rId8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support.google.com/notebooklm/answer/14273541?hl=zh-Hant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/>
          <p:nvPr/>
        </p:nvSpPr>
        <p:spPr>
          <a:xfrm>
            <a:off x="4689375" y="1848700"/>
            <a:ext cx="3519300" cy="3587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Google Shape;4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00" y="267375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2"/>
          <p:cNvSpPr txBox="1"/>
          <p:nvPr>
            <p:ph idx="1" type="subTitle"/>
          </p:nvPr>
        </p:nvSpPr>
        <p:spPr>
          <a:xfrm>
            <a:off x="565200" y="4397018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中華民國圖書館學會 資訊科技委員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陳勇汀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blog@pulipuli.info</a:t>
            </a:r>
            <a:r>
              <a:rPr lang="zh-TW"/>
              <a:t> </a:t>
            </a:r>
            <a:endParaRPr/>
          </a:p>
        </p:txBody>
      </p:sp>
      <p:sp>
        <p:nvSpPr>
          <p:cNvPr id="437" name="Google Shape;437;p32"/>
          <p:cNvSpPr txBox="1"/>
          <p:nvPr>
            <p:ph idx="2" type="subTitle"/>
          </p:nvPr>
        </p:nvSpPr>
        <p:spPr>
          <a:xfrm>
            <a:off x="1955150" y="5817300"/>
            <a:ext cx="11850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2024</a:t>
            </a:r>
            <a:endParaRPr/>
          </a:p>
        </p:txBody>
      </p:sp>
      <p:grpSp>
        <p:nvGrpSpPr>
          <p:cNvPr id="438" name="Google Shape;438;p32"/>
          <p:cNvGrpSpPr/>
          <p:nvPr/>
        </p:nvGrpSpPr>
        <p:grpSpPr>
          <a:xfrm rot="5400000">
            <a:off x="3465117" y="4243165"/>
            <a:ext cx="1991966" cy="1543826"/>
            <a:chOff x="3337500" y="1640525"/>
            <a:chExt cx="3773378" cy="3085800"/>
          </a:xfrm>
        </p:grpSpPr>
        <p:sp>
          <p:nvSpPr>
            <p:cNvPr id="439" name="Google Shape;439;p3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32"/>
          <p:cNvGrpSpPr/>
          <p:nvPr/>
        </p:nvGrpSpPr>
        <p:grpSpPr>
          <a:xfrm>
            <a:off x="5144076" y="846931"/>
            <a:ext cx="1887821" cy="1628994"/>
            <a:chOff x="3337500" y="1640525"/>
            <a:chExt cx="3773378" cy="3085800"/>
          </a:xfrm>
        </p:grpSpPr>
        <p:sp>
          <p:nvSpPr>
            <p:cNvPr id="443" name="Google Shape;443;p3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2"/>
          <p:cNvGrpSpPr/>
          <p:nvPr/>
        </p:nvGrpSpPr>
        <p:grpSpPr>
          <a:xfrm rot="1800102">
            <a:off x="4509519" y="1358126"/>
            <a:ext cx="901708" cy="1446142"/>
            <a:chOff x="4509424" y="1600237"/>
            <a:chExt cx="1184961" cy="1900417"/>
          </a:xfrm>
        </p:grpSpPr>
        <p:grpSp>
          <p:nvGrpSpPr>
            <p:cNvPr id="447" name="Google Shape;447;p32"/>
            <p:cNvGrpSpPr/>
            <p:nvPr/>
          </p:nvGrpSpPr>
          <p:grpSpPr>
            <a:xfrm>
              <a:off x="4509424" y="1600237"/>
              <a:ext cx="1184961" cy="1900417"/>
              <a:chOff x="4438850" y="1497767"/>
              <a:chExt cx="1384138" cy="2002758"/>
            </a:xfrm>
          </p:grpSpPr>
          <p:sp>
            <p:nvSpPr>
              <p:cNvPr id="448" name="Google Shape;448;p32"/>
              <p:cNvSpPr/>
              <p:nvPr/>
            </p:nvSpPr>
            <p:spPr>
              <a:xfrm>
                <a:off x="4438850" y="2399525"/>
                <a:ext cx="1128900" cy="11010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 rot="900004">
                <a:off x="4570754" y="1625105"/>
                <a:ext cx="1128969" cy="1101026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50" name="Google Shape;450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">
              <a:off x="4599291" y="1736549"/>
              <a:ext cx="918312" cy="1686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1" name="Google Shape;451;p32"/>
          <p:cNvGrpSpPr/>
          <p:nvPr/>
        </p:nvGrpSpPr>
        <p:grpSpPr>
          <a:xfrm>
            <a:off x="7809973" y="1335250"/>
            <a:ext cx="896702" cy="946164"/>
            <a:chOff x="7809973" y="2554450"/>
            <a:chExt cx="896702" cy="946164"/>
          </a:xfrm>
        </p:grpSpPr>
        <p:grpSp>
          <p:nvGrpSpPr>
            <p:cNvPr id="452" name="Google Shape;452;p32"/>
            <p:cNvGrpSpPr/>
            <p:nvPr/>
          </p:nvGrpSpPr>
          <p:grpSpPr>
            <a:xfrm>
              <a:off x="7809973" y="2554450"/>
              <a:ext cx="896702" cy="946164"/>
              <a:chOff x="2589036" y="988300"/>
              <a:chExt cx="1101600" cy="1101600"/>
            </a:xfrm>
          </p:grpSpPr>
          <p:sp>
            <p:nvSpPr>
              <p:cNvPr id="453" name="Google Shape;453;p32"/>
              <p:cNvSpPr/>
              <p:nvPr/>
            </p:nvSpPr>
            <p:spPr>
              <a:xfrm>
                <a:off x="2589036" y="988300"/>
                <a:ext cx="1101600" cy="110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2793800" y="1195675"/>
                <a:ext cx="798000" cy="798000"/>
              </a:xfrm>
              <a:prstGeom prst="rect">
                <a:avLst/>
              </a:prstGeom>
              <a:solidFill>
                <a:srgbClr val="D3B7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2694950" y="1103875"/>
                <a:ext cx="798000" cy="7980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56" name="Google Shape;456;p32"/>
            <p:cNvCxnSpPr>
              <a:endCxn id="455" idx="3"/>
            </p:cNvCxnSpPr>
            <p:nvPr/>
          </p:nvCxnSpPr>
          <p:spPr>
            <a:xfrm>
              <a:off x="7832659" y="2788519"/>
              <a:ext cx="713100" cy="20790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32"/>
            <p:cNvCxnSpPr/>
            <p:nvPr/>
          </p:nvCxnSpPr>
          <p:spPr>
            <a:xfrm>
              <a:off x="7827859" y="2742996"/>
              <a:ext cx="722700" cy="298800"/>
            </a:xfrm>
            <a:prstGeom prst="straightConnector1">
              <a:avLst/>
            </a:prstGeom>
            <a:noFill/>
            <a:ln cap="flat" cmpd="sng" w="9525">
              <a:solidFill>
                <a:srgbClr val="19191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8" name="Google Shape;458;p32"/>
            <p:cNvSpPr/>
            <p:nvPr/>
          </p:nvSpPr>
          <p:spPr>
            <a:xfrm>
              <a:off x="8150650" y="2996350"/>
              <a:ext cx="399900" cy="298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2"/>
          <p:cNvGrpSpPr/>
          <p:nvPr/>
        </p:nvGrpSpPr>
        <p:grpSpPr>
          <a:xfrm>
            <a:off x="1903917" y="530775"/>
            <a:ext cx="4543763" cy="692401"/>
            <a:chOff x="2460779" y="433075"/>
            <a:chExt cx="4222435" cy="692401"/>
          </a:xfrm>
        </p:grpSpPr>
        <p:sp>
          <p:nvSpPr>
            <p:cNvPr id="460" name="Google Shape;460;p32"/>
            <p:cNvSpPr/>
            <p:nvPr/>
          </p:nvSpPr>
          <p:spPr>
            <a:xfrm>
              <a:off x="2467315" y="433075"/>
              <a:ext cx="4215900" cy="692400"/>
            </a:xfrm>
            <a:prstGeom prst="roundRect">
              <a:avLst>
                <a:gd fmla="val 50000" name="adj"/>
              </a:avLst>
            </a:prstGeom>
            <a:solidFill>
              <a:srgbClr val="F9F3DC"/>
            </a:solidFill>
            <a:ln cap="flat" cmpd="sng" w="9525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22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783F04"/>
                </a:solidFill>
              </a:endParaRPr>
            </a:p>
          </p:txBody>
        </p:sp>
        <p:sp>
          <p:nvSpPr>
            <p:cNvPr id="461" name="Google Shape;461;p32"/>
            <p:cNvSpPr txBox="1"/>
            <p:nvPr/>
          </p:nvSpPr>
          <p:spPr>
            <a:xfrm>
              <a:off x="2460779" y="433075"/>
              <a:ext cx="42159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0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100" u="sng">
                  <a:solidFill>
                    <a:schemeClr val="hlink"/>
                  </a:solidFill>
                  <a:latin typeface="Outfit"/>
                  <a:ea typeface="Outfit"/>
                  <a:cs typeface="Outfit"/>
                  <a:sym typeface="Outfit"/>
                  <a:hlinkClick r:id="rId6"/>
                </a:rPr>
                <a:t>https://l.pulipuli.info/24/nkust</a:t>
              </a:r>
              <a:r>
                <a:rPr b="1" lang="zh-TW" sz="2100">
                  <a:latin typeface="Outfit"/>
                  <a:ea typeface="Outfit"/>
                  <a:cs typeface="Outfit"/>
                  <a:sym typeface="Outfit"/>
                </a:rPr>
                <a:t> </a:t>
              </a:r>
              <a:endParaRPr b="1" sz="21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pic>
        <p:nvPicPr>
          <p:cNvPr id="462" name="Google Shape;46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3125" y="1734916"/>
            <a:ext cx="3723300" cy="3701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32"/>
          <p:cNvGrpSpPr/>
          <p:nvPr/>
        </p:nvGrpSpPr>
        <p:grpSpPr>
          <a:xfrm>
            <a:off x="6971642" y="4997861"/>
            <a:ext cx="1351698" cy="692256"/>
            <a:chOff x="7047842" y="4845461"/>
            <a:chExt cx="1351698" cy="692256"/>
          </a:xfrm>
        </p:grpSpPr>
        <p:grpSp>
          <p:nvGrpSpPr>
            <p:cNvPr id="464" name="Google Shape;464;p32"/>
            <p:cNvGrpSpPr/>
            <p:nvPr/>
          </p:nvGrpSpPr>
          <p:grpSpPr>
            <a:xfrm rot="-371984">
              <a:off x="7074009" y="4914001"/>
              <a:ext cx="1299363" cy="555176"/>
              <a:chOff x="7243875" y="3780983"/>
              <a:chExt cx="1299300" cy="526200"/>
            </a:xfrm>
          </p:grpSpPr>
          <p:grpSp>
            <p:nvGrpSpPr>
              <p:cNvPr id="465" name="Google Shape;465;p32"/>
              <p:cNvGrpSpPr/>
              <p:nvPr/>
            </p:nvGrpSpPr>
            <p:grpSpPr>
              <a:xfrm>
                <a:off x="7728150" y="4016475"/>
                <a:ext cx="330750" cy="55200"/>
                <a:chOff x="7632750" y="4032725"/>
                <a:chExt cx="330750" cy="55200"/>
              </a:xfrm>
            </p:grpSpPr>
            <p:sp>
              <p:nvSpPr>
                <p:cNvPr id="466" name="Google Shape;466;p32"/>
                <p:cNvSpPr/>
                <p:nvPr/>
              </p:nvSpPr>
              <p:spPr>
                <a:xfrm>
                  <a:off x="7632750" y="4032725"/>
                  <a:ext cx="55200" cy="552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7" name="Google Shape;467;p32"/>
                <p:cNvSpPr/>
                <p:nvPr/>
              </p:nvSpPr>
              <p:spPr>
                <a:xfrm>
                  <a:off x="7770525" y="4032725"/>
                  <a:ext cx="55200" cy="552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32"/>
                <p:cNvSpPr/>
                <p:nvPr/>
              </p:nvSpPr>
              <p:spPr>
                <a:xfrm>
                  <a:off x="7908300" y="4032725"/>
                  <a:ext cx="55200" cy="552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69" name="Google Shape;469;p32"/>
              <p:cNvGrpSpPr/>
              <p:nvPr/>
            </p:nvGrpSpPr>
            <p:grpSpPr>
              <a:xfrm>
                <a:off x="7243875" y="3780983"/>
                <a:ext cx="1299300" cy="526200"/>
                <a:chOff x="3130375" y="-210650"/>
                <a:chExt cx="1299300" cy="526200"/>
              </a:xfrm>
            </p:grpSpPr>
            <p:sp>
              <p:nvSpPr>
                <p:cNvPr id="470" name="Google Shape;470;p32"/>
                <p:cNvSpPr/>
                <p:nvPr/>
              </p:nvSpPr>
              <p:spPr>
                <a:xfrm>
                  <a:off x="3130375" y="-210650"/>
                  <a:ext cx="1299300" cy="5262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19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1" name="Google Shape;471;p32"/>
                <p:cNvSpPr/>
                <p:nvPr/>
              </p:nvSpPr>
              <p:spPr>
                <a:xfrm>
                  <a:off x="3263060" y="-47084"/>
                  <a:ext cx="1077000" cy="26820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48FA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" name="Google Shape;472;p32"/>
                <p:cNvSpPr/>
                <p:nvPr/>
              </p:nvSpPr>
              <p:spPr>
                <a:xfrm>
                  <a:off x="3217449" y="-110650"/>
                  <a:ext cx="1077000" cy="2682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473" name="Google Shape;473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718685">
              <a:off x="7426925" y="5012612"/>
              <a:ext cx="495300" cy="28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32"/>
          <p:cNvSpPr txBox="1"/>
          <p:nvPr>
            <p:ph type="ctrTitle"/>
          </p:nvPr>
        </p:nvSpPr>
        <p:spPr>
          <a:xfrm>
            <a:off x="447450" y="2015750"/>
            <a:ext cx="42594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/>
              <a:t>大型語言模型</a:t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200"/>
              <a:t>在工業領域的潛力</a:t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TW" sz="2400"/>
              <a:t>── </a:t>
            </a:r>
            <a:r>
              <a:rPr b="0" lang="zh-TW" sz="2400"/>
              <a:t>3. 檢索增強生成的實作</a:t>
            </a:r>
            <a:r>
              <a:rPr b="0" lang="zh-TW" sz="2400"/>
              <a:t> ── 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2400"/>
              <a:t>標準操作</a:t>
            </a:r>
            <a:r>
              <a:rPr b="0" lang="zh-TW" sz="2400"/>
              <a:t>答案</a:t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考證所得記於附註項</a:t>
            </a:r>
            <a:endParaRPr/>
          </a:p>
        </p:txBody>
      </p:sp>
      <p:sp>
        <p:nvSpPr>
          <p:cNvPr id="573" name="Google Shape;573;p4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4" name="Google Shape;574;p4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1"/>
          <p:cNvSpPr txBox="1"/>
          <p:nvPr/>
        </p:nvSpPr>
        <p:spPr>
          <a:xfrm>
            <a:off x="715550" y="1341321"/>
            <a:ext cx="7713000" cy="4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76" name="Google Shape;576;p41"/>
          <p:cNvSpPr/>
          <p:nvPr/>
        </p:nvSpPr>
        <p:spPr>
          <a:xfrm>
            <a:off x="1821750" y="1646125"/>
            <a:ext cx="66069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0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詩學事類 二十四卷 / (明)</a:t>
            </a:r>
            <a:r>
              <a:rPr lang="zh-TW" sz="2400">
                <a:highlight>
                  <a:srgbClr val="F4CCCC"/>
                </a:highlight>
              </a:rPr>
              <a:t>李攀龍</a:t>
            </a:r>
            <a:r>
              <a:rPr lang="zh-TW" sz="2400"/>
              <a:t>撰</a:t>
            </a:r>
            <a:endParaRPr sz="2400"/>
          </a:p>
        </p:txBody>
      </p:sp>
      <p:sp>
        <p:nvSpPr>
          <p:cNvPr id="577" name="Google Shape;577;p41"/>
          <p:cNvSpPr/>
          <p:nvPr/>
        </p:nvSpPr>
        <p:spPr>
          <a:xfrm>
            <a:off x="1821753" y="2494875"/>
            <a:ext cx="6606900" cy="97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0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註云： 原題（明）</a:t>
            </a:r>
            <a:r>
              <a:rPr lang="zh-TW" sz="2400">
                <a:highlight>
                  <a:srgbClr val="F4CCCC"/>
                </a:highlight>
              </a:rPr>
              <a:t>李攀龍</a:t>
            </a:r>
            <a:r>
              <a:rPr lang="zh-TW" sz="2400"/>
              <a:t>撰，據四庫全書總目考證為</a:t>
            </a:r>
            <a:r>
              <a:rPr lang="zh-TW" sz="2400">
                <a:highlight>
                  <a:srgbClr val="D9EAD3"/>
                </a:highlight>
              </a:rPr>
              <a:t>託名</a:t>
            </a:r>
            <a:r>
              <a:rPr lang="zh-TW" sz="2400"/>
              <a:t>之作</a:t>
            </a:r>
            <a:endParaRPr sz="2400"/>
          </a:p>
        </p:txBody>
      </p:sp>
      <p:sp>
        <p:nvSpPr>
          <p:cNvPr id="578" name="Google Shape;578;p41"/>
          <p:cNvSpPr/>
          <p:nvPr/>
        </p:nvSpPr>
        <p:spPr>
          <a:xfrm>
            <a:off x="271650" y="2660925"/>
            <a:ext cx="1550100" cy="6381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附註項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579" name="Google Shape;579;p41"/>
          <p:cNvSpPr/>
          <p:nvPr/>
        </p:nvSpPr>
        <p:spPr>
          <a:xfrm>
            <a:off x="271650" y="1708825"/>
            <a:ext cx="1550100" cy="638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題名著者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580" name="Google Shape;580;p41"/>
          <p:cNvSpPr/>
          <p:nvPr/>
        </p:nvSpPr>
        <p:spPr>
          <a:xfrm>
            <a:off x="1821750" y="4184200"/>
            <a:ext cx="6606900" cy="7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0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中國歷代典籍考 / </a:t>
            </a:r>
            <a:r>
              <a:rPr lang="zh-TW" sz="2400">
                <a:highlight>
                  <a:srgbClr val="F4CCCC"/>
                </a:highlight>
              </a:rPr>
              <a:t>程登元</a:t>
            </a:r>
            <a:r>
              <a:rPr lang="zh-TW" sz="2400"/>
              <a:t>撰</a:t>
            </a:r>
            <a:endParaRPr sz="2400"/>
          </a:p>
        </p:txBody>
      </p:sp>
      <p:sp>
        <p:nvSpPr>
          <p:cNvPr id="581" name="Google Shape;581;p41"/>
          <p:cNvSpPr/>
          <p:nvPr/>
        </p:nvSpPr>
        <p:spPr>
          <a:xfrm>
            <a:off x="1821753" y="5032950"/>
            <a:ext cx="6606900" cy="97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000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註云： 此書原名古今典籍聚散考, 著者為</a:t>
            </a:r>
            <a:r>
              <a:rPr lang="zh-TW" sz="2400">
                <a:highlight>
                  <a:srgbClr val="F4CCCC"/>
                </a:highlight>
              </a:rPr>
              <a:t>陳登原</a:t>
            </a:r>
            <a:r>
              <a:rPr lang="zh-TW" sz="2400"/>
              <a:t>, 非</a:t>
            </a:r>
            <a:r>
              <a:rPr lang="zh-TW" sz="2400">
                <a:highlight>
                  <a:srgbClr val="D9EAD3"/>
                </a:highlight>
              </a:rPr>
              <a:t>程登元</a:t>
            </a:r>
            <a:endParaRPr sz="2400">
              <a:highlight>
                <a:srgbClr val="D9EAD3"/>
              </a:highlight>
            </a:endParaRPr>
          </a:p>
        </p:txBody>
      </p:sp>
      <p:sp>
        <p:nvSpPr>
          <p:cNvPr id="582" name="Google Shape;582;p41"/>
          <p:cNvSpPr/>
          <p:nvPr/>
        </p:nvSpPr>
        <p:spPr>
          <a:xfrm>
            <a:off x="271650" y="5199000"/>
            <a:ext cx="1550100" cy="638100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FFFF"/>
                </a:solidFill>
              </a:rPr>
              <a:t>附註項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583" name="Google Shape;583;p41"/>
          <p:cNvSpPr/>
          <p:nvPr/>
        </p:nvSpPr>
        <p:spPr>
          <a:xfrm>
            <a:off x="271650" y="4246900"/>
            <a:ext cx="1550100" cy="638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題名著者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2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2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來看看ChatGPT 4o的回答</a:t>
            </a:r>
            <a:endParaRPr/>
          </a:p>
        </p:txBody>
      </p:sp>
      <p:sp>
        <p:nvSpPr>
          <p:cNvPr id="590" name="Google Shape;590;p4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1" name="Google Shape;591;p4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https://chatgpt.com/share/7873b72d-af16-4a6f-a5a9-9afbe42c30db</a:t>
            </a:r>
            <a:endParaRPr/>
          </a:p>
        </p:txBody>
      </p:sp>
      <p:sp>
        <p:nvSpPr>
          <p:cNvPr id="592" name="Google Shape;592;p4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63" y="839713"/>
            <a:ext cx="77628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3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50" y="839713"/>
            <a:ext cx="77628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3"/>
          <p:cNvSpPr/>
          <p:nvPr/>
        </p:nvSpPr>
        <p:spPr>
          <a:xfrm>
            <a:off x="3888150" y="5040925"/>
            <a:ext cx="1416600" cy="52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01" name="Google Shape;601;p4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2" name="Google Shape;602;p4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3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3"/>
          <p:cNvSpPr txBox="1"/>
          <p:nvPr>
            <p:ph idx="3" type="subTitle"/>
          </p:nvPr>
        </p:nvSpPr>
        <p:spPr>
          <a:xfrm>
            <a:off x="2119850" y="5080175"/>
            <a:ext cx="63087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>
                <a:solidFill>
                  <a:srgbClr val="FF0000"/>
                </a:solidFill>
              </a:rPr>
              <a:t>講得很好！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05" name="Google Shape;605;p43"/>
          <p:cNvSpPr txBox="1"/>
          <p:nvPr>
            <p:ph type="title"/>
          </p:nvPr>
        </p:nvSpPr>
        <p:spPr>
          <a:xfrm>
            <a:off x="2119952" y="5579395"/>
            <a:ext cx="63087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下次不要再講了！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606" name="Google Shape;60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75" y="3623920"/>
            <a:ext cx="2250625" cy="28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4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4" name="Google Shape;614;p4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https://chatgpt.com/share/7873b72d-af16-4a6f-a5a9-9afbe42c30db</a:t>
            </a:r>
            <a:endParaRPr/>
          </a:p>
        </p:txBody>
      </p:sp>
      <p:sp>
        <p:nvSpPr>
          <p:cNvPr id="615" name="Google Shape;615;p4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6" name="Google Shape;61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563" y="839713"/>
            <a:ext cx="7762875" cy="456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44"/>
          <p:cNvCxnSpPr/>
          <p:nvPr/>
        </p:nvCxnSpPr>
        <p:spPr>
          <a:xfrm>
            <a:off x="6456200" y="2266925"/>
            <a:ext cx="15888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44"/>
          <p:cNvCxnSpPr/>
          <p:nvPr/>
        </p:nvCxnSpPr>
        <p:spPr>
          <a:xfrm>
            <a:off x="1698525" y="2504350"/>
            <a:ext cx="15888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44"/>
          <p:cNvCxnSpPr/>
          <p:nvPr/>
        </p:nvCxnSpPr>
        <p:spPr>
          <a:xfrm>
            <a:off x="1417750" y="2988350"/>
            <a:ext cx="6618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0" name="Google Shape;620;p44"/>
          <p:cNvCxnSpPr/>
          <p:nvPr/>
        </p:nvCxnSpPr>
        <p:spPr>
          <a:xfrm>
            <a:off x="1698525" y="3244050"/>
            <a:ext cx="1214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" name="Google Shape;621;p44"/>
          <p:cNvCxnSpPr/>
          <p:nvPr/>
        </p:nvCxnSpPr>
        <p:spPr>
          <a:xfrm>
            <a:off x="1698525" y="4403800"/>
            <a:ext cx="62370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2" name="Google Shape;622;p44"/>
          <p:cNvPicPr preferRelativeResize="0"/>
          <p:nvPr/>
        </p:nvPicPr>
        <p:blipFill rotWithShape="1">
          <a:blip r:embed="rId5">
            <a:alphaModFix/>
          </a:blip>
          <a:srcRect b="16777" l="0" r="0" t="0"/>
          <a:stretch/>
        </p:blipFill>
        <p:spPr>
          <a:xfrm>
            <a:off x="6585350" y="3438825"/>
            <a:ext cx="1968099" cy="29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4"/>
          <p:cNvSpPr/>
          <p:nvPr/>
        </p:nvSpPr>
        <p:spPr>
          <a:xfrm>
            <a:off x="4488200" y="5326447"/>
            <a:ext cx="1968000" cy="896700"/>
          </a:xfrm>
          <a:prstGeom prst="wedgeRoundRectCallout">
            <a:avLst>
              <a:gd fmla="val 66942" name="adj1"/>
              <a:gd fmla="val -93827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90000"/>
                </a:solidFill>
              </a:rPr>
              <a:t>都是</a:t>
            </a:r>
            <a:r>
              <a:rPr lang="zh-TW" sz="2400">
                <a:solidFill>
                  <a:srgbClr val="990000"/>
                </a:solidFill>
              </a:rPr>
              <a:t>幻覺，</a:t>
            </a:r>
            <a:r>
              <a:rPr lang="zh-TW" sz="2400">
                <a:solidFill>
                  <a:srgbClr val="990000"/>
                </a:solidFill>
              </a:rPr>
              <a:t>嚇死我了！</a:t>
            </a:r>
            <a:endParaRPr sz="2400">
              <a:solidFill>
                <a:srgbClr val="990000"/>
              </a:solidFill>
            </a:endParaRPr>
          </a:p>
        </p:txBody>
      </p:sp>
      <p:sp>
        <p:nvSpPr>
          <p:cNvPr id="624" name="Google Shape;624;p44"/>
          <p:cNvSpPr/>
          <p:nvPr/>
        </p:nvSpPr>
        <p:spPr>
          <a:xfrm>
            <a:off x="200901" y="3724600"/>
            <a:ext cx="1006800" cy="679200"/>
          </a:xfrm>
          <a:prstGeom prst="wedgeRoundRectCallout">
            <a:avLst>
              <a:gd fmla="val 79703" name="adj1"/>
              <a:gd fmla="val -27985" name="adj2"/>
              <a:gd fmla="val 0" name="adj3"/>
            </a:avLst>
          </a:prstGeom>
          <a:solidFill>
            <a:srgbClr val="38761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正確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4405600" y="1458175"/>
            <a:ext cx="2041500" cy="3189900"/>
          </a:xfrm>
          <a:prstGeom prst="roundRect">
            <a:avLst>
              <a:gd fmla="val 6969" name="adj"/>
            </a:avLst>
          </a:prstGeom>
          <a:solidFill>
            <a:srgbClr val="F4CCCC">
              <a:alpha val="48170"/>
            </a:srgbClr>
          </a:solidFill>
          <a:ln>
            <a:noFill/>
          </a:ln>
          <a:effectLst>
            <a:outerShdw blurRad="385763" rotWithShape="0" algn="bl">
              <a:srgbClr val="F4CCC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0" name="Google Shape;6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350" y="0"/>
            <a:ext cx="4501400" cy="49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打造LLM編目專家</a:t>
            </a:r>
            <a:endParaRPr/>
          </a:p>
        </p:txBody>
      </p:sp>
      <p:sp>
        <p:nvSpPr>
          <p:cNvPr id="632" name="Google Shape;632;p4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3" name="Google Shape;633;p45"/>
          <p:cNvSpPr txBox="1"/>
          <p:nvPr>
            <p:ph idx="1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6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6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1" name="Google Shape;641;p46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Google NotebookLM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2" name="Google Shape;642;p46"/>
          <p:cNvPicPr preferRelativeResize="0"/>
          <p:nvPr/>
        </p:nvPicPr>
        <p:blipFill rotWithShape="1">
          <a:blip r:embed="rId3">
            <a:alphaModFix/>
          </a:blip>
          <a:srcRect b="1989" l="0" r="0" t="0"/>
          <a:stretch/>
        </p:blipFill>
        <p:spPr>
          <a:xfrm>
            <a:off x="0" y="1600675"/>
            <a:ext cx="9144000" cy="46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NotebookLM 是個人化的 AI 協作工具，可協助使用者創作和思考。AI大型語言模型使用的是Google Gemini。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NotebookLM的運作需要外部資料庫，稱之為</a:t>
            </a:r>
            <a:r>
              <a:rPr lang="zh-TW" u="sng"/>
              <a:t>資料來源</a:t>
            </a:r>
            <a:r>
              <a:rPr lang="zh-TW"/>
              <a:t>。外部資料庫可從Google Drive雲端硬碟、網頁網址、自行上傳PDF或文字檔案、或是複製的文字來建立。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NotebookLM會自動整理</a:t>
            </a:r>
            <a:r>
              <a:rPr lang="zh-TW" u="sng"/>
              <a:t>資料來源</a:t>
            </a:r>
            <a:r>
              <a:rPr lang="zh-TW"/>
              <a:t>的內容，方便你閱讀、整理文件的內容。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你詢問NotebookLM的回答將會基於資料來源來生成，並提供</a:t>
            </a:r>
            <a:r>
              <a:rPr lang="zh-TW" u="sng"/>
              <a:t>資料來源</a:t>
            </a:r>
            <a:r>
              <a:rPr lang="zh-TW"/>
              <a:t>的對照。</a:t>
            </a:r>
            <a:endParaRPr/>
          </a:p>
        </p:txBody>
      </p:sp>
      <p:sp>
        <p:nvSpPr>
          <p:cNvPr id="648" name="Google Shape;648;p4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 NotebookLM</a:t>
            </a:r>
            <a:endParaRPr/>
          </a:p>
        </p:txBody>
      </p:sp>
      <p:sp>
        <p:nvSpPr>
          <p:cNvPr id="649" name="Google Shape;649;p4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0" name="Google Shape;650;p4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(Google，2024)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6" name="Google Shape;656;p48"/>
          <p:cNvSpPr txBox="1"/>
          <p:nvPr>
            <p:ph idx="2" type="title"/>
          </p:nvPr>
        </p:nvSpPr>
        <p:spPr>
          <a:xfrm>
            <a:off x="4815525" y="1877475"/>
            <a:ext cx="43284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/>
              <a:t>活動</a:t>
            </a:r>
            <a:r>
              <a:rPr lang="zh-TW" sz="2400"/>
              <a:t>3</a:t>
            </a:r>
            <a:r>
              <a:rPr lang="zh-TW" sz="2400"/>
              <a:t>-1.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打造LLM編目專家</a:t>
            </a:r>
            <a:endParaRPr sz="3800"/>
          </a:p>
        </p:txBody>
      </p:sp>
      <p:sp>
        <p:nvSpPr>
          <p:cNvPr id="657" name="Google Shape;657;p48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新增筆記本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上傳資料來源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查詢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查看生成結果與來源</a:t>
            </a:r>
            <a:endParaRPr/>
          </a:p>
        </p:txBody>
      </p:sp>
      <p:sp>
        <p:nvSpPr>
          <p:cNvPr id="658" name="Google Shape;658;p48"/>
          <p:cNvSpPr txBox="1"/>
          <p:nvPr/>
        </p:nvSpPr>
        <p:spPr>
          <a:xfrm rot="-899651">
            <a:off x="702774" y="2059206"/>
            <a:ext cx="2628702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勸</a:t>
            </a:r>
            <a:r>
              <a:rPr lang="zh-TW" sz="2400">
                <a:solidFill>
                  <a:srgbClr val="980000"/>
                </a:solidFill>
              </a:rPr>
              <a:t>AI也要多</a:t>
            </a:r>
            <a:r>
              <a:rPr lang="zh-TW" sz="2400">
                <a:solidFill>
                  <a:srgbClr val="980000"/>
                </a:solidFill>
              </a:rPr>
              <a:t>讀</a:t>
            </a:r>
            <a:r>
              <a:rPr lang="zh-TW" sz="2400">
                <a:solidFill>
                  <a:srgbClr val="980000"/>
                </a:solidFill>
              </a:rPr>
              <a:t>書！</a:t>
            </a:r>
            <a:endParaRPr sz="2400">
              <a:solidFill>
                <a:srgbClr val="980000"/>
              </a:solidFill>
            </a:endParaRPr>
          </a:p>
        </p:txBody>
      </p:sp>
      <p:pic>
        <p:nvPicPr>
          <p:cNvPr id="659" name="Google Shape;65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25" y="2728888"/>
            <a:ext cx="2966775" cy="309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9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新增筆記本</a:t>
            </a:r>
            <a:endParaRPr/>
          </a:p>
        </p:txBody>
      </p:sp>
      <p:sp>
        <p:nvSpPr>
          <p:cNvPr id="666" name="Google Shape;666;p4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7" name="Google Shape;667;p4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8" name="Google Shape;668;p49"/>
          <p:cNvPicPr preferRelativeResize="0"/>
          <p:nvPr/>
        </p:nvPicPr>
        <p:blipFill rotWithShape="1">
          <a:blip r:embed="rId3">
            <a:alphaModFix/>
          </a:blip>
          <a:srcRect b="12914" l="0" r="0" t="0"/>
          <a:stretch/>
        </p:blipFill>
        <p:spPr>
          <a:xfrm>
            <a:off x="0" y="1278300"/>
            <a:ext cx="9144000" cy="48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9"/>
          <p:cNvSpPr/>
          <p:nvPr/>
        </p:nvSpPr>
        <p:spPr>
          <a:xfrm>
            <a:off x="940878" y="2046300"/>
            <a:ext cx="1743900" cy="679200"/>
          </a:xfrm>
          <a:prstGeom prst="wedgeRoundRectCallout">
            <a:avLst>
              <a:gd fmla="val -38497" name="adj1"/>
              <a:gd fmla="val 11929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新增筆記本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70" name="Google Shape;670;p49"/>
          <p:cNvSpPr/>
          <p:nvPr/>
        </p:nvSpPr>
        <p:spPr>
          <a:xfrm>
            <a:off x="280225" y="3338875"/>
            <a:ext cx="1317900" cy="100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0"/>
          <p:cNvSpPr txBox="1"/>
          <p:nvPr>
            <p:ph idx="2" type="body"/>
          </p:nvPr>
        </p:nvSpPr>
        <p:spPr>
          <a:xfrm>
            <a:off x="4942600" y="1548875"/>
            <a:ext cx="3486000" cy="45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開啟</a:t>
            </a:r>
            <a:r>
              <a:rPr lang="zh-TW"/>
              <a:t>課程</a:t>
            </a:r>
            <a:r>
              <a:rPr lang="zh-TW"/>
              <a:t>首頁</a:t>
            </a:r>
            <a:br>
              <a:rPr lang="zh-TW"/>
            </a:br>
            <a:r>
              <a:rPr lang="zh-TW" u="sng">
                <a:solidFill>
                  <a:schemeClr val="hlink"/>
                </a:solidFill>
                <a:hlinkClick r:id="rId3"/>
              </a:rPr>
              <a:t>https://l.pulipuli.info/24/nkust</a:t>
            </a:r>
            <a:r>
              <a:rPr lang="zh-TW"/>
              <a:t>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活動3-1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 u="sng">
                <a:solidFill>
                  <a:schemeClr val="hlink"/>
                </a:solidFill>
                <a:hlinkClick r:id="rId4"/>
              </a:rPr>
              <a:t>下載中國編目規則第三版 1. 總則.pdf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zh-TW"/>
              <a:t>上傳到PDF</a:t>
            </a:r>
            <a:endParaRPr/>
          </a:p>
        </p:txBody>
      </p:sp>
      <p:sp>
        <p:nvSpPr>
          <p:cNvPr id="676" name="Google Shape;676;p5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上傳資料來源</a:t>
            </a:r>
            <a:endParaRPr/>
          </a:p>
        </p:txBody>
      </p:sp>
      <p:sp>
        <p:nvSpPr>
          <p:cNvPr id="677" name="Google Shape;677;p5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78" name="Google Shape;678;p50"/>
          <p:cNvSpPr txBox="1"/>
          <p:nvPr>
            <p:ph idx="1" type="body"/>
          </p:nvPr>
        </p:nvSpPr>
        <p:spPr>
          <a:xfrm>
            <a:off x="715598" y="1758323"/>
            <a:ext cx="3678900" cy="43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550" y="1560325"/>
            <a:ext cx="4032513" cy="45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0"/>
          <p:cNvSpPr/>
          <p:nvPr/>
        </p:nvSpPr>
        <p:spPr>
          <a:xfrm>
            <a:off x="1301053" y="3338493"/>
            <a:ext cx="1632000" cy="57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681" name="Google Shape;681;p50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00" y="741650"/>
            <a:ext cx="79152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3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都有PDF了，你是不會用Ctrl + F搜尋嗎？</a:t>
            </a:r>
            <a:endParaRPr/>
          </a:p>
        </p:txBody>
      </p:sp>
      <p:sp>
        <p:nvSpPr>
          <p:cNvPr id="483" name="Google Shape;483;p3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4" name="Google Shape;484;p3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https://www.facebook.com/watch/?v=3685472478202104</a:t>
            </a:r>
            <a:r>
              <a:rPr lang="zh-TW"/>
              <a:t> </a:t>
            </a:r>
            <a:endParaRPr/>
          </a:p>
        </p:txBody>
      </p:sp>
      <p:sp>
        <p:nvSpPr>
          <p:cNvPr id="485" name="Google Shape;485;p33"/>
          <p:cNvSpPr/>
          <p:nvPr/>
        </p:nvSpPr>
        <p:spPr>
          <a:xfrm>
            <a:off x="7018625" y="1327700"/>
            <a:ext cx="773400" cy="763500"/>
          </a:xfrm>
          <a:prstGeom prst="wedgeEllipseCallout">
            <a:avLst>
              <a:gd fmla="val -37555" name="adj1"/>
              <a:gd fmla="val -7078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FFFFFF"/>
                </a:solidFill>
              </a:rPr>
              <a:t>!</a:t>
            </a:r>
            <a:endParaRPr b="1"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7" name="Google Shape;687;p5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1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0" name="Google Shape;69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8837"/>
            <a:ext cx="9143999" cy="5860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1"/>
          <p:cNvSpPr/>
          <p:nvPr/>
        </p:nvSpPr>
        <p:spPr>
          <a:xfrm>
            <a:off x="833650" y="4099342"/>
            <a:ext cx="1372200" cy="679200"/>
          </a:xfrm>
          <a:prstGeom prst="wedgeRoundRectCallout">
            <a:avLst>
              <a:gd fmla="val 78247" name="adj1"/>
              <a:gd fmla="val -11037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自動摘要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2" name="Google Shape;692;p51"/>
          <p:cNvSpPr/>
          <p:nvPr/>
        </p:nvSpPr>
        <p:spPr>
          <a:xfrm>
            <a:off x="7250675" y="4099351"/>
            <a:ext cx="1548300" cy="807000"/>
          </a:xfrm>
          <a:prstGeom prst="wedgeRoundRectCallout">
            <a:avLst>
              <a:gd fmla="val -75951" name="adj1"/>
              <a:gd fmla="val -6234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自動建議提示詞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3" name="Google Shape;693;p51"/>
          <p:cNvSpPr/>
          <p:nvPr/>
        </p:nvSpPr>
        <p:spPr>
          <a:xfrm>
            <a:off x="4465475" y="358825"/>
            <a:ext cx="2593500" cy="623700"/>
          </a:xfrm>
          <a:prstGeom prst="wedgeRoundRectCallout">
            <a:avLst>
              <a:gd fmla="val -41550" name="adj1"/>
              <a:gd fmla="val 13258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捷徑：常用提示詞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94" name="Google Shape;694;p51"/>
          <p:cNvSpPr/>
          <p:nvPr/>
        </p:nvSpPr>
        <p:spPr>
          <a:xfrm>
            <a:off x="2675625" y="4778550"/>
            <a:ext cx="1888800" cy="679200"/>
          </a:xfrm>
          <a:prstGeom prst="wedgeRoundRectCallout">
            <a:avLst>
              <a:gd fmla="val 45244" name="adj1"/>
              <a:gd fmla="val 7599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輸入查詢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288" y="1735538"/>
            <a:ext cx="3552825" cy="43529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0" name="Google Shape;700;p52"/>
          <p:cNvSpPr txBox="1"/>
          <p:nvPr>
            <p:ph idx="2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開啟</a:t>
            </a:r>
            <a:r>
              <a:rPr lang="zh-TW"/>
              <a:t>課程</a:t>
            </a:r>
            <a:r>
              <a:rPr lang="zh-TW"/>
              <a:t>首頁</a:t>
            </a:r>
            <a:br>
              <a:rPr lang="zh-TW"/>
            </a:br>
            <a:r>
              <a:rPr lang="zh-TW" u="sng">
                <a:solidFill>
                  <a:schemeClr val="hlink"/>
                </a:solidFill>
                <a:hlinkClick r:id="rId4"/>
              </a:rPr>
              <a:t>https://l.pulipuli.info/24/nkust</a:t>
            </a:r>
            <a:r>
              <a:rPr lang="zh-TW"/>
              <a:t>  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活動3-1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 u="sng">
                <a:solidFill>
                  <a:schemeClr val="hlink"/>
                </a:solidFill>
                <a:hlinkClick r:id="rId5"/>
              </a:rPr>
              <a:t>Prompt 著者疑慮的處理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複製網頁內的文字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2" name="Google Shape;702;p5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查詢：取得查詢提示詞</a:t>
            </a:r>
            <a:endParaRPr/>
          </a:p>
        </p:txBody>
      </p:sp>
      <p:sp>
        <p:nvSpPr>
          <p:cNvPr id="703" name="Google Shape;703;p52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2"/>
          <p:cNvSpPr/>
          <p:nvPr/>
        </p:nvSpPr>
        <p:spPr>
          <a:xfrm>
            <a:off x="4912925" y="3159600"/>
            <a:ext cx="3246300" cy="61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05" name="Google Shape;705;p52"/>
          <p:cNvSpPr/>
          <p:nvPr/>
        </p:nvSpPr>
        <p:spPr>
          <a:xfrm>
            <a:off x="4602726" y="4188500"/>
            <a:ext cx="1248300" cy="679200"/>
          </a:xfrm>
          <a:prstGeom prst="wedgeRoundRectCallout">
            <a:avLst>
              <a:gd fmla="val 43241" name="adj1"/>
              <a:gd fmla="val -10736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複製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1" name="Google Shape;711;p5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查詢：輸入查詢語句</a:t>
            </a:r>
            <a:endParaRPr/>
          </a:p>
        </p:txBody>
      </p:sp>
      <p:pic>
        <p:nvPicPr>
          <p:cNvPr id="714" name="Google Shape;71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50" y="1854425"/>
            <a:ext cx="7713000" cy="36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3"/>
          <p:cNvSpPr/>
          <p:nvPr/>
        </p:nvSpPr>
        <p:spPr>
          <a:xfrm>
            <a:off x="3379065" y="3142125"/>
            <a:ext cx="1372200" cy="679200"/>
          </a:xfrm>
          <a:prstGeom prst="wedgeRoundRectCallout">
            <a:avLst>
              <a:gd fmla="val -4767" name="adj1"/>
              <a:gd fmla="val 1166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貼上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16" name="Google Shape;716;p53"/>
          <p:cNvSpPr/>
          <p:nvPr/>
        </p:nvSpPr>
        <p:spPr>
          <a:xfrm>
            <a:off x="7286975" y="3184417"/>
            <a:ext cx="602400" cy="594600"/>
          </a:xfrm>
          <a:prstGeom prst="wedgeEllipseCallout">
            <a:avLst>
              <a:gd fmla="val -7520" name="adj1"/>
              <a:gd fmla="val 13780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4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查看生成結果與來源</a:t>
            </a:r>
            <a:endParaRPr/>
          </a:p>
        </p:txBody>
      </p:sp>
      <p:sp>
        <p:nvSpPr>
          <p:cNvPr id="723" name="Google Shape;723;p5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4" name="Google Shape;724;p5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5" name="Google Shape;7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8992"/>
            <a:ext cx="9143999" cy="531271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4"/>
          <p:cNvSpPr/>
          <p:nvPr/>
        </p:nvSpPr>
        <p:spPr>
          <a:xfrm>
            <a:off x="6355753" y="1707650"/>
            <a:ext cx="1774200" cy="707400"/>
          </a:xfrm>
          <a:prstGeom prst="wedgeRoundRectCallout">
            <a:avLst>
              <a:gd fmla="val -59265" name="adj1"/>
              <a:gd fmla="val 11523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生成回應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27" name="Google Shape;727;p54"/>
          <p:cNvSpPr/>
          <p:nvPr/>
        </p:nvSpPr>
        <p:spPr>
          <a:xfrm>
            <a:off x="6836900" y="3424425"/>
            <a:ext cx="468600" cy="386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28" name="Google Shape;728;p54"/>
          <p:cNvSpPr/>
          <p:nvPr/>
        </p:nvSpPr>
        <p:spPr>
          <a:xfrm>
            <a:off x="7250678" y="2629975"/>
            <a:ext cx="1774200" cy="707400"/>
          </a:xfrm>
          <a:prstGeom prst="wedgeRoundRectCallout">
            <a:avLst>
              <a:gd fmla="val -56178" name="adj1"/>
              <a:gd fmla="val 8037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2. 來源連結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29" name="Google Shape;729;p54"/>
          <p:cNvSpPr/>
          <p:nvPr/>
        </p:nvSpPr>
        <p:spPr>
          <a:xfrm>
            <a:off x="109575" y="3104800"/>
            <a:ext cx="2639100" cy="3168900"/>
          </a:xfrm>
          <a:prstGeom prst="roundRect">
            <a:avLst>
              <a:gd fmla="val 72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30" name="Google Shape;730;p54"/>
          <p:cNvSpPr/>
          <p:nvPr/>
        </p:nvSpPr>
        <p:spPr>
          <a:xfrm>
            <a:off x="2209928" y="2239400"/>
            <a:ext cx="1774200" cy="707400"/>
          </a:xfrm>
          <a:prstGeom prst="wedgeRoundRectCallout">
            <a:avLst>
              <a:gd fmla="val -53090" name="adj1"/>
              <a:gd fmla="val 10202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3. 查看來源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如果對於作者資訊有所疑慮或可能出現錯誤，根據《中國編目規則》第三版，應遵循以下步驟：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儘管對作者資訊存疑，仍應根據主要著錄來源的記載進行著錄。 即使主要著錄來源提供的作者資訊不完全可靠或存在疑問，也應按照原文照錄。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將經過考證後得到的準確作者資訊，在附註項中進行說明。 可在附註項中補充說明作者的真實姓名、考證依據等資訊，以便讀者了解更正後的作者資訊。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生成回應 (1/2)</a:t>
            </a:r>
            <a:endParaRPr/>
          </a:p>
        </p:txBody>
      </p:sp>
      <p:sp>
        <p:nvSpPr>
          <p:cNvPr id="737" name="Google Shape;737;p5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8" name="Google Shape;738;p5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6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例如，</a:t>
            </a:r>
            <a:r>
              <a:rPr lang="zh-TW">
                <a:highlight>
                  <a:srgbClr val="FFFF00"/>
                </a:highlight>
              </a:rPr>
              <a:t>如果書名頁題為《史記探源 / [崔適撰]》，但在正文卷端發現撰者實際上是另一位歷史學家，則應在附註項中說明：「撰者據正文卷端所題著錄，並非崔適」。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總之，處理作者資訊存疑的情況時，應以尊重原文、註明更正為原則，既要保證書目信息的完整性，又要提供準確可靠的作者資訊。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生成回應 (2/2)</a:t>
            </a:r>
            <a:endParaRPr/>
          </a:p>
        </p:txBody>
      </p:sp>
      <p:sp>
        <p:nvSpPr>
          <p:cNvPr id="745" name="Google Shape;745;p5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6" name="Google Shape;746;p5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6"/>
          <p:cNvSpPr/>
          <p:nvPr/>
        </p:nvSpPr>
        <p:spPr>
          <a:xfrm>
            <a:off x="3129525" y="3929275"/>
            <a:ext cx="5181600" cy="2170800"/>
          </a:xfrm>
          <a:prstGeom prst="roundRect">
            <a:avLst>
              <a:gd fmla="val 8924" name="adj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1.1.5 著者敘述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例：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/>
              <a:t>史記探源 / [崔適撰]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（說明）撰者據正文卷端所題著錄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57"/>
          <p:cNvPicPr preferRelativeResize="0"/>
          <p:nvPr/>
        </p:nvPicPr>
        <p:blipFill rotWithShape="1">
          <a:blip r:embed="rId3">
            <a:alphaModFix/>
          </a:blip>
          <a:srcRect b="17759" l="55626" r="0" t="8673"/>
          <a:stretch/>
        </p:blipFill>
        <p:spPr>
          <a:xfrm>
            <a:off x="4893275" y="2005688"/>
            <a:ext cx="4057574" cy="39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5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4" name="Google Shape;754;p57"/>
          <p:cNvSpPr txBox="1"/>
          <p:nvPr>
            <p:ph idx="2" type="title"/>
          </p:nvPr>
        </p:nvSpPr>
        <p:spPr>
          <a:xfrm>
            <a:off x="4815513" y="1183450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chemeClr val="dk1"/>
                </a:solidFill>
              </a:rPr>
              <a:t>活動3-1.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>
                <a:solidFill>
                  <a:schemeClr val="dk1"/>
                </a:solidFill>
              </a:rPr>
              <a:t>打造LLM編目專家</a:t>
            </a:r>
            <a:endParaRPr sz="2200"/>
          </a:p>
        </p:txBody>
      </p:sp>
      <p:sp>
        <p:nvSpPr>
          <p:cNvPr id="755" name="Google Shape;755;p57"/>
          <p:cNvSpPr txBox="1"/>
          <p:nvPr/>
        </p:nvSpPr>
        <p:spPr>
          <a:xfrm>
            <a:off x="324336" y="1183448"/>
            <a:ext cx="3759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講得很好！</a:t>
            </a:r>
            <a:endParaRPr sz="2400">
              <a:solidFill>
                <a:srgbClr val="980000"/>
              </a:solidFill>
            </a:endParaRPr>
          </a:p>
        </p:txBody>
      </p:sp>
      <p:pic>
        <p:nvPicPr>
          <p:cNvPr id="756" name="Google Shape;75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525" y="1734120"/>
            <a:ext cx="2250625" cy="28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7"/>
          <p:cNvSpPr txBox="1"/>
          <p:nvPr/>
        </p:nvSpPr>
        <p:spPr>
          <a:xfrm>
            <a:off x="324361" y="5379473"/>
            <a:ext cx="37590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…等等，</a:t>
            </a:r>
            <a:r>
              <a:rPr lang="zh-TW" sz="2400">
                <a:solidFill>
                  <a:srgbClr val="980000"/>
                </a:solidFill>
              </a:rPr>
              <a:t>我剛剛是</a:t>
            </a:r>
            <a:endParaRPr sz="24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讓圖書館員失業了嗎？</a:t>
            </a:r>
            <a:endParaRPr sz="24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8"/>
          <p:cNvSpPr txBox="1"/>
          <p:nvPr>
            <p:ph idx="2" type="body"/>
          </p:nvPr>
        </p:nvSpPr>
        <p:spPr>
          <a:xfrm>
            <a:off x="715600" y="3835375"/>
            <a:ext cx="7713000" cy="22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如果一本書的寬度、高度、厚度為15.5cm、23.3cm、1.2cm，</a:t>
            </a:r>
            <a:br>
              <a:rPr lang="zh-TW"/>
            </a:br>
            <a:r>
              <a:rPr lang="zh-TW"/>
              <a:t>根據中國編目規則第三版，請問稽核項的高廣應該如何著錄？</a:t>
            </a:r>
            <a:endParaRPr/>
          </a:p>
        </p:txBody>
      </p:sp>
      <p:sp>
        <p:nvSpPr>
          <p:cNvPr id="763" name="Google Shape;763;p5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另一個問題：圖書尺寸的著錄</a:t>
            </a:r>
            <a:endParaRPr/>
          </a:p>
        </p:txBody>
      </p:sp>
      <p:sp>
        <p:nvSpPr>
          <p:cNvPr id="764" name="Google Shape;764;p5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5" name="Google Shape;765;p58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6" name="Google Shape;76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325" y="1548875"/>
            <a:ext cx="38195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2" name="Google Shape;772;p59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2.5.3 高廣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一書之高廣應以其封面之長寬為準，按公分量度而記載之，</a:t>
            </a:r>
            <a:r>
              <a:rPr lang="zh-TW">
                <a:solidFill>
                  <a:srgbClr val="FF0000"/>
                </a:solidFill>
              </a:rPr>
              <a:t>其零數作一公分計</a:t>
            </a:r>
            <a:r>
              <a:rPr lang="zh-TW"/>
              <a:t>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>
                <a:solidFill>
                  <a:srgbClr val="FF0000"/>
                </a:solidFill>
              </a:rPr>
              <a:t>一般書籍僅記其高度</a:t>
            </a:r>
            <a:r>
              <a:rPr lang="zh-TW"/>
              <a:t>，但有下列情形者則高廣尺度並記之，高在前，廣次之，中間置「×」號。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長本：一書之廣不及高度二分之一者。</a:t>
            </a:r>
            <a:br>
              <a:rPr lang="zh-TW"/>
            </a:br>
            <a:r>
              <a:rPr lang="zh-TW"/>
              <a:t>例：景印敦煌莫高窟舊藏大唐初刻金剛經卷子；</a:t>
            </a:r>
            <a:br>
              <a:rPr lang="zh-TW"/>
            </a:br>
            <a:r>
              <a:rPr lang="zh-TW"/>
              <a:t>27 × 13公分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zh-TW"/>
              <a:t>橫本：一書之廣超過高度者。</a:t>
            </a:r>
            <a:br>
              <a:rPr lang="zh-TW"/>
            </a:br>
            <a:r>
              <a:rPr lang="zh-TW"/>
              <a:t>例：歷史輿地沿革圖；</a:t>
            </a:r>
            <a:br>
              <a:rPr lang="zh-TW"/>
            </a:br>
            <a:r>
              <a:rPr lang="zh-TW"/>
              <a:t>22 × 31公分</a:t>
            </a:r>
            <a:endParaRPr/>
          </a:p>
        </p:txBody>
      </p:sp>
      <p:sp>
        <p:nvSpPr>
          <p:cNvPr id="773" name="Google Shape;773;p5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中國編目規則第三版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第二章 圖書</a:t>
            </a:r>
            <a:endParaRPr/>
          </a:p>
        </p:txBody>
      </p:sp>
      <p:sp>
        <p:nvSpPr>
          <p:cNvPr id="774" name="Google Shape;774;p5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9"/>
          <p:cNvSpPr/>
          <p:nvPr/>
        </p:nvSpPr>
        <p:spPr>
          <a:xfrm>
            <a:off x="5375351" y="4723725"/>
            <a:ext cx="2816700" cy="115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高度23.3cm的話...</a:t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/>
              <a:t>答案：24公分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1" name="Google Shape;781;p60"/>
          <p:cNvSpPr txBox="1"/>
          <p:nvPr/>
        </p:nvSpPr>
        <p:spPr>
          <a:xfrm rot="-899692">
            <a:off x="701469" y="2049309"/>
            <a:ext cx="2705112" cy="400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80000"/>
                </a:solidFill>
              </a:rPr>
              <a:t>來看看圖書館員是不是真的會失業？</a:t>
            </a:r>
            <a:endParaRPr sz="2400">
              <a:solidFill>
                <a:srgbClr val="980000"/>
              </a:solidFill>
            </a:endParaRPr>
          </a:p>
        </p:txBody>
      </p:sp>
      <p:pic>
        <p:nvPicPr>
          <p:cNvPr id="782" name="Google Shape;7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25" y="2728888"/>
            <a:ext cx="2966775" cy="30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0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/>
              <a:t>活動3-1. Extra Task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圖書尺寸的著錄</a:t>
            </a:r>
            <a:endParaRPr/>
          </a:p>
        </p:txBody>
      </p:sp>
      <p:sp>
        <p:nvSpPr>
          <p:cNvPr id="784" name="Google Shape;784;p60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 u="sng">
                <a:solidFill>
                  <a:schemeClr val="hlink"/>
                </a:solidFill>
                <a:hlinkClick r:id="rId4"/>
              </a:rPr>
              <a:t>中國編目規則第三版 2. 圖書.pdf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 u="sng">
                <a:solidFill>
                  <a:schemeClr val="hlink"/>
                </a:solidFill>
                <a:hlinkClick r:id="rId5"/>
              </a:rPr>
              <a:t>Prompt 圖書尺寸的著錄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1" name="Google Shape;491;p34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大型語言模型在工業領域的潛力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4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4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4"/>
          <p:cNvSpPr/>
          <p:nvPr/>
        </p:nvSpPr>
        <p:spPr>
          <a:xfrm>
            <a:off x="2313499" y="1670075"/>
            <a:ext cx="45171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1. 工業與聊天機器人</a:t>
            </a:r>
            <a:endParaRPr sz="2400"/>
          </a:p>
        </p:txBody>
      </p:sp>
      <p:sp>
        <p:nvSpPr>
          <p:cNvPr id="495" name="Google Shape;495;p34"/>
          <p:cNvSpPr/>
          <p:nvPr/>
        </p:nvSpPr>
        <p:spPr>
          <a:xfrm>
            <a:off x="2313499" y="2725788"/>
            <a:ext cx="4517100" cy="62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2. 大型語言模型的應用</a:t>
            </a:r>
            <a:endParaRPr sz="2400"/>
          </a:p>
        </p:txBody>
      </p:sp>
      <p:sp>
        <p:nvSpPr>
          <p:cNvPr id="496" name="Google Shape;496;p34"/>
          <p:cNvSpPr/>
          <p:nvPr/>
        </p:nvSpPr>
        <p:spPr>
          <a:xfrm>
            <a:off x="2313499" y="3897550"/>
            <a:ext cx="4517100" cy="626100"/>
          </a:xfrm>
          <a:prstGeom prst="roundRect">
            <a:avLst>
              <a:gd fmla="val 16667" name="adj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3. 檢索增強生成的實作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2313500" y="5069300"/>
            <a:ext cx="4517100" cy="64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18497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4. </a:t>
            </a:r>
            <a:r>
              <a:rPr lang="zh-TW" sz="2400"/>
              <a:t>大</a:t>
            </a:r>
            <a:r>
              <a:rPr lang="zh-TW" sz="2400"/>
              <a:t>型語言模型應用框架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0" name="Google Shape;790;p61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1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6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3" name="Google Shape;79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50" y="746605"/>
            <a:ext cx="7712999" cy="465559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1"/>
          <p:cNvSpPr/>
          <p:nvPr/>
        </p:nvSpPr>
        <p:spPr>
          <a:xfrm>
            <a:off x="2045525" y="5286250"/>
            <a:ext cx="4725300" cy="679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08000" spcFirstLastPara="1" rIns="288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Gemini算不出來，是不是少了什麼？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795" name="Google Shape;7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500" y="3138450"/>
            <a:ext cx="2624050" cy="314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2"/>
          <p:cNvSpPr txBox="1"/>
          <p:nvPr>
            <p:ph idx="4294967295" type="body"/>
          </p:nvPr>
        </p:nvSpPr>
        <p:spPr>
          <a:xfrm>
            <a:off x="4020625" y="1641850"/>
            <a:ext cx="3412200" cy="17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3200"/>
              <a:t>NEXT STAGE:</a:t>
            </a:r>
            <a:endParaRPr sz="3200"/>
          </a:p>
        </p:txBody>
      </p:sp>
      <p:sp>
        <p:nvSpPr>
          <p:cNvPr id="801" name="Google Shape;801;p62"/>
          <p:cNvSpPr txBox="1"/>
          <p:nvPr>
            <p:ph idx="4294967295" type="title"/>
          </p:nvPr>
        </p:nvSpPr>
        <p:spPr>
          <a:xfrm>
            <a:off x="4452225" y="2381800"/>
            <a:ext cx="41592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200"/>
              <a:t>4. 大型語言模型應用框架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/>
          </a:p>
        </p:txBody>
      </p:sp>
      <p:sp>
        <p:nvSpPr>
          <p:cNvPr id="802" name="Google Shape;802;p6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03" name="Google Shape;80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000" y="4653003"/>
            <a:ext cx="3202725" cy="7248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4" name="Google Shape;80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75" y="1253825"/>
            <a:ext cx="3056075" cy="50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0" name="Google Shape;810;p63"/>
          <p:cNvSpPr txBox="1"/>
          <p:nvPr/>
        </p:nvSpPr>
        <p:spPr>
          <a:xfrm>
            <a:off x="4616925" y="1803200"/>
            <a:ext cx="3833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000">
                <a:latin typeface="Lexend"/>
                <a:ea typeface="Lexend"/>
                <a:cs typeface="Lexend"/>
                <a:sym typeface="Lexend"/>
              </a:rPr>
              <a:t>感謝聆聽</a:t>
            </a:r>
            <a:endParaRPr b="1"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1" name="Google Shape;811;p63"/>
          <p:cNvSpPr txBox="1"/>
          <p:nvPr/>
        </p:nvSpPr>
        <p:spPr>
          <a:xfrm>
            <a:off x="4616925" y="2629488"/>
            <a:ext cx="38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任何問題都可以發問喔！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812" name="Google Shape;81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75" y="5340451"/>
            <a:ext cx="546450" cy="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377" y="3528450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3"/>
          <p:cNvSpPr txBox="1"/>
          <p:nvPr/>
        </p:nvSpPr>
        <p:spPr>
          <a:xfrm>
            <a:off x="5469000" y="3540075"/>
            <a:ext cx="30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有什麼問題嗎？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15" name="Google Shape;815;p63"/>
          <p:cNvSpPr txBox="1"/>
          <p:nvPr/>
        </p:nvSpPr>
        <p:spPr>
          <a:xfrm>
            <a:off x="5519550" y="430012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電子信箱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chemeClr val="hlink"/>
                </a:solidFill>
                <a:hlinkClick r:id="rId5"/>
              </a:rPr>
              <a:t>blog@pulipuli.info</a:t>
            </a:r>
            <a:r>
              <a:rPr lang="zh-TW" sz="2200"/>
              <a:t> </a:t>
            </a:r>
            <a:endParaRPr sz="2200"/>
          </a:p>
        </p:txBody>
      </p:sp>
      <p:pic>
        <p:nvPicPr>
          <p:cNvPr id="816" name="Google Shape;816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375" y="4396354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63"/>
          <p:cNvSpPr txBox="1"/>
          <p:nvPr/>
        </p:nvSpPr>
        <p:spPr>
          <a:xfrm>
            <a:off x="5469000" y="525597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</a:rPr>
              <a:t>BLOG 布丁布丁吃什麼？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blog.pulipuli.info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18" name="Google Shape;818;p63"/>
          <p:cNvSpPr/>
          <p:nvPr/>
        </p:nvSpPr>
        <p:spPr>
          <a:xfrm>
            <a:off x="943650" y="1848700"/>
            <a:ext cx="2509800" cy="243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9" name="Google Shape;819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7024" y="2203812"/>
            <a:ext cx="1723036" cy="1722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p63"/>
          <p:cNvGrpSpPr/>
          <p:nvPr/>
        </p:nvGrpSpPr>
        <p:grpSpPr>
          <a:xfrm>
            <a:off x="150675" y="4813600"/>
            <a:ext cx="4095762" cy="692401"/>
            <a:chOff x="2460779" y="433075"/>
            <a:chExt cx="4222435" cy="692401"/>
          </a:xfrm>
        </p:grpSpPr>
        <p:sp>
          <p:nvSpPr>
            <p:cNvPr id="821" name="Google Shape;821;p63"/>
            <p:cNvSpPr/>
            <p:nvPr/>
          </p:nvSpPr>
          <p:spPr>
            <a:xfrm>
              <a:off x="2467315" y="433075"/>
              <a:ext cx="4215900" cy="692400"/>
            </a:xfrm>
            <a:prstGeom prst="roundRect">
              <a:avLst>
                <a:gd fmla="val 50000" name="adj"/>
              </a:avLst>
            </a:prstGeom>
            <a:solidFill>
              <a:srgbClr val="F9F3DC"/>
            </a:solidFill>
            <a:ln cap="flat" cmpd="sng" w="9525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22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783F04"/>
                </a:solidFill>
              </a:endParaRPr>
            </a:p>
          </p:txBody>
        </p:sp>
        <p:sp>
          <p:nvSpPr>
            <p:cNvPr id="822" name="Google Shape;822;p63"/>
            <p:cNvSpPr txBox="1"/>
            <p:nvPr/>
          </p:nvSpPr>
          <p:spPr>
            <a:xfrm>
              <a:off x="2460779" y="433075"/>
              <a:ext cx="42159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0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100" u="sng">
                  <a:solidFill>
                    <a:schemeClr val="hlink"/>
                  </a:solidFill>
                  <a:latin typeface="Outfit"/>
                  <a:ea typeface="Outfit"/>
                  <a:cs typeface="Outfit"/>
                  <a:sym typeface="Outfit"/>
                  <a:hlinkClick r:id="rId9"/>
                </a:rPr>
                <a:t>https://l.pulipuli.info/24/nkust</a:t>
              </a:r>
              <a:r>
                <a:rPr b="1" lang="zh-TW" sz="2100">
                  <a:latin typeface="Outfit"/>
                  <a:ea typeface="Outfit"/>
                  <a:cs typeface="Outfit"/>
                  <a:sym typeface="Outfit"/>
                </a:rPr>
                <a:t> </a:t>
              </a:r>
              <a:endParaRPr b="1" sz="21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4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參考資料 (</a:t>
            </a:r>
            <a:r>
              <a:rPr lang="zh-TW"/>
              <a:t>1</a:t>
            </a:r>
            <a:r>
              <a:rPr lang="zh-TW"/>
              <a:t>/2)</a:t>
            </a:r>
            <a:endParaRPr/>
          </a:p>
        </p:txBody>
      </p:sp>
      <p:sp>
        <p:nvSpPr>
          <p:cNvPr id="828" name="Google Shape;828;p6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9" name="Google Shape;829;p64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國家圖書館、中華民國圖書館學會分類編目委員會（2005）。中國編目規則（第三版）。臺北市：國家圖書館。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Google（2024）。什麼是 NotebookLM - 說明。Google說明。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https://support.google.com/notebooklm/answer/14273541?hl=zh-Hant</a:t>
            </a:r>
            <a:r>
              <a:rPr lang="zh-TW"/>
              <a:t> </a:t>
            </a:r>
            <a:endParaRPr/>
          </a:p>
        </p:txBody>
      </p:sp>
      <p:pic>
        <p:nvPicPr>
          <p:cNvPr id="830" name="Google Shape;830;p64"/>
          <p:cNvPicPr preferRelativeResize="0"/>
          <p:nvPr/>
        </p:nvPicPr>
        <p:blipFill rotWithShape="1">
          <a:blip r:embed="rId4">
            <a:alphaModFix/>
          </a:blip>
          <a:srcRect b="0" l="21667" r="12473" t="0"/>
          <a:stretch/>
        </p:blipFill>
        <p:spPr>
          <a:xfrm flipH="1">
            <a:off x="0" y="2512950"/>
            <a:ext cx="1999200" cy="36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64"/>
          <p:cNvSpPr txBox="1"/>
          <p:nvPr>
            <p:ph idx="2" type="subTitle"/>
          </p:nvPr>
        </p:nvSpPr>
        <p:spPr>
          <a:xfrm>
            <a:off x="19992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3" name="Google Shape;503;p35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5"/>
          <p:cNvSpPr txBox="1"/>
          <p:nvPr>
            <p:ph idx="3" type="subTitle"/>
          </p:nvPr>
        </p:nvSpPr>
        <p:spPr>
          <a:xfrm>
            <a:off x="12714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5" name="Google Shape;5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150" y="0"/>
            <a:ext cx="62256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/>
          <p:nvPr/>
        </p:nvSpPr>
        <p:spPr>
          <a:xfrm>
            <a:off x="2551850" y="1458175"/>
            <a:ext cx="1648800" cy="3053100"/>
          </a:xfrm>
          <a:prstGeom prst="roundRect">
            <a:avLst>
              <a:gd fmla="val 6969" name="adj"/>
            </a:avLst>
          </a:prstGeom>
          <a:solidFill>
            <a:srgbClr val="F4CCCC">
              <a:alpha val="48170"/>
            </a:srgbClr>
          </a:solidFill>
          <a:ln>
            <a:noFill/>
          </a:ln>
          <a:effectLst>
            <a:outerShdw blurRad="385763" rotWithShape="0" algn="bl">
              <a:srgbClr val="F4CCC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2" name="Google Shape;512;p36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專業</a:t>
            </a:r>
            <a:r>
              <a:rPr lang="zh-TW"/>
              <a:t>領域</a:t>
            </a:r>
            <a:r>
              <a:rPr lang="zh-TW"/>
              <a:t>：</a:t>
            </a:r>
            <a:r>
              <a:rPr lang="zh-TW"/>
              <a:t>圖書</a:t>
            </a:r>
            <a:r>
              <a:rPr lang="zh-TW"/>
              <a:t>編目</a:t>
            </a:r>
            <a:endParaRPr/>
          </a:p>
        </p:txBody>
      </p:sp>
      <p:pic>
        <p:nvPicPr>
          <p:cNvPr id="513" name="Google Shape;5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350" y="0"/>
            <a:ext cx="4501400" cy="4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/>
          <p:cNvSpPr txBox="1"/>
          <p:nvPr>
            <p:ph type="title"/>
          </p:nvPr>
        </p:nvSpPr>
        <p:spPr>
          <a:xfrm>
            <a:off x="1417750" y="143600"/>
            <a:ext cx="27555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中國編目規則</a:t>
            </a:r>
            <a:endParaRPr b="0" sz="2400"/>
          </a:p>
        </p:txBody>
      </p:sp>
      <p:sp>
        <p:nvSpPr>
          <p:cNvPr id="519" name="Google Shape;519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20" name="Google Shape;5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75" y="1487850"/>
            <a:ext cx="3096625" cy="4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249" y="143600"/>
            <a:ext cx="4631675" cy="6497050"/>
          </a:xfrm>
          <a:prstGeom prst="rect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7" name="Google Shape;527;p38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單兵注意！下方書本作者名字寫錯</a:t>
            </a:r>
            <a:endParaRPr/>
          </a:p>
        </p:txBody>
      </p:sp>
      <p:sp>
        <p:nvSpPr>
          <p:cNvPr id="528" name="Google Shape;528;p38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8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請問單兵如何處置？</a:t>
            </a:r>
            <a:endParaRPr/>
          </a:p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52" y="1424388"/>
            <a:ext cx="2865550" cy="382073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8"/>
          <p:cNvSpPr/>
          <p:nvPr/>
        </p:nvSpPr>
        <p:spPr>
          <a:xfrm>
            <a:off x="3204300" y="4085950"/>
            <a:ext cx="2529600" cy="838500"/>
          </a:xfrm>
          <a:prstGeom prst="wedgeRoundRectCallout">
            <a:avLst>
              <a:gd fmla="val 27626" name="adj1"/>
              <a:gd fmla="val -864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不小心寫成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陳勇「丁」？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4896450" y="3502425"/>
            <a:ext cx="456300" cy="188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latin typeface="Lexend Light"/>
                <a:ea typeface="Lexend Light"/>
                <a:cs typeface="Lexend Light"/>
                <a:sym typeface="Lexend Light"/>
              </a:rPr>
              <a:t>陳勇丁</a:t>
            </a:r>
            <a:endParaRPr sz="7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35" name="Google Shape;5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29">
            <a:off x="7369370" y="4970413"/>
            <a:ext cx="2160058" cy="2160058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6" name="Google Shape;536;p38"/>
          <p:cNvSpPr txBox="1"/>
          <p:nvPr/>
        </p:nvSpPr>
        <p:spPr>
          <a:xfrm rot="-923402">
            <a:off x="6269078" y="4192429"/>
            <a:ext cx="3095085" cy="40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幾乎沒人會寫...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 QwQ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2" name="Google Shape;542;p39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單兵注意！下方書本作者名字寫錯</a:t>
            </a:r>
            <a:endParaRPr/>
          </a:p>
        </p:txBody>
      </p:sp>
      <p:sp>
        <p:nvSpPr>
          <p:cNvPr id="543" name="Google Shape;543;p39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9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請問單兵如何處置？</a:t>
            </a:r>
            <a:endParaRPr/>
          </a:p>
        </p:txBody>
      </p:sp>
      <p:sp>
        <p:nvSpPr>
          <p:cNvPr id="545" name="Google Shape;545;p39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152" y="1424388"/>
            <a:ext cx="2865550" cy="3820733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9"/>
          <p:cNvSpPr/>
          <p:nvPr/>
        </p:nvSpPr>
        <p:spPr>
          <a:xfrm>
            <a:off x="3204300" y="4085950"/>
            <a:ext cx="2529600" cy="838500"/>
          </a:xfrm>
          <a:prstGeom prst="wedgeRoundRectCallout">
            <a:avLst>
              <a:gd fmla="val 27626" name="adj1"/>
              <a:gd fmla="val -864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不小心寫成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陳勇「丁」？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9" name="Google Shape;549;p39"/>
          <p:cNvSpPr/>
          <p:nvPr/>
        </p:nvSpPr>
        <p:spPr>
          <a:xfrm>
            <a:off x="4896450" y="3502425"/>
            <a:ext cx="456300" cy="188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00">
                <a:latin typeface="Lexend Light"/>
                <a:ea typeface="Lexend Light"/>
                <a:cs typeface="Lexend Light"/>
                <a:sym typeface="Lexend Light"/>
              </a:rPr>
              <a:t>陳勇丁</a:t>
            </a:r>
            <a:endParaRPr sz="7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50" name="Google Shape;55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9729">
            <a:off x="7369370" y="4970413"/>
            <a:ext cx="2160058" cy="2160058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51" name="Google Shape;551;p39"/>
          <p:cNvSpPr txBox="1"/>
          <p:nvPr/>
        </p:nvSpPr>
        <p:spPr>
          <a:xfrm rot="-923402">
            <a:off x="6269078" y="4192429"/>
            <a:ext cx="3095085" cy="40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幾乎沒人會寫... 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 QwQ</a:t>
            </a:r>
            <a:endParaRPr sz="2400"/>
          </a:p>
        </p:txBody>
      </p:sp>
      <p:sp>
        <p:nvSpPr>
          <p:cNvPr id="552" name="Google Shape;552;p39"/>
          <p:cNvSpPr/>
          <p:nvPr/>
        </p:nvSpPr>
        <p:spPr>
          <a:xfrm>
            <a:off x="0" y="-9125"/>
            <a:ext cx="9125700" cy="6858000"/>
          </a:xfrm>
          <a:prstGeom prst="rect">
            <a:avLst/>
          </a:prstGeom>
          <a:solidFill>
            <a:srgbClr val="D9D9D9">
              <a:alpha val="46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553" name="Google Shape;55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14400" y="1965525"/>
            <a:ext cx="2624050" cy="31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9"/>
          <p:cNvSpPr/>
          <p:nvPr/>
        </p:nvSpPr>
        <p:spPr>
          <a:xfrm>
            <a:off x="3382350" y="854900"/>
            <a:ext cx="4683900" cy="1723800"/>
          </a:xfrm>
          <a:prstGeom prst="wedgeRoundRectCallout">
            <a:avLst>
              <a:gd fmla="val -62035" name="adj1"/>
              <a:gd fmla="val 5320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/>
              <a:t>要下什麼關鍵字來查詢呢...？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highlight>
                  <a:srgbClr val="FFFF00"/>
                </a:highlight>
              </a:rPr>
              <a:t>姓名錯誤</a:t>
            </a:r>
            <a:r>
              <a:rPr lang="zh-TW" sz="2400"/>
              <a:t>？</a:t>
            </a:r>
            <a:r>
              <a:rPr lang="zh-TW" sz="2400">
                <a:solidFill>
                  <a:srgbClr val="FF0000"/>
                </a:solidFill>
                <a:highlight>
                  <a:srgbClr val="FFFF00"/>
                </a:highlight>
              </a:rPr>
              <a:t>寫錯</a:t>
            </a:r>
            <a:r>
              <a:rPr lang="zh-TW" sz="2400"/>
              <a:t>？</a:t>
            </a:r>
            <a:r>
              <a:rPr lang="zh-TW" sz="2400">
                <a:solidFill>
                  <a:srgbClr val="FF0000"/>
                </a:solidFill>
                <a:highlight>
                  <a:srgbClr val="FFFF00"/>
                </a:highlight>
              </a:rPr>
              <a:t>誤植</a:t>
            </a:r>
            <a:r>
              <a:rPr lang="zh-TW" sz="2400"/>
              <a:t>？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0" name="Google Shape;560;p4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中國編目規則第三版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第一章 總則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715550" y="1341323"/>
            <a:ext cx="7713000" cy="29871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1.1.5 著者敘述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exend Light"/>
              <a:buChar char="●"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依作品之主要著錄來源著錄，著作方式記於著者名稱之後。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exend Light"/>
              <a:buChar char="●"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著者敘述非得自主要著錄來源者，加方括弧。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Lexend Light"/>
              <a:buChar char="●"/>
            </a:pPr>
            <a:r>
              <a:rPr lang="zh-TW" sz="2200">
                <a:highlight>
                  <a:srgbClr val="FFFF00"/>
                </a:highlight>
                <a:latin typeface="Lexend Light"/>
                <a:ea typeface="Lexend Light"/>
                <a:cs typeface="Lexend Light"/>
                <a:sym typeface="Lexend Light"/>
              </a:rPr>
              <a:t>即使主要著錄來源所署著者不足憑信或有疑問，仍照樣著錄，而以考證所得記於附註項。</a:t>
            </a:r>
            <a:endParaRPr sz="2200">
              <a:highlight>
                <a:srgbClr val="FFFF00"/>
              </a:highlight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563" name="Google Shape;563;p40"/>
          <p:cNvSpPr/>
          <p:nvPr/>
        </p:nvSpPr>
        <p:spPr>
          <a:xfrm>
            <a:off x="417727" y="4403500"/>
            <a:ext cx="1728300" cy="679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姓名錯誤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4" name="Google Shape;564;p40"/>
          <p:cNvSpPr/>
          <p:nvPr/>
        </p:nvSpPr>
        <p:spPr>
          <a:xfrm>
            <a:off x="910899" y="5262250"/>
            <a:ext cx="1235100" cy="679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寫錯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5" name="Google Shape;565;p40"/>
          <p:cNvSpPr/>
          <p:nvPr/>
        </p:nvSpPr>
        <p:spPr>
          <a:xfrm>
            <a:off x="2361087" y="4750900"/>
            <a:ext cx="1235100" cy="679200"/>
          </a:xfrm>
          <a:prstGeom prst="roundRect">
            <a:avLst>
              <a:gd fmla="val 16667" name="adj"/>
            </a:avLst>
          </a:prstGeom>
          <a:solidFill>
            <a:srgbClr val="98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誤植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6" name="Google Shape;566;p40"/>
          <p:cNvSpPr/>
          <p:nvPr/>
        </p:nvSpPr>
        <p:spPr>
          <a:xfrm>
            <a:off x="3811250" y="4538525"/>
            <a:ext cx="2352600" cy="1311600"/>
          </a:xfrm>
          <a:prstGeom prst="wedgeRoundRectCallout">
            <a:avLst>
              <a:gd fmla="val 65211" name="adj1"/>
              <a:gd fmla="val -4107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91919"/>
                </a:solidFill>
              </a:rPr>
              <a:t>用這些關鍵字都找不到！</a:t>
            </a:r>
            <a:endParaRPr sz="2400">
              <a:solidFill>
                <a:srgbClr val="191919"/>
              </a:solidFill>
            </a:endParaRPr>
          </a:p>
        </p:txBody>
      </p:sp>
      <p:pic>
        <p:nvPicPr>
          <p:cNvPr id="567" name="Google Shape;567;p40"/>
          <p:cNvPicPr preferRelativeResize="0"/>
          <p:nvPr/>
        </p:nvPicPr>
        <p:blipFill rotWithShape="1">
          <a:blip r:embed="rId3">
            <a:alphaModFix/>
          </a:blip>
          <a:srcRect b="43980" l="0" r="0" t="0"/>
          <a:stretch/>
        </p:blipFill>
        <p:spPr>
          <a:xfrm>
            <a:off x="6349674" y="3832504"/>
            <a:ext cx="1728300" cy="259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 Negotiation Workshop by Slidesgo">
  <a:themeElements>
    <a:clrScheme name="Simple Light">
      <a:dk1>
        <a:srgbClr val="000000"/>
      </a:dk1>
      <a:lt1>
        <a:srgbClr val="F9F3DC"/>
      </a:lt1>
      <a:dk2>
        <a:srgbClr val="E5DB29"/>
      </a:dk2>
      <a:lt2>
        <a:srgbClr val="BDC5FF"/>
      </a:lt2>
      <a:accent1>
        <a:srgbClr val="ED8EBC"/>
      </a:accent1>
      <a:accent2>
        <a:srgbClr val="00CE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