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9144000"/>
  <p:notesSz cx="6858000" cy="9144000"/>
  <p:embeddedFontLst>
    <p:embeddedFont>
      <p:font typeface="Lexend Light"/>
      <p:regular r:id="rId52"/>
      <p:bold r:id="rId53"/>
    </p:embeddedFont>
    <p:embeddedFont>
      <p:font typeface="Outfit"/>
      <p:regular r:id="rId54"/>
      <p:bold r:id="rId55"/>
    </p:embeddedFont>
    <p:embeddedFont>
      <p:font typeface="Lexend Medium"/>
      <p:regular r:id="rId56"/>
      <p:bold r:id="rId57"/>
    </p:embeddedFont>
    <p:embeddedFont>
      <p:font typeface="Lexend"/>
      <p:regular r:id="rId58"/>
      <p:bold r:id="rId59"/>
    </p:embeddedFont>
    <p:embeddedFont>
      <p:font typeface="Archivo Black"/>
      <p:regular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D946E5-6535-46FD-BB53-068428B5B332}">
  <a:tblStyle styleId="{55D946E5-6535-46FD-BB53-068428B5B33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ArchivoBlack-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LexendLight-bold.fntdata"/><Relationship Id="rId52" Type="http://schemas.openxmlformats.org/officeDocument/2006/relationships/font" Target="fonts/LexendLight-regular.fntdata"/><Relationship Id="rId11" Type="http://schemas.openxmlformats.org/officeDocument/2006/relationships/slide" Target="slides/slide6.xml"/><Relationship Id="rId55" Type="http://schemas.openxmlformats.org/officeDocument/2006/relationships/font" Target="fonts/Outfit-bold.fntdata"/><Relationship Id="rId10" Type="http://schemas.openxmlformats.org/officeDocument/2006/relationships/slide" Target="slides/slide5.xml"/><Relationship Id="rId54" Type="http://schemas.openxmlformats.org/officeDocument/2006/relationships/font" Target="fonts/Outfit-regular.fntdata"/><Relationship Id="rId13" Type="http://schemas.openxmlformats.org/officeDocument/2006/relationships/slide" Target="slides/slide8.xml"/><Relationship Id="rId57" Type="http://schemas.openxmlformats.org/officeDocument/2006/relationships/font" Target="fonts/LexendMedium-bold.fntdata"/><Relationship Id="rId12" Type="http://schemas.openxmlformats.org/officeDocument/2006/relationships/slide" Target="slides/slide7.xml"/><Relationship Id="rId56" Type="http://schemas.openxmlformats.org/officeDocument/2006/relationships/font" Target="fonts/LexendMedium-regular.fntdata"/><Relationship Id="rId15" Type="http://schemas.openxmlformats.org/officeDocument/2006/relationships/slide" Target="slides/slide10.xml"/><Relationship Id="rId59" Type="http://schemas.openxmlformats.org/officeDocument/2006/relationships/font" Target="fonts/Lexend-bold.fntdata"/><Relationship Id="rId14" Type="http://schemas.openxmlformats.org/officeDocument/2006/relationships/slide" Target="slides/slide9.xml"/><Relationship Id="rId58" Type="http://schemas.openxmlformats.org/officeDocument/2006/relationships/font" Target="fonts/Lexen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BxQbQ8xKk-c3w5aVk3dVqotCY7r7k-7Pg3gbFA3nXQ/edit?usp=sharing" TargetMode="External"/><Relationship Id="rId3" Type="http://schemas.openxmlformats.org/officeDocument/2006/relationships/hyperlink" Target="https://rb.gy/lfbi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7e6e5182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17e6e518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https://docs.google.com/presentation/d/13BxQbQ8xKk-c3w5aVk3dVqotCY7r7k-7Pg3gbFA3nXQ/edit?usp=sharing</a:t>
            </a:r>
            <a:endParaRPr/>
          </a:p>
          <a:p>
            <a:pPr indent="0" lvl="0" marL="0" rtl="0" algn="l">
              <a:spcBef>
                <a:spcPts val="0"/>
              </a:spcBef>
              <a:spcAft>
                <a:spcPts val="0"/>
              </a:spcAft>
              <a:buNone/>
            </a:pPr>
            <a:r>
              <a:rPr lang="zh-TW" u="sng">
                <a:solidFill>
                  <a:schemeClr val="hlink"/>
                </a:solidFill>
                <a:hlinkClick r:id="rId3"/>
              </a:rPr>
              <a:t>https://rb.gy/lfbiit</a:t>
            </a:r>
            <a:r>
              <a:rPr lang="zh-TW"/>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17e6e51822_1_6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17e6e51822_1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16dd5153b7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16dd5153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16dd5153b7_0_14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16dd5153b7_0_1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16dd5153b7_0_14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16dd5153b7_0_1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16dd5153b7_0_14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16dd5153b7_0_1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17e6e51822_1_1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17e6e51822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Sun, F., Zhan, Z., Guo, H., Zhang, M., &amp; Tang, J. (2023). GraphVF: Controllable Protein-Specific 3D Molecule Generation with Variational Flow (arXiv:2304.12825). arXiv. https://doi.org/10.48550/arXiv.2304.12825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16dd5153b7_0_14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16dd5153b7_0_1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Sun, F., Zhan, Z., Guo, H., Zhang, M., &amp; Tang, J. (2023). GraphVF: Controllable Protein-Specific 3D Molecule Generation with Variational Flow (arXiv:2304.12825). arXiv. https://doi.org/10.48550/arXiv.2304.12825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17e6e51822_1_2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17e6e51822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17e6e51822_1_1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17e6e51822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17e6e51822_1_6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17e6e51822_1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17e6e51822_1_10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17e6e51822_1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17e6e51822_1_2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17e6e51822_1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17e6e51822_1_2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17e6e51822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17e6e51822_1_2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17e6e51822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17e6e51822_1_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17e6e51822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17e6e51822_1_2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17e6e51822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17e6e51822_1_3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17e6e51822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17e6e51822_1_3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17e6e51822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17e6e51822_1_3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17e6e51822_1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17e6e51822_1_3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17e6e51822_1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17e6e51822_1_3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17e6e51822_1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17e6e51822_1_6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17e6e51822_1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17e6e51822_1_4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317e6e51822_1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17e6e51822_1_6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17e6e51822_1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17e6e51822_1_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17e6e51822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Boiko, D. A., MacKnight, R., Kline, B., &amp; Gomes, G. (2023). Autonomous chemical research with large language models. Nature, 624(7992), 570–578. https://doi.org/10.1038/s41586-023-06792-0</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17e6e51822_1_4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17e6e51822_1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Boiko, D. A., MacKnight, R., Kline, B., &amp; Gomes, G. (2023). Autonomous chemical research with large language models. Nature, 624(7992), 570–578. https://doi.org/10.1038/s41586-023-06792-0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17e6e51822_1_4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17e6e51822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Boiko, D. A., MacKnight, R., Kline, B., &amp; Gomes, G. (2023). Autonomous chemical research with large language models. Nature, 624(7992), 570–578. https://doi.org/10.1038/s41586-023-06792-0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17e6e51822_1_4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17e6e51822_1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Boiko, D. A., MacKnight, R., Kline, B., &amp; Gomes, G. (2023). Autonomous chemical research with large language models. Nature, 624(7992), 570–578. https://doi.org/10.1038/s41586-023-06792-0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17e6e51822_1_5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317e6e51822_1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Boiko, D. A., MacKnight, R., Kline, B., &amp; Gomes, G. (2023). Autonomous chemical research with large language models. Nature, 624(7992), 570–578. https://doi.org/10.1038/s41586-023-06792-0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17e6e51822_1_5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17e6e51822_1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17e6e51822_1_6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317e6e51822_1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17e6e51822_1_5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317e6e51822_1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17e6e51822_0_10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17e6e51822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大型語言模型的應用</a:t>
            </a:r>
            <a:endParaRPr/>
          </a:p>
          <a:p>
            <a:pPr indent="0" lvl="0" marL="0" rtl="0" algn="l">
              <a:spcBef>
                <a:spcPts val="0"/>
              </a:spcBef>
              <a:spcAft>
                <a:spcPts val="0"/>
              </a:spcAft>
              <a:buClr>
                <a:schemeClr val="dk1"/>
              </a:buClr>
              <a:buSzPts val="1100"/>
              <a:buFont typeface="Arial"/>
              <a:buNone/>
            </a:pPr>
            <a:r>
              <a:rPr lang="zh-TW"/>
              <a:t>	關鍵字\n觸發與檢索</a:t>
            </a:r>
            <a:endParaRPr/>
          </a:p>
          <a:p>
            <a:pPr indent="0" lvl="0" marL="0" rtl="0" algn="l">
              <a:spcBef>
                <a:spcPts val="0"/>
              </a:spcBef>
              <a:spcAft>
                <a:spcPts val="0"/>
              </a:spcAft>
              <a:buClr>
                <a:schemeClr val="dk1"/>
              </a:buClr>
              <a:buSzPts val="1100"/>
              <a:buFont typeface="Arial"/>
              <a:buNone/>
            </a:pPr>
            <a:r>
              <a:rPr lang="zh-TW"/>
              <a:t>		海運訓練</a:t>
            </a:r>
            <a:endParaRPr/>
          </a:p>
          <a:p>
            <a:pPr indent="0" lvl="0" marL="0" rtl="0" algn="l">
              <a:spcBef>
                <a:spcPts val="0"/>
              </a:spcBef>
              <a:spcAft>
                <a:spcPts val="0"/>
              </a:spcAft>
              <a:buClr>
                <a:schemeClr val="dk1"/>
              </a:buClr>
              <a:buSzPts val="1100"/>
              <a:buFont typeface="Arial"/>
              <a:buNone/>
            </a:pPr>
            <a:r>
              <a:rPr lang="zh-TW"/>
              <a:t>			供應鏈建議</a:t>
            </a:r>
            <a:endParaRPr/>
          </a:p>
          <a:p>
            <a:pPr indent="0" lvl="0" marL="0" rtl="0" algn="l">
              <a:spcBef>
                <a:spcPts val="0"/>
              </a:spcBef>
              <a:spcAft>
                <a:spcPts val="0"/>
              </a:spcAft>
              <a:buClr>
                <a:schemeClr val="dk1"/>
              </a:buClr>
              <a:buSzPts val="1100"/>
              <a:buFont typeface="Arial"/>
              <a:buNone/>
            </a:pPr>
            <a:r>
              <a:rPr lang="zh-TW"/>
              <a:t>	Transformer\n應用</a:t>
            </a:r>
            <a:endParaRPr/>
          </a:p>
          <a:p>
            <a:pPr indent="0" lvl="0" marL="0" rtl="0" algn="l">
              <a:spcBef>
                <a:spcPts val="0"/>
              </a:spcBef>
              <a:spcAft>
                <a:spcPts val="0"/>
              </a:spcAft>
              <a:buClr>
                <a:schemeClr val="dk1"/>
              </a:buClr>
              <a:buSzPts val="1100"/>
              <a:buFont typeface="Arial"/>
              <a:buNone/>
            </a:pPr>
            <a:r>
              <a:rPr lang="zh-TW"/>
              <a:t>		蛋白質結構</a:t>
            </a:r>
            <a:endParaRPr/>
          </a:p>
          <a:p>
            <a:pPr indent="0" lvl="0" marL="0" rtl="0" algn="l">
              <a:spcBef>
                <a:spcPts val="0"/>
              </a:spcBef>
              <a:spcAft>
                <a:spcPts val="0"/>
              </a:spcAft>
              <a:buClr>
                <a:schemeClr val="dk1"/>
              </a:buClr>
              <a:buSzPts val="1100"/>
              <a:buFont typeface="Arial"/>
              <a:buNone/>
            </a:pPr>
            <a:r>
              <a:rPr lang="zh-TW"/>
              <a:t>			建築材料</a:t>
            </a:r>
            <a:endParaRPr/>
          </a:p>
          <a:p>
            <a:pPr indent="0" lvl="0" marL="0" rtl="0" algn="l">
              <a:spcBef>
                <a:spcPts val="0"/>
              </a:spcBef>
              <a:spcAft>
                <a:spcPts val="0"/>
              </a:spcAft>
              <a:buClr>
                <a:schemeClr val="dk1"/>
              </a:buClr>
              <a:buSzPts val="1100"/>
              <a:buFont typeface="Arial"/>
              <a:buNone/>
            </a:pPr>
            <a:r>
              <a:rPr lang="zh-TW"/>
              <a:t>	設計與製造</a:t>
            </a:r>
            <a:endParaRPr/>
          </a:p>
          <a:p>
            <a:pPr indent="0" lvl="0" marL="0" rtl="0" algn="l">
              <a:spcBef>
                <a:spcPts val="0"/>
              </a:spcBef>
              <a:spcAft>
                <a:spcPts val="0"/>
              </a:spcAft>
              <a:buClr>
                <a:schemeClr val="dk1"/>
              </a:buClr>
              <a:buSzPts val="1100"/>
              <a:buFont typeface="Arial"/>
              <a:buNone/>
            </a:pPr>
            <a:r>
              <a:rPr lang="zh-TW"/>
              <a:t>		機器人設計</a:t>
            </a:r>
            <a:endParaRPr/>
          </a:p>
          <a:p>
            <a:pPr indent="0" lvl="0" marL="0" rtl="0" algn="l">
              <a:spcBef>
                <a:spcPts val="0"/>
              </a:spcBef>
              <a:spcAft>
                <a:spcPts val="0"/>
              </a:spcAft>
              <a:buClr>
                <a:schemeClr val="dk1"/>
              </a:buClr>
              <a:buSzPts val="1100"/>
              <a:buFont typeface="Arial"/>
              <a:buNone/>
            </a:pPr>
            <a:r>
              <a:rPr lang="zh-TW"/>
              <a:t>			電腦設計與\n生產領域</a:t>
            </a:r>
            <a:endParaRPr/>
          </a:p>
          <a:p>
            <a:pPr indent="0" lvl="0" marL="0" rtl="0" algn="l">
              <a:spcBef>
                <a:spcPts val="0"/>
              </a:spcBef>
              <a:spcAft>
                <a:spcPts val="0"/>
              </a:spcAft>
              <a:buClr>
                <a:schemeClr val="dk1"/>
              </a:buClr>
              <a:buSzPts val="1100"/>
              <a:buFont typeface="Arial"/>
              <a:buNone/>
            </a:pPr>
            <a:r>
              <a:rPr lang="zh-TW"/>
              <a:t>	知識轉移</a:t>
            </a:r>
            <a:endParaRPr/>
          </a:p>
          <a:p>
            <a:pPr indent="0" lvl="0" marL="0" rtl="0" algn="l">
              <a:spcBef>
                <a:spcPts val="0"/>
              </a:spcBef>
              <a:spcAft>
                <a:spcPts val="0"/>
              </a:spcAft>
              <a:buClr>
                <a:schemeClr val="dk1"/>
              </a:buClr>
              <a:buSzPts val="1100"/>
              <a:buFont typeface="Arial"/>
              <a:buNone/>
            </a:pPr>
            <a:r>
              <a:rPr lang="zh-TW"/>
              <a:t>		化學實驗</a:t>
            </a:r>
            <a:endParaRPr/>
          </a:p>
          <a:p>
            <a:pPr indent="0" lvl="0" marL="0" rtl="0" algn="l">
              <a:spcBef>
                <a:spcPts val="0"/>
              </a:spcBef>
              <a:spcAft>
                <a:spcPts val="0"/>
              </a:spcAft>
              <a:buClr>
                <a:schemeClr val="dk1"/>
              </a:buClr>
              <a:buSzPts val="1100"/>
              <a:buFont typeface="Arial"/>
              <a:buNone/>
            </a:pPr>
            <a:r>
              <a:rPr lang="zh-TW"/>
              <a:t>			製造業\n應用框架</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17e6e51822_1_5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17e6e51822_1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17e6e51822_1_5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317e6e51822_1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17e6e51822_1_6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317e6e51822_1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17e6e51822_0_20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317e6e51822_0_2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17e6e51822_0_13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317e6e51822_0_1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317e6e51822_0_17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317e6e51822_0_1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17e6e51822_1_6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317e6e51822_1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17e6e51822_0_13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17e6e51822_0_1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17e6e51822_1_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17e6e51822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海運</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Popeye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zh-TW"/>
              <a:t>Moreover, in domains like maritime transportation, researchers developed a chat-bot called ‘Popeye' to improve employee health and safety by training employees in safety-critical operations when dealing with sea container terminals.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Popeye's real-time interaction aided in procedure adherence which led to increased training eﬃcacy and reduced cognitive load, underscoring the value of deployable chat-bot applications.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[4] S. Colabianchi, M. Bernabei, and F. Costantino, “Chatbot for training and</a:t>
            </a:r>
            <a:endParaRPr/>
          </a:p>
          <a:p>
            <a:pPr indent="0" lvl="0" marL="0" rtl="0" algn="l">
              <a:spcBef>
                <a:spcPts val="0"/>
              </a:spcBef>
              <a:spcAft>
                <a:spcPts val="0"/>
              </a:spcAft>
              <a:buClr>
                <a:schemeClr val="dk1"/>
              </a:buClr>
              <a:buSzPts val="1100"/>
              <a:buFont typeface="Arial"/>
              <a:buNone/>
            </a:pPr>
            <a:r>
              <a:rPr lang="zh-TW"/>
              <a:t>assisting operators in inspecting containers in seaports,” Transportation Research Procedia, vol. 64, pp. 6–13, 2022</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17e6e51822_1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17e6e51822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海運</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Popeye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Moreover, in domains like maritime transportation, researchers developed a chat-bot called ‘Popeye' to improve employee health and safety by training employees in safety-critical operations when dealing with sea container terminals.</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Popeye's real-time interaction aided in procedure adherence which led to increased training eﬃcacy and reduced cognitive load, underscoring the value of deployable chat-bot applications.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[4] S. Colabianchi, M. Bernabei, and F. Costantino, “Chatbot for training and</a:t>
            </a:r>
            <a:endParaRPr/>
          </a:p>
          <a:p>
            <a:pPr indent="0" lvl="0" marL="0" rtl="0" algn="l">
              <a:spcBef>
                <a:spcPts val="0"/>
              </a:spcBef>
              <a:spcAft>
                <a:spcPts val="0"/>
              </a:spcAft>
              <a:buNone/>
            </a:pPr>
            <a:r>
              <a:rPr lang="zh-TW"/>
              <a:t>assisting operators in inspecting containers in seaports,” Transportation Research Procedia, vol. 64, pp. 6–13, 2022</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17e6e51822_1_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17e6e51822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B. Sai, S. Thanigaivelu, N. Shivaani, S. Babu, and A. Ramaa, “Integration</a:t>
            </a:r>
            <a:endParaRPr/>
          </a:p>
          <a:p>
            <a:pPr indent="0" lvl="0" marL="0" rtl="0" algn="l">
              <a:spcBef>
                <a:spcPts val="0"/>
              </a:spcBef>
              <a:spcAft>
                <a:spcPts val="0"/>
              </a:spcAft>
              <a:buClr>
                <a:schemeClr val="dk1"/>
              </a:buClr>
              <a:buSzPts val="1100"/>
              <a:buFont typeface="Arial"/>
              <a:buNone/>
            </a:pPr>
            <a:r>
              <a:rPr lang="zh-TW"/>
              <a:t>of chatbots in the procurement stage of a supply chain,” in 2022 6th International Conference on Computation System and Information Technology</a:t>
            </a:r>
            <a:endParaRPr/>
          </a:p>
          <a:p>
            <a:pPr indent="0" lvl="0" marL="0" rtl="0" algn="l">
              <a:spcBef>
                <a:spcPts val="0"/>
              </a:spcBef>
              <a:spcAft>
                <a:spcPts val="0"/>
              </a:spcAft>
              <a:buClr>
                <a:schemeClr val="dk1"/>
              </a:buClr>
              <a:buSzPts val="1100"/>
              <a:buFont typeface="Arial"/>
              <a:buNone/>
            </a:pPr>
            <a:r>
              <a:rPr lang="zh-TW"/>
              <a:t>for Sustainable Solutions (CSITSS), pp. 1–5, IEEE, 2022.</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17e6e51822_1_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17e6e51822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B. Sai, S. Thanigaivelu, N. Shivaani, S. Babu, and A. Ramaa, “Integration</a:t>
            </a:r>
            <a:endParaRPr/>
          </a:p>
          <a:p>
            <a:pPr indent="0" lvl="0" marL="0" rtl="0" algn="l">
              <a:spcBef>
                <a:spcPts val="0"/>
              </a:spcBef>
              <a:spcAft>
                <a:spcPts val="0"/>
              </a:spcAft>
              <a:buNone/>
            </a:pPr>
            <a:r>
              <a:rPr lang="zh-TW"/>
              <a:t>of chatbots in the procurement stage of a supply chain,” in 2022 6th International Conference on Computation System and Information Technology</a:t>
            </a:r>
            <a:endParaRPr/>
          </a:p>
          <a:p>
            <a:pPr indent="0" lvl="0" marL="0" rtl="0" algn="l">
              <a:spcBef>
                <a:spcPts val="0"/>
              </a:spcBef>
              <a:spcAft>
                <a:spcPts val="0"/>
              </a:spcAft>
              <a:buNone/>
            </a:pPr>
            <a:r>
              <a:rPr lang="zh-TW"/>
              <a:t>for Sustainable Solutions (CSITSS), pp. 1–5, IEEE, 2022.</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d.pulipuli.info/aHR0cHM6Ly9zY3JpcHQuZ29vZ2xlLmNvbS9tYWNyb3Mvcy9BS2Z5Y2J5TnYwWVVJeFRBOGY2eXRkTER1cjRya2VVNDZxbzR5MEF3c2xSYUlLWXdaZmJCQ3U1My1JREMzZGFZQXNieTk3NEQvZXhlYw==/"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結束 空白">
  <p:cSld name="TITLE_2_1_1">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2" name="Google Shape;12;p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ht">
  <p:cSld name="TITLE_AND_BODY_1_3_1">
    <p:spTree>
      <p:nvGrpSpPr>
        <p:cNvPr id="141" name="Shape 141"/>
        <p:cNvGrpSpPr/>
        <p:nvPr/>
      </p:nvGrpSpPr>
      <p:grpSpPr>
        <a:xfrm>
          <a:off x="0" y="0"/>
          <a:ext cx="0" cy="0"/>
          <a:chOff x="0" y="0"/>
          <a:chExt cx="0" cy="0"/>
        </a:xfrm>
      </p:grpSpPr>
      <p:sp>
        <p:nvSpPr>
          <p:cNvPr id="142" name="Google Shape;142;p1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47" name="Google Shape;147;p11"/>
          <p:cNvGrpSpPr/>
          <p:nvPr/>
        </p:nvGrpSpPr>
        <p:grpSpPr>
          <a:xfrm rot="9448929">
            <a:off x="678374" y="287341"/>
            <a:ext cx="896614" cy="733235"/>
            <a:chOff x="3337500" y="1640525"/>
            <a:chExt cx="3773378" cy="3085800"/>
          </a:xfrm>
        </p:grpSpPr>
        <p:sp>
          <p:nvSpPr>
            <p:cNvPr id="148" name="Google Shape;148;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11"/>
          <p:cNvGrpSpPr/>
          <p:nvPr/>
        </p:nvGrpSpPr>
        <p:grpSpPr>
          <a:xfrm>
            <a:off x="118450" y="143608"/>
            <a:ext cx="1299300" cy="526200"/>
            <a:chOff x="7243875" y="3780983"/>
            <a:chExt cx="1299300" cy="526200"/>
          </a:xfrm>
        </p:grpSpPr>
        <p:grpSp>
          <p:nvGrpSpPr>
            <p:cNvPr id="152" name="Google Shape;152;p11"/>
            <p:cNvGrpSpPr/>
            <p:nvPr/>
          </p:nvGrpSpPr>
          <p:grpSpPr>
            <a:xfrm>
              <a:off x="7243875" y="3780983"/>
              <a:ext cx="1299300" cy="526200"/>
              <a:chOff x="3130375" y="-210650"/>
              <a:chExt cx="1299300" cy="526200"/>
            </a:xfrm>
          </p:grpSpPr>
          <p:sp>
            <p:nvSpPr>
              <p:cNvPr id="153" name="Google Shape;153;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1"/>
            <p:cNvGrpSpPr/>
            <p:nvPr/>
          </p:nvGrpSpPr>
          <p:grpSpPr>
            <a:xfrm>
              <a:off x="7728150" y="4016475"/>
              <a:ext cx="330750" cy="55200"/>
              <a:chOff x="7632750" y="4032725"/>
              <a:chExt cx="330750" cy="55200"/>
            </a:xfrm>
          </p:grpSpPr>
          <p:sp>
            <p:nvSpPr>
              <p:cNvPr id="157" name="Google Shape;157;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 name="Google Shape;160;p1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1" name="Google Shape;161;p1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2" name="Google Shape;162;p1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3" name="Google Shape;163;p1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4" name="Google Shape;164;p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65" name="Google Shape;165;p11"/>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66" name="Google Shape;166;p11"/>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標題ht">
  <p:cSld name="TITLE_AND_BODY_1_3_1_1">
    <p:spTree>
      <p:nvGrpSpPr>
        <p:cNvPr id="167" name="Shape 167"/>
        <p:cNvGrpSpPr/>
        <p:nvPr/>
      </p:nvGrpSpPr>
      <p:grpSpPr>
        <a:xfrm>
          <a:off x="0" y="0"/>
          <a:ext cx="0" cy="0"/>
          <a:chOff x="0" y="0"/>
          <a:chExt cx="0" cy="0"/>
        </a:xfrm>
      </p:grpSpPr>
      <p:sp>
        <p:nvSpPr>
          <p:cNvPr id="168" name="Google Shape;168;p1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73" name="Google Shape;173;p12"/>
          <p:cNvGrpSpPr/>
          <p:nvPr/>
        </p:nvGrpSpPr>
        <p:grpSpPr>
          <a:xfrm rot="9448929">
            <a:off x="678374" y="287341"/>
            <a:ext cx="896614" cy="733235"/>
            <a:chOff x="3337500" y="1640525"/>
            <a:chExt cx="3773378" cy="3085800"/>
          </a:xfrm>
        </p:grpSpPr>
        <p:sp>
          <p:nvSpPr>
            <p:cNvPr id="174" name="Google Shape;174;p1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 name="Google Shape;177;p12"/>
          <p:cNvGrpSpPr/>
          <p:nvPr/>
        </p:nvGrpSpPr>
        <p:grpSpPr>
          <a:xfrm>
            <a:off x="118450" y="143608"/>
            <a:ext cx="1299300" cy="526200"/>
            <a:chOff x="7243875" y="3780983"/>
            <a:chExt cx="1299300" cy="526200"/>
          </a:xfrm>
        </p:grpSpPr>
        <p:grpSp>
          <p:nvGrpSpPr>
            <p:cNvPr id="178" name="Google Shape;178;p12"/>
            <p:cNvGrpSpPr/>
            <p:nvPr/>
          </p:nvGrpSpPr>
          <p:grpSpPr>
            <a:xfrm>
              <a:off x="7243875" y="3780983"/>
              <a:ext cx="1299300" cy="526200"/>
              <a:chOff x="3130375" y="-210650"/>
              <a:chExt cx="1299300" cy="526200"/>
            </a:xfrm>
          </p:grpSpPr>
          <p:sp>
            <p:nvSpPr>
              <p:cNvPr id="179" name="Google Shape;179;p1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2"/>
            <p:cNvGrpSpPr/>
            <p:nvPr/>
          </p:nvGrpSpPr>
          <p:grpSpPr>
            <a:xfrm>
              <a:off x="7728150" y="4016475"/>
              <a:ext cx="330750" cy="55200"/>
              <a:chOff x="7632750" y="4032725"/>
              <a:chExt cx="330750" cy="55200"/>
            </a:xfrm>
          </p:grpSpPr>
          <p:sp>
            <p:nvSpPr>
              <p:cNvPr id="183" name="Google Shape;183;p1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6" name="Google Shape;186;p12"/>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7" name="Google Shape;187;p12"/>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8" name="Google Shape;188;p12"/>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9" name="Google Shape;189;p12"/>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 name="Google Shape;190;p12"/>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1" name="Google Shape;191;p12"/>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2" name="Google Shape;192;p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93" name="Google Shape;193;p12"/>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94" name="Google Shape;194;p12"/>
          <p:cNvSpPr txBox="1"/>
          <p:nvPr>
            <p:ph idx="8"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v">
  <p:cSld name="TITLE_AND_BODY_1_3_1_1_1">
    <p:spTree>
      <p:nvGrpSpPr>
        <p:cNvPr id="195" name="Shape 195"/>
        <p:cNvGrpSpPr/>
        <p:nvPr/>
      </p:nvGrpSpPr>
      <p:grpSpPr>
        <a:xfrm>
          <a:off x="0" y="0"/>
          <a:ext cx="0" cy="0"/>
          <a:chOff x="0" y="0"/>
          <a:chExt cx="0" cy="0"/>
        </a:xfrm>
      </p:grpSpPr>
      <p:sp>
        <p:nvSpPr>
          <p:cNvPr id="196" name="Google Shape;196;p1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8" name="Google Shape;198;p13"/>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9" name="Google Shape;199;p13"/>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1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204" name="Google Shape;204;p13"/>
          <p:cNvGrpSpPr/>
          <p:nvPr/>
        </p:nvGrpSpPr>
        <p:grpSpPr>
          <a:xfrm rot="9448929">
            <a:off x="678374" y="287341"/>
            <a:ext cx="896614" cy="733235"/>
            <a:chOff x="3337500" y="1640525"/>
            <a:chExt cx="3773378" cy="3085800"/>
          </a:xfrm>
        </p:grpSpPr>
        <p:sp>
          <p:nvSpPr>
            <p:cNvPr id="205" name="Google Shape;205;p1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3"/>
          <p:cNvGrpSpPr/>
          <p:nvPr/>
        </p:nvGrpSpPr>
        <p:grpSpPr>
          <a:xfrm>
            <a:off x="118450" y="143608"/>
            <a:ext cx="1299300" cy="526200"/>
            <a:chOff x="7243875" y="3780983"/>
            <a:chExt cx="1299300" cy="526200"/>
          </a:xfrm>
        </p:grpSpPr>
        <p:grpSp>
          <p:nvGrpSpPr>
            <p:cNvPr id="209" name="Google Shape;209;p13"/>
            <p:cNvGrpSpPr/>
            <p:nvPr/>
          </p:nvGrpSpPr>
          <p:grpSpPr>
            <a:xfrm>
              <a:off x="7243875" y="3780983"/>
              <a:ext cx="1299300" cy="526200"/>
              <a:chOff x="3130375" y="-210650"/>
              <a:chExt cx="1299300" cy="526200"/>
            </a:xfrm>
          </p:grpSpPr>
          <p:sp>
            <p:nvSpPr>
              <p:cNvPr id="210" name="Google Shape;210;p1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3"/>
            <p:cNvGrpSpPr/>
            <p:nvPr/>
          </p:nvGrpSpPr>
          <p:grpSpPr>
            <a:xfrm>
              <a:off x="7728150" y="4016475"/>
              <a:ext cx="330750" cy="55200"/>
              <a:chOff x="7632750" y="4032725"/>
              <a:chExt cx="330750" cy="55200"/>
            </a:xfrm>
          </p:grpSpPr>
          <p:sp>
            <p:nvSpPr>
              <p:cNvPr id="214" name="Google Shape;214;p1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7" name="Google Shape;217;p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18" name="Google Shape;218;p13"/>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19" name="Google Shape;219;p13"/>
          <p:cNvSpPr txBox="1"/>
          <p:nvPr>
            <p:ph idx="5"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補充">
  <p:cSld name="TITLE_AND_BODY_1_4">
    <p:spTree>
      <p:nvGrpSpPr>
        <p:cNvPr id="220" name="Shape 220"/>
        <p:cNvGrpSpPr/>
        <p:nvPr/>
      </p:nvGrpSpPr>
      <p:grpSpPr>
        <a:xfrm>
          <a:off x="0" y="0"/>
          <a:ext cx="0" cy="0"/>
          <a:chOff x="0" y="0"/>
          <a:chExt cx="0" cy="0"/>
        </a:xfrm>
      </p:grpSpPr>
      <p:sp>
        <p:nvSpPr>
          <p:cNvPr id="221" name="Google Shape;221;p14"/>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3" name="Google Shape;223;p1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4" name="Google Shape;224;p1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28" name="Google Shape;228;p1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29" name="Google Shape;229;p1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結尾">
  <p:cSld name="TITLE_AND_BODY_1_4_3">
    <p:spTree>
      <p:nvGrpSpPr>
        <p:cNvPr id="230" name="Shape 230"/>
        <p:cNvGrpSpPr/>
        <p:nvPr/>
      </p:nvGrpSpPr>
      <p:grpSpPr>
        <a:xfrm>
          <a:off x="0" y="0"/>
          <a:ext cx="0" cy="0"/>
          <a:chOff x="0" y="0"/>
          <a:chExt cx="0" cy="0"/>
        </a:xfrm>
      </p:grpSpPr>
      <p:sp>
        <p:nvSpPr>
          <p:cNvPr id="231" name="Google Shape;231;p1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1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4" name="Google Shape;234;p1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8" name="Google Shape;238;p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39" name="Google Shape;239;p15"/>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lvl1pPr lvl="0" algn="ctr">
              <a:spcBef>
                <a:spcPts val="1000"/>
              </a:spcBef>
              <a:spcAft>
                <a:spcPts val="0"/>
              </a:spcAft>
              <a:buClr>
                <a:srgbClr val="783F04"/>
              </a:buClr>
              <a:buSzPts val="2200"/>
              <a:buFont typeface="Lexend Medium"/>
              <a:buNone/>
              <a:defRPr>
                <a:solidFill>
                  <a:srgbClr val="783F04"/>
                </a:solidFill>
                <a:latin typeface="Lexend Medium"/>
                <a:ea typeface="Lexend Medium"/>
                <a:cs typeface="Lexend Medium"/>
                <a:sym typeface="Lexend Medium"/>
              </a:defRPr>
            </a:lvl1pPr>
            <a:lvl2pPr lvl="1">
              <a:spcBef>
                <a:spcPts val="1000"/>
              </a:spcBef>
              <a:spcAft>
                <a:spcPts val="0"/>
              </a:spcAft>
              <a:buSzPts val="2000"/>
              <a:buFont typeface="Lexend Medium"/>
              <a:buNone/>
              <a:defRPr>
                <a:latin typeface="Lexend Medium"/>
                <a:ea typeface="Lexend Medium"/>
                <a:cs typeface="Lexend Medium"/>
                <a:sym typeface="Lexend Medium"/>
              </a:defRPr>
            </a:lvl2pPr>
            <a:lvl3pPr lvl="2">
              <a:spcBef>
                <a:spcPts val="0"/>
              </a:spcBef>
              <a:spcAft>
                <a:spcPts val="0"/>
              </a:spcAft>
              <a:buSzPts val="1800"/>
              <a:buFont typeface="Lexend Medium"/>
              <a:buNone/>
              <a:defRPr>
                <a:latin typeface="Lexend Medium"/>
                <a:ea typeface="Lexend Medium"/>
                <a:cs typeface="Lexend Medium"/>
                <a:sym typeface="Lexend Medium"/>
              </a:defRPr>
            </a:lvl3pPr>
            <a:lvl4pPr lvl="3">
              <a:spcBef>
                <a:spcPts val="0"/>
              </a:spcBef>
              <a:spcAft>
                <a:spcPts val="0"/>
              </a:spcAft>
              <a:buSzPts val="1600"/>
              <a:buFont typeface="Lexend Medium"/>
              <a:buNone/>
              <a:defRPr>
                <a:latin typeface="Lexend Medium"/>
                <a:ea typeface="Lexend Medium"/>
                <a:cs typeface="Lexend Medium"/>
                <a:sym typeface="Lexend Medium"/>
              </a:defRPr>
            </a:lvl4pPr>
            <a:lvl5pPr lvl="4">
              <a:spcBef>
                <a:spcPts val="0"/>
              </a:spcBef>
              <a:spcAft>
                <a:spcPts val="0"/>
              </a:spcAft>
              <a:buSzPts val="1400"/>
              <a:buFont typeface="Lexend Medium"/>
              <a:buNone/>
              <a:defRPr>
                <a:latin typeface="Lexend Medium"/>
                <a:ea typeface="Lexend Medium"/>
                <a:cs typeface="Lexend Medium"/>
                <a:sym typeface="Lexend Medium"/>
              </a:defRPr>
            </a:lvl5pPr>
            <a:lvl6pPr lvl="5">
              <a:spcBef>
                <a:spcPts val="0"/>
              </a:spcBef>
              <a:spcAft>
                <a:spcPts val="0"/>
              </a:spcAft>
              <a:buSzPts val="1400"/>
              <a:buFont typeface="Lexend Medium"/>
              <a:buNone/>
              <a:defRPr>
                <a:latin typeface="Lexend Medium"/>
                <a:ea typeface="Lexend Medium"/>
                <a:cs typeface="Lexend Medium"/>
                <a:sym typeface="Lexend Medium"/>
              </a:defRPr>
            </a:lvl6pPr>
            <a:lvl7pPr lvl="6">
              <a:spcBef>
                <a:spcPts val="0"/>
              </a:spcBef>
              <a:spcAft>
                <a:spcPts val="0"/>
              </a:spcAft>
              <a:buSzPts val="1400"/>
              <a:buFont typeface="Lexend Medium"/>
              <a:buNone/>
              <a:defRPr>
                <a:latin typeface="Lexend Medium"/>
                <a:ea typeface="Lexend Medium"/>
                <a:cs typeface="Lexend Medium"/>
                <a:sym typeface="Lexend Medium"/>
              </a:defRPr>
            </a:lvl7pPr>
            <a:lvl8pPr lvl="7">
              <a:spcBef>
                <a:spcPts val="0"/>
              </a:spcBef>
              <a:spcAft>
                <a:spcPts val="0"/>
              </a:spcAft>
              <a:buSzPts val="1400"/>
              <a:buFont typeface="Lexend Medium"/>
              <a:buNone/>
              <a:defRPr>
                <a:latin typeface="Lexend Medium"/>
                <a:ea typeface="Lexend Medium"/>
                <a:cs typeface="Lexend Medium"/>
                <a:sym typeface="Lexend Medium"/>
              </a:defRPr>
            </a:lvl8pPr>
            <a:lvl9pPr lvl="8">
              <a:spcBef>
                <a:spcPts val="0"/>
              </a:spcBef>
              <a:spcAft>
                <a:spcPts val="0"/>
              </a:spcAft>
              <a:buSzPts val="1400"/>
              <a:buFont typeface="Lexend Medium"/>
              <a:buNone/>
              <a:defRPr>
                <a:latin typeface="Lexend Medium"/>
                <a:ea typeface="Lexend Medium"/>
                <a:cs typeface="Lexend Medium"/>
                <a:sym typeface="Lexend Medium"/>
              </a:defRPr>
            </a:lvl9pPr>
          </a:lstStyle>
          <a:p/>
        </p:txBody>
      </p:sp>
      <p:sp>
        <p:nvSpPr>
          <p:cNvPr id="240" name="Google Shape;240;p1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文字為主">
  <p:cSld name="TITLE_AND_BODY_1_4_2">
    <p:bg>
      <p:bgPr>
        <a:solidFill>
          <a:schemeClr val="dk1"/>
        </a:solidFill>
      </p:bgPr>
    </p:bg>
    <p:spTree>
      <p:nvGrpSpPr>
        <p:cNvPr id="241" name="Shape 241"/>
        <p:cNvGrpSpPr/>
        <p:nvPr/>
      </p:nvGrpSpPr>
      <p:grpSpPr>
        <a:xfrm>
          <a:off x="0" y="0"/>
          <a:ext cx="0" cy="0"/>
          <a:chOff x="0" y="0"/>
          <a:chExt cx="0" cy="0"/>
        </a:xfrm>
      </p:grpSpPr>
      <p:sp>
        <p:nvSpPr>
          <p:cNvPr id="242" name="Google Shape;242;p1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243" name="Google Shape;243;p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244" name="Google Shape;244;p1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
        <p:nvSpPr>
          <p:cNvPr id="249" name="Google Shape;249;p1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白底大字">
  <p:cSld name="TITLE_AND_BODY_1_4_1">
    <p:spTree>
      <p:nvGrpSpPr>
        <p:cNvPr id="250" name="Shape 250"/>
        <p:cNvGrpSpPr/>
        <p:nvPr/>
      </p:nvGrpSpPr>
      <p:grpSpPr>
        <a:xfrm>
          <a:off x="0" y="0"/>
          <a:ext cx="0" cy="0"/>
          <a:chOff x="0" y="0"/>
          <a:chExt cx="0" cy="0"/>
        </a:xfrm>
      </p:grpSpPr>
      <p:sp>
        <p:nvSpPr>
          <p:cNvPr id="251" name="Google Shape;251;p17"/>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3" name="Google Shape;253;p17"/>
          <p:cNvSpPr txBox="1"/>
          <p:nvPr>
            <p:ph type="title"/>
          </p:nvPr>
        </p:nvSpPr>
        <p:spPr>
          <a:xfrm>
            <a:off x="715550" y="3117154"/>
            <a:ext cx="7713000" cy="950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54" name="Google Shape;254;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59" name="Google Shape;259;p17"/>
          <p:cNvSpPr txBox="1"/>
          <p:nvPr>
            <p:ph idx="3" type="body"/>
          </p:nvPr>
        </p:nvSpPr>
        <p:spPr>
          <a:xfrm>
            <a:off x="715550" y="3929198"/>
            <a:ext cx="7713000" cy="2473500"/>
          </a:xfrm>
          <a:prstGeom prst="rect">
            <a:avLst/>
          </a:prstGeom>
        </p:spPr>
        <p:txBody>
          <a:bodyPr anchorCtr="0" anchor="t"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0" name="Google Shape;260;p17"/>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大字">
  <p:cSld name="BIG_NUMBER_1_1">
    <p:bg>
      <p:bgPr>
        <a:solidFill>
          <a:schemeClr val="dk1"/>
        </a:solidFill>
      </p:bgPr>
    </p:bg>
    <p:spTree>
      <p:nvGrpSpPr>
        <p:cNvPr id="261" name="Shape 261"/>
        <p:cNvGrpSpPr/>
        <p:nvPr/>
      </p:nvGrpSpPr>
      <p:grpSpPr>
        <a:xfrm>
          <a:off x="0" y="0"/>
          <a:ext cx="0" cy="0"/>
          <a:chOff x="0" y="0"/>
          <a:chExt cx="0" cy="0"/>
        </a:xfrm>
      </p:grpSpPr>
      <p:sp>
        <p:nvSpPr>
          <p:cNvPr id="262" name="Google Shape;262;p18"/>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263" name="Google Shape;263;p18"/>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p18"/>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65" name="Google Shape;265;p18"/>
          <p:cNvGrpSpPr/>
          <p:nvPr/>
        </p:nvGrpSpPr>
        <p:grpSpPr>
          <a:xfrm>
            <a:off x="2143296" y="319664"/>
            <a:ext cx="5955157" cy="483582"/>
            <a:chOff x="2143296" y="651793"/>
            <a:chExt cx="5955157" cy="362696"/>
          </a:xfrm>
        </p:grpSpPr>
        <p:cxnSp>
          <p:nvCxnSpPr>
            <p:cNvPr id="266" name="Google Shape;266;p1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67" name="Google Shape;267;p18"/>
            <p:cNvGrpSpPr/>
            <p:nvPr/>
          </p:nvGrpSpPr>
          <p:grpSpPr>
            <a:xfrm rot="-5400000">
              <a:off x="7826311" y="742347"/>
              <a:ext cx="362696" cy="181588"/>
              <a:chOff x="5733900" y="3128019"/>
              <a:chExt cx="1376978" cy="689400"/>
            </a:xfrm>
          </p:grpSpPr>
          <p:sp>
            <p:nvSpPr>
              <p:cNvPr id="268" name="Google Shape;268;p1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 name="Google Shape;270;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74" name="Google Shape;274;p1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2pPr>
            <a:lvl3pPr lvl="2"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3pPr>
            <a:lvl4pPr lvl="3"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4pPr>
            <a:lvl5pPr lvl="4"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5pPr>
            <a:lvl6pPr lvl="5"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6pPr>
            <a:lvl7pPr lvl="6"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7pPr>
            <a:lvl8pPr lvl="7"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8pPr>
            <a:lvl9pPr lvl="8"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type="blank">
  <p:cSld name="BLANK">
    <p:bg>
      <p:bgPr>
        <a:noFill/>
      </p:bgPr>
    </p:bg>
    <p:spTree>
      <p:nvGrpSpPr>
        <p:cNvPr id="275" name="Shape 275"/>
        <p:cNvGrpSpPr/>
        <p:nvPr/>
      </p:nvGrpSpPr>
      <p:grpSpPr>
        <a:xfrm>
          <a:off x="0" y="0"/>
          <a:ext cx="0" cy="0"/>
          <a:chOff x="0" y="0"/>
          <a:chExt cx="0" cy="0"/>
        </a:xfrm>
      </p:grpSpPr>
      <p:sp>
        <p:nvSpPr>
          <p:cNvPr id="276" name="Google Shape;276;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簡化">
  <p:cSld name="BLANK_1">
    <p:bg>
      <p:bgPr>
        <a:noFill/>
      </p:bgPr>
    </p:bg>
    <p:spTree>
      <p:nvGrpSpPr>
        <p:cNvPr id="280" name="Shape 280"/>
        <p:cNvGrpSpPr/>
        <p:nvPr/>
      </p:nvGrpSpPr>
      <p:grpSpPr>
        <a:xfrm>
          <a:off x="0" y="0"/>
          <a:ext cx="0" cy="0"/>
          <a:chOff x="0" y="0"/>
          <a:chExt cx="0" cy="0"/>
        </a:xfrm>
      </p:grpSpPr>
      <p:sp>
        <p:nvSpPr>
          <p:cNvPr id="281" name="Google Shape;281;p20"/>
          <p:cNvSpPr txBox="1"/>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sz="1300">
                <a:solidFill>
                  <a:srgbClr val="000000"/>
                </a:solidFill>
                <a:latin typeface="Lexend Light"/>
                <a:ea typeface="Lexend Light"/>
                <a:cs typeface="Lexend Light"/>
                <a:sym typeface="Lexend Light"/>
              </a:rPr>
              <a:t>‹#›</a:t>
            </a:fld>
            <a:endParaRPr sz="1300">
              <a:solidFill>
                <a:srgbClr val="000000"/>
              </a:solidFill>
              <a:latin typeface="Lexend Light"/>
              <a:ea typeface="Lexend Light"/>
              <a:cs typeface="Lexend Light"/>
              <a:sym typeface="Lexend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章節h2">
  <p:cSld name="TITLE_2_1_1_1">
    <p:bg>
      <p:bgPr>
        <a:solidFill>
          <a:srgbClr val="FFFFFF"/>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8" name="Google Shape;18;p3"/>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 name="Google Shape;19;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 name="Google Shape;24;p3"/>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3"/>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投影片主題說明">
  <p:cSld name="CUSTOM_3_2">
    <p:spTree>
      <p:nvGrpSpPr>
        <p:cNvPr id="282" name="Shape 282"/>
        <p:cNvGrpSpPr/>
        <p:nvPr/>
      </p:nvGrpSpPr>
      <p:grpSpPr>
        <a:xfrm>
          <a:off x="0" y="0"/>
          <a:ext cx="0" cy="0"/>
          <a:chOff x="0" y="0"/>
          <a:chExt cx="0" cy="0"/>
        </a:xfrm>
      </p:grpSpPr>
      <p:sp>
        <p:nvSpPr>
          <p:cNvPr id="283" name="Google Shape;283;p21"/>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284" name="Google Shape;284;p2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85" name="Google Shape;285;p21"/>
          <p:cNvGrpSpPr/>
          <p:nvPr/>
        </p:nvGrpSpPr>
        <p:grpSpPr>
          <a:xfrm>
            <a:off x="2143296" y="6022739"/>
            <a:ext cx="5955157" cy="483582"/>
            <a:chOff x="2143296" y="651793"/>
            <a:chExt cx="5955157" cy="362696"/>
          </a:xfrm>
        </p:grpSpPr>
        <p:cxnSp>
          <p:nvCxnSpPr>
            <p:cNvPr id="286" name="Google Shape;286;p2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87" name="Google Shape;287;p21"/>
            <p:cNvGrpSpPr/>
            <p:nvPr/>
          </p:nvGrpSpPr>
          <p:grpSpPr>
            <a:xfrm rot="-5400000">
              <a:off x="7826311" y="742347"/>
              <a:ext cx="362696" cy="181588"/>
              <a:chOff x="5733900" y="3128019"/>
              <a:chExt cx="1376978" cy="689400"/>
            </a:xfrm>
          </p:grpSpPr>
          <p:sp>
            <p:nvSpPr>
              <p:cNvPr id="288" name="Google Shape;288;p2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 name="Google Shape;290;p2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91" name="Google Shape;291;p2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292" name="Google Shape;292;p21"/>
          <p:cNvSpPr txBox="1"/>
          <p:nvPr/>
        </p:nvSpPr>
        <p:spPr>
          <a:xfrm>
            <a:off x="895275" y="1842700"/>
            <a:ext cx="6562500" cy="40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t>投影片工具連結</a:t>
            </a:r>
            <a:endParaRPr/>
          </a:p>
          <a:p>
            <a:pPr indent="0" lvl="0" marL="0" rtl="0" algn="l">
              <a:spcBef>
                <a:spcPts val="0"/>
              </a:spcBef>
              <a:spcAft>
                <a:spcPts val="0"/>
              </a:spcAft>
              <a:buClr>
                <a:schemeClr val="dk1"/>
              </a:buClr>
              <a:buSzPts val="1100"/>
              <a:buFont typeface="Arial"/>
              <a:buNone/>
            </a:pPr>
            <a:r>
              <a:rPr lang="zh-TW" sz="2200" u="sng">
                <a:solidFill>
                  <a:schemeClr val="hlink"/>
                </a:solidFill>
                <a:latin typeface="Lexend Light"/>
                <a:ea typeface="Lexend Light"/>
                <a:cs typeface="Lexend Light"/>
                <a:sym typeface="Lexend Light"/>
                <a:hlinkClick r:id="rId2"/>
              </a:rPr>
              <a:t>https://wd.pulipuli.info/aHR0cHM6Ly9zY3JpcHQuZ29vZ2xlLmNvbS9tYWNyb3Mvcy9BS2Z5Y2J5TnYwWVVJeFRBOGY2eXRkTER1cjRya2VVNDZxbzR5MEF3c2xSYUlLWXdaZmJCQ3U1My1JREMzZGFZQXNieTk3NEQvZXhlYw==/</a:t>
            </a: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參考資料">
  <p:cSld name="TITLE_AND_BODY_1_5_1">
    <p:spTree>
      <p:nvGrpSpPr>
        <p:cNvPr id="293" name="Shape 293"/>
        <p:cNvGrpSpPr/>
        <p:nvPr/>
      </p:nvGrpSpPr>
      <p:grpSpPr>
        <a:xfrm>
          <a:off x="0" y="0"/>
          <a:ext cx="0" cy="0"/>
          <a:chOff x="0" y="0"/>
          <a:chExt cx="0" cy="0"/>
        </a:xfrm>
      </p:grpSpPr>
      <p:sp>
        <p:nvSpPr>
          <p:cNvPr id="294" name="Google Shape;294;p22"/>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5" name="Google Shape;295;p2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99" name="Google Shape;299;p22"/>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0" name="Google Shape;300;p22"/>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下一步驟">
  <p:cSld name="TITLE_AND_BODY_1_5_1_1">
    <p:spTree>
      <p:nvGrpSpPr>
        <p:cNvPr id="302" name="Shape 302"/>
        <p:cNvGrpSpPr/>
        <p:nvPr/>
      </p:nvGrpSpPr>
      <p:grpSpPr>
        <a:xfrm>
          <a:off x="0" y="0"/>
          <a:ext cx="0" cy="0"/>
          <a:chOff x="0" y="0"/>
          <a:chExt cx="0" cy="0"/>
        </a:xfrm>
      </p:grpSpPr>
      <p:sp>
        <p:nvSpPr>
          <p:cNvPr id="303" name="Google Shape;303;p23"/>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4" name="Google Shape;304;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08" name="Google Shape;308;p23"/>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9" name="Google Shape;309;p23"/>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_2">
    <p:spTree>
      <p:nvGrpSpPr>
        <p:cNvPr id="310" name="Shape 310"/>
        <p:cNvGrpSpPr/>
        <p:nvPr/>
      </p:nvGrpSpPr>
      <p:grpSpPr>
        <a:xfrm>
          <a:off x="0" y="0"/>
          <a:ext cx="0" cy="0"/>
          <a:chOff x="0" y="0"/>
          <a:chExt cx="0" cy="0"/>
        </a:xfrm>
      </p:grpSpPr>
      <p:sp>
        <p:nvSpPr>
          <p:cNvPr id="311" name="Google Shape;311;p24"/>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政大圖檔 112-2</a:t>
            </a:r>
            <a:endParaRPr b="1" sz="1000">
              <a:solidFill>
                <a:srgbClr val="595959"/>
              </a:solidFill>
              <a:latin typeface="Lexend"/>
              <a:ea typeface="Lexend"/>
              <a:cs typeface="Lexend"/>
              <a:sym typeface="Lexend"/>
            </a:endParaRPr>
          </a:p>
        </p:txBody>
      </p:sp>
      <p:sp>
        <p:nvSpPr>
          <p:cNvPr id="312" name="Google Shape;312;p24"/>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14" name="Google Shape;314;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18" name="Google Shape;318;p24"/>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9" name="Google Shape;319;p24"/>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lvl1pPr indent="-292100" lvl="0" marL="457200" algn="r">
              <a:lnSpc>
                <a:spcPct val="100000"/>
              </a:lnSpc>
              <a:spcBef>
                <a:spcPts val="0"/>
              </a:spcBef>
              <a:spcAft>
                <a:spcPts val="0"/>
              </a:spcAft>
              <a:buClr>
                <a:srgbClr val="595959"/>
              </a:buClr>
              <a:buSzPts val="1000"/>
              <a:buChar char="●"/>
              <a:defRPr sz="1000">
                <a:solidFill>
                  <a:srgbClr val="595959"/>
                </a:solidFill>
              </a:defRPr>
            </a:lvl1pPr>
            <a:lvl2pPr indent="-292100" lvl="1" marL="914400" algn="r">
              <a:lnSpc>
                <a:spcPct val="100000"/>
              </a:lnSpc>
              <a:spcBef>
                <a:spcPts val="0"/>
              </a:spcBef>
              <a:spcAft>
                <a:spcPts val="0"/>
              </a:spcAft>
              <a:buClr>
                <a:srgbClr val="595959"/>
              </a:buClr>
              <a:buSzPts val="1000"/>
              <a:buChar char="○"/>
              <a:defRPr sz="1000">
                <a:solidFill>
                  <a:srgbClr val="595959"/>
                </a:solidFill>
              </a:defRPr>
            </a:lvl2pPr>
            <a:lvl3pPr indent="-292100" lvl="2" marL="1371600" algn="r">
              <a:lnSpc>
                <a:spcPct val="100000"/>
              </a:lnSpc>
              <a:spcBef>
                <a:spcPts val="0"/>
              </a:spcBef>
              <a:spcAft>
                <a:spcPts val="0"/>
              </a:spcAft>
              <a:buClr>
                <a:srgbClr val="595959"/>
              </a:buClr>
              <a:buSzPts val="1000"/>
              <a:buChar char="■"/>
              <a:defRPr sz="1000">
                <a:solidFill>
                  <a:srgbClr val="595959"/>
                </a:solidFill>
              </a:defRPr>
            </a:lvl3pPr>
            <a:lvl4pPr indent="-292100" lvl="3" marL="1828800" algn="r">
              <a:lnSpc>
                <a:spcPct val="100000"/>
              </a:lnSpc>
              <a:spcBef>
                <a:spcPts val="0"/>
              </a:spcBef>
              <a:spcAft>
                <a:spcPts val="0"/>
              </a:spcAft>
              <a:buClr>
                <a:srgbClr val="595959"/>
              </a:buClr>
              <a:buSzPts val="1000"/>
              <a:buChar char="●"/>
              <a:defRPr sz="1000">
                <a:solidFill>
                  <a:srgbClr val="595959"/>
                </a:solidFill>
              </a:defRPr>
            </a:lvl4pPr>
            <a:lvl5pPr indent="-292100" lvl="4" marL="2286000" algn="r">
              <a:lnSpc>
                <a:spcPct val="100000"/>
              </a:lnSpc>
              <a:spcBef>
                <a:spcPts val="0"/>
              </a:spcBef>
              <a:spcAft>
                <a:spcPts val="0"/>
              </a:spcAft>
              <a:buClr>
                <a:srgbClr val="595959"/>
              </a:buClr>
              <a:buSzPts val="1000"/>
              <a:buChar char="○"/>
              <a:defRPr sz="1000">
                <a:solidFill>
                  <a:srgbClr val="595959"/>
                </a:solidFill>
              </a:defRPr>
            </a:lvl5pPr>
            <a:lvl6pPr indent="-292100" lvl="5" marL="2743200" algn="r">
              <a:lnSpc>
                <a:spcPct val="100000"/>
              </a:lnSpc>
              <a:spcBef>
                <a:spcPts val="0"/>
              </a:spcBef>
              <a:spcAft>
                <a:spcPts val="0"/>
              </a:spcAft>
              <a:buClr>
                <a:srgbClr val="595959"/>
              </a:buClr>
              <a:buSzPts val="1000"/>
              <a:buChar char="■"/>
              <a:defRPr sz="1000">
                <a:solidFill>
                  <a:srgbClr val="595959"/>
                </a:solidFill>
              </a:defRPr>
            </a:lvl6pPr>
            <a:lvl7pPr indent="-292100" lvl="6" marL="3200400" algn="r">
              <a:lnSpc>
                <a:spcPct val="100000"/>
              </a:lnSpc>
              <a:spcBef>
                <a:spcPts val="0"/>
              </a:spcBef>
              <a:spcAft>
                <a:spcPts val="0"/>
              </a:spcAft>
              <a:buClr>
                <a:srgbClr val="595959"/>
              </a:buClr>
              <a:buSzPts val="1000"/>
              <a:buChar char="●"/>
              <a:defRPr sz="1000">
                <a:solidFill>
                  <a:srgbClr val="595959"/>
                </a:solidFill>
              </a:defRPr>
            </a:lvl7pPr>
            <a:lvl8pPr indent="-292100" lvl="7" marL="3657600" algn="r">
              <a:lnSpc>
                <a:spcPct val="100000"/>
              </a:lnSpc>
              <a:spcBef>
                <a:spcPts val="0"/>
              </a:spcBef>
              <a:spcAft>
                <a:spcPts val="0"/>
              </a:spcAft>
              <a:buClr>
                <a:srgbClr val="595959"/>
              </a:buClr>
              <a:buSzPts val="1000"/>
              <a:buChar char="○"/>
              <a:defRPr sz="1000">
                <a:solidFill>
                  <a:srgbClr val="595959"/>
                </a:solidFill>
              </a:defRPr>
            </a:lvl8pPr>
            <a:lvl9pPr indent="-292100" lvl="8" marL="411480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321" name="Shape 321"/>
        <p:cNvGrpSpPr/>
        <p:nvPr/>
      </p:nvGrpSpPr>
      <p:grpSpPr>
        <a:xfrm>
          <a:off x="0" y="0"/>
          <a:ext cx="0" cy="0"/>
          <a:chOff x="0" y="0"/>
          <a:chExt cx="0" cy="0"/>
        </a:xfrm>
      </p:grpSpPr>
      <p:sp>
        <p:nvSpPr>
          <p:cNvPr id="322" name="Google Shape;322;p2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23" name="Google Shape;323;p2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封面">
  <p:cSld name="TITLE_1">
    <p:bg>
      <p:bgPr>
        <a:solidFill>
          <a:srgbClr val="FFFFFF"/>
        </a:solidFill>
      </p:bgPr>
    </p:bg>
    <p:spTree>
      <p:nvGrpSpPr>
        <p:cNvPr id="28" name="Shape 28"/>
        <p:cNvGrpSpPr/>
        <p:nvPr/>
      </p:nvGrpSpPr>
      <p:grpSpPr>
        <a:xfrm>
          <a:off x="0" y="0"/>
          <a:ext cx="0" cy="0"/>
          <a:chOff x="0" y="0"/>
          <a:chExt cx="0" cy="0"/>
        </a:xfrm>
      </p:grpSpPr>
      <p:sp>
        <p:nvSpPr>
          <p:cNvPr id="29" name="Google Shape;29;p4"/>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4"/>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5" name="Google Shape;35;p4"/>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36" name="Google Shape;36;p4"/>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章節h1">
  <p:cSld name="CUSTOM_10_1">
    <p:bg>
      <p:bgPr>
        <a:solidFill>
          <a:srgbClr val="FFFFFF"/>
        </a:solidFill>
      </p:bgPr>
    </p:bg>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9" name="Google Shape;39;p5"/>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 name="Google Shape;44;p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45" name="Google Shape;45;p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p:cSld name="CUSTOM_10_1_1">
    <p:bg>
      <p:bgPr>
        <a:solidFill>
          <a:srgbClr val="FFFFFF"/>
        </a:solidFill>
      </p:bgPr>
    </p:bg>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 name="Google Shape;48;p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49" name="Google Shape;49;p6"/>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50" name="Google Shape;50;p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4" name="Google Shape;54;p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4200"/>
              <a:buNone/>
              <a:defRPr sz="4200">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55" name="Google Shape;55;p6"/>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目錄">
  <p:cSld name="TITLE_AND_BODY_1_5">
    <p:spTree>
      <p:nvGrpSpPr>
        <p:cNvPr id="57" name="Shape 57"/>
        <p:cNvGrpSpPr/>
        <p:nvPr/>
      </p:nvGrpSpPr>
      <p:grpSpPr>
        <a:xfrm>
          <a:off x="0" y="0"/>
          <a:ext cx="0" cy="0"/>
          <a:chOff x="0" y="0"/>
          <a:chExt cx="0" cy="0"/>
        </a:xfrm>
      </p:grpSpPr>
      <p:sp>
        <p:nvSpPr>
          <p:cNvPr id="58" name="Google Shape;58;p7"/>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0" name="Google Shape;60;p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4" name="Google Shape;64;p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 name="Google Shape;65;p7"/>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67" name="Google Shape;67;p7"/>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1 內文 單欄">
  <p:cSld name="TITLE_AND_BODY_1">
    <p:spTree>
      <p:nvGrpSpPr>
        <p:cNvPr id="68" name="Shape 68"/>
        <p:cNvGrpSpPr/>
        <p:nvPr/>
      </p:nvGrpSpPr>
      <p:grpSpPr>
        <a:xfrm>
          <a:off x="0" y="0"/>
          <a:ext cx="0" cy="0"/>
          <a:chOff x="0" y="0"/>
          <a:chExt cx="0" cy="0"/>
        </a:xfrm>
      </p:grpSpPr>
      <p:sp>
        <p:nvSpPr>
          <p:cNvPr id="69" name="Google Shape;69;p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 name="Google Shape;71;p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2" name="Google Shape;72;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76" name="Google Shape;76;p8"/>
          <p:cNvGrpSpPr/>
          <p:nvPr/>
        </p:nvGrpSpPr>
        <p:grpSpPr>
          <a:xfrm rot="9448929">
            <a:off x="678374" y="287341"/>
            <a:ext cx="896614" cy="733235"/>
            <a:chOff x="3337500" y="1640525"/>
            <a:chExt cx="3773378" cy="3085800"/>
          </a:xfrm>
        </p:grpSpPr>
        <p:sp>
          <p:nvSpPr>
            <p:cNvPr id="77" name="Google Shape;77;p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8"/>
          <p:cNvGrpSpPr/>
          <p:nvPr/>
        </p:nvGrpSpPr>
        <p:grpSpPr>
          <a:xfrm>
            <a:off x="118450" y="143608"/>
            <a:ext cx="1299300" cy="526200"/>
            <a:chOff x="7243875" y="3780983"/>
            <a:chExt cx="1299300" cy="526200"/>
          </a:xfrm>
        </p:grpSpPr>
        <p:grpSp>
          <p:nvGrpSpPr>
            <p:cNvPr id="81" name="Google Shape;81;p8"/>
            <p:cNvGrpSpPr/>
            <p:nvPr/>
          </p:nvGrpSpPr>
          <p:grpSpPr>
            <a:xfrm>
              <a:off x="7243875" y="3780983"/>
              <a:ext cx="1299300" cy="526200"/>
              <a:chOff x="3130375" y="-210650"/>
              <a:chExt cx="1299300" cy="526200"/>
            </a:xfrm>
          </p:grpSpPr>
          <p:sp>
            <p:nvSpPr>
              <p:cNvPr id="82" name="Google Shape;82;p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8"/>
            <p:cNvGrpSpPr/>
            <p:nvPr/>
          </p:nvGrpSpPr>
          <p:grpSpPr>
            <a:xfrm>
              <a:off x="7728150" y="4016475"/>
              <a:ext cx="330750" cy="55200"/>
              <a:chOff x="7632750" y="4032725"/>
              <a:chExt cx="330750" cy="55200"/>
            </a:xfrm>
          </p:grpSpPr>
          <p:sp>
            <p:nvSpPr>
              <p:cNvPr id="86" name="Google Shape;86;p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 name="Google Shape;89;p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90" name="Google Shape;90;p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vt">
  <p:cSld name="TITLE_AND_BODY_1_6_1">
    <p:spTree>
      <p:nvGrpSpPr>
        <p:cNvPr id="91" name="Shape 91"/>
        <p:cNvGrpSpPr/>
        <p:nvPr/>
      </p:nvGrpSpPr>
      <p:grpSpPr>
        <a:xfrm>
          <a:off x="0" y="0"/>
          <a:ext cx="0" cy="0"/>
          <a:chOff x="0" y="0"/>
          <a:chExt cx="0" cy="0"/>
        </a:xfrm>
      </p:grpSpPr>
      <p:sp>
        <p:nvSpPr>
          <p:cNvPr id="92" name="Google Shape;92;p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4" name="Google Shape;94;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98" name="Google Shape;98;p9"/>
          <p:cNvGrpSpPr/>
          <p:nvPr/>
        </p:nvGrpSpPr>
        <p:grpSpPr>
          <a:xfrm rot="9448929">
            <a:off x="678374" y="287341"/>
            <a:ext cx="896614" cy="733235"/>
            <a:chOff x="3337500" y="1640525"/>
            <a:chExt cx="3773378" cy="3085800"/>
          </a:xfrm>
        </p:grpSpPr>
        <p:sp>
          <p:nvSpPr>
            <p:cNvPr id="99" name="Google Shape;99;p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9"/>
          <p:cNvGrpSpPr/>
          <p:nvPr/>
        </p:nvGrpSpPr>
        <p:grpSpPr>
          <a:xfrm>
            <a:off x="118450" y="143608"/>
            <a:ext cx="1299300" cy="526200"/>
            <a:chOff x="7243875" y="3780983"/>
            <a:chExt cx="1299300" cy="526200"/>
          </a:xfrm>
        </p:grpSpPr>
        <p:grpSp>
          <p:nvGrpSpPr>
            <p:cNvPr id="103" name="Google Shape;103;p9"/>
            <p:cNvGrpSpPr/>
            <p:nvPr/>
          </p:nvGrpSpPr>
          <p:grpSpPr>
            <a:xfrm>
              <a:off x="7243875" y="3780983"/>
              <a:ext cx="1299300" cy="526200"/>
              <a:chOff x="3130375" y="-210650"/>
              <a:chExt cx="1299300" cy="526200"/>
            </a:xfrm>
          </p:grpSpPr>
          <p:sp>
            <p:nvSpPr>
              <p:cNvPr id="104" name="Google Shape;104;p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 name="Google Shape;107;p9"/>
            <p:cNvGrpSpPr/>
            <p:nvPr/>
          </p:nvGrpSpPr>
          <p:grpSpPr>
            <a:xfrm>
              <a:off x="7728150" y="4016475"/>
              <a:ext cx="330750" cy="55200"/>
              <a:chOff x="7632750" y="4032725"/>
              <a:chExt cx="330750" cy="55200"/>
            </a:xfrm>
          </p:grpSpPr>
          <p:sp>
            <p:nvSpPr>
              <p:cNvPr id="108" name="Google Shape;108;p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1" name="Google Shape;111;p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2" name="Google Shape;112;p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3" name="Google Shape;113;p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4" name="Google Shape;114;p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5" name="Google Shape;115;p9"/>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16" name="Google Shape;116;p9"/>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h">
  <p:cSld name="TITLE_AND_BODY_1_3">
    <p:spTree>
      <p:nvGrpSpPr>
        <p:cNvPr id="117" name="Shape 117"/>
        <p:cNvGrpSpPr/>
        <p:nvPr/>
      </p:nvGrpSpPr>
      <p:grpSpPr>
        <a:xfrm>
          <a:off x="0" y="0"/>
          <a:ext cx="0" cy="0"/>
          <a:chOff x="0" y="0"/>
          <a:chExt cx="0" cy="0"/>
        </a:xfrm>
      </p:grpSpPr>
      <p:sp>
        <p:nvSpPr>
          <p:cNvPr id="118" name="Google Shape;118;p1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23" name="Google Shape;123;p10"/>
          <p:cNvGrpSpPr/>
          <p:nvPr/>
        </p:nvGrpSpPr>
        <p:grpSpPr>
          <a:xfrm rot="9448929">
            <a:off x="678374" y="287341"/>
            <a:ext cx="896614" cy="733235"/>
            <a:chOff x="3337500" y="1640525"/>
            <a:chExt cx="3773378" cy="3085800"/>
          </a:xfrm>
        </p:grpSpPr>
        <p:sp>
          <p:nvSpPr>
            <p:cNvPr id="124" name="Google Shape;124;p1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0"/>
          <p:cNvGrpSpPr/>
          <p:nvPr/>
        </p:nvGrpSpPr>
        <p:grpSpPr>
          <a:xfrm>
            <a:off x="118450" y="143608"/>
            <a:ext cx="1299300" cy="526200"/>
            <a:chOff x="7243875" y="3780983"/>
            <a:chExt cx="1299300" cy="526200"/>
          </a:xfrm>
        </p:grpSpPr>
        <p:grpSp>
          <p:nvGrpSpPr>
            <p:cNvPr id="128" name="Google Shape;128;p10"/>
            <p:cNvGrpSpPr/>
            <p:nvPr/>
          </p:nvGrpSpPr>
          <p:grpSpPr>
            <a:xfrm>
              <a:off x="7243875" y="3780983"/>
              <a:ext cx="1299300" cy="526200"/>
              <a:chOff x="3130375" y="-210650"/>
              <a:chExt cx="1299300" cy="526200"/>
            </a:xfrm>
          </p:grpSpPr>
          <p:sp>
            <p:nvSpPr>
              <p:cNvPr id="129" name="Google Shape;129;p1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0"/>
            <p:cNvGrpSpPr/>
            <p:nvPr/>
          </p:nvGrpSpPr>
          <p:grpSpPr>
            <a:xfrm>
              <a:off x="7728150" y="4016475"/>
              <a:ext cx="330750" cy="55200"/>
              <a:chOff x="7632750" y="4032725"/>
              <a:chExt cx="330750" cy="55200"/>
            </a:xfrm>
          </p:grpSpPr>
          <p:sp>
            <p:nvSpPr>
              <p:cNvPr id="133" name="Google Shape;133;p1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 name="Google Shape;136;p1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7" name="Google Shape;137;p1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8" name="Google Shape;138;p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39" name="Google Shape;139;p10"/>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40" name="Google Shape;140;p1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mailto:blog@pulipuli.info" TargetMode="External"/><Relationship Id="rId5" Type="http://schemas.openxmlformats.org/officeDocument/2006/relationships/image" Target="../media/image2.png"/><Relationship Id="rId6" Type="http://schemas.openxmlformats.org/officeDocument/2006/relationships/hyperlink" Target="https://l.pulipuli.info/24/nkust" TargetMode="External"/><Relationship Id="rId7" Type="http://schemas.openxmlformats.org/officeDocument/2006/relationships/image" Target="../media/image5.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7.jp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47.png"/><Relationship Id="rId5"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s://www.facebook.com/watch/?v=3685472478202104"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9.jp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58.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9.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0.jpg"/><Relationship Id="rId4" Type="http://schemas.openxmlformats.org/officeDocument/2006/relationships/image" Target="../media/image48.png"/><Relationship Id="rId9" Type="http://schemas.openxmlformats.org/officeDocument/2006/relationships/hyperlink" Target="https://l.pulipuli.info/24/nkust" TargetMode="External"/><Relationship Id="rId5" Type="http://schemas.openxmlformats.org/officeDocument/2006/relationships/hyperlink" Target="mailto:blog@pulipuli.info" TargetMode="External"/><Relationship Id="rId6" Type="http://schemas.openxmlformats.org/officeDocument/2006/relationships/image" Target="../media/image56.png"/><Relationship Id="rId7" Type="http://schemas.openxmlformats.org/officeDocument/2006/relationships/hyperlink" Target="mailto:chenyt@tku.edu.tw" TargetMode="External"/><Relationship Id="rId8"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hyperlink" Target="https://doi.org/10.1016/j.trpro.2022.09.002" TargetMode="External"/><Relationship Id="rId4" Type="http://schemas.openxmlformats.org/officeDocument/2006/relationships/hyperlink" Target="https://doi.org/10.1109/CSITSS57437.2022.10026367" TargetMode="External"/><Relationship Id="rId5" Type="http://schemas.openxmlformats.org/officeDocument/2006/relationships/hyperlink" Target="https://doi.org/10.48550/arXiv.2304.12825" TargetMode="External"/><Relationship Id="rId6" Type="http://schemas.openxmlformats.org/officeDocument/2006/relationships/hyperlink" Target="https://doi.org/10.1063/5.0082338" TargetMode="External"/><Relationship Id="rId7"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 Id="rId3" Type="http://schemas.openxmlformats.org/officeDocument/2006/relationships/hyperlink" Target="https://doi.org/10.1038/s42256-023-00669-7" TargetMode="External"/><Relationship Id="rId4" Type="http://schemas.openxmlformats.org/officeDocument/2006/relationships/hyperlink" Target="https://doi.org/10.1162/99608f92.cc80fe30" TargetMode="External"/><Relationship Id="rId5" Type="http://schemas.openxmlformats.org/officeDocument/2006/relationships/hyperlink" Target="https://doi.org/10.1038/s41586-023-06792-0" TargetMode="External"/><Relationship Id="rId6" Type="http://schemas.openxmlformats.org/officeDocument/2006/relationships/hyperlink" Target="https://doi.org/10.1016/j.mfglet.2024.09.030" TargetMode="External"/><Relationship Id="rId7"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6"/>
          <p:cNvSpPr/>
          <p:nvPr/>
        </p:nvSpPr>
        <p:spPr>
          <a:xfrm>
            <a:off x="4689375" y="1848700"/>
            <a:ext cx="3519300" cy="358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26"/>
          <p:cNvPicPr preferRelativeResize="0"/>
          <p:nvPr/>
        </p:nvPicPr>
        <p:blipFill rotWithShape="1">
          <a:blip r:embed="rId3">
            <a:alphaModFix/>
          </a:blip>
          <a:srcRect b="0" l="0" r="0" t="0"/>
          <a:stretch/>
        </p:blipFill>
        <p:spPr>
          <a:xfrm>
            <a:off x="565200" y="267375"/>
            <a:ext cx="1219200" cy="1219200"/>
          </a:xfrm>
          <a:prstGeom prst="rect">
            <a:avLst/>
          </a:prstGeom>
          <a:noFill/>
          <a:ln>
            <a:noFill/>
          </a:ln>
        </p:spPr>
      </p:pic>
      <p:sp>
        <p:nvSpPr>
          <p:cNvPr id="333" name="Google Shape;333;p26"/>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zh-TW" sz="1800"/>
              <a:t>中華民國圖書館學會 資訊科技委員</a:t>
            </a:r>
            <a:endParaRPr/>
          </a:p>
          <a:p>
            <a:pPr indent="0" lvl="0" marL="0" rtl="0" algn="ctr">
              <a:spcBef>
                <a:spcPts val="0"/>
              </a:spcBef>
              <a:spcAft>
                <a:spcPts val="0"/>
              </a:spcAft>
              <a:buNone/>
            </a:pPr>
            <a:r>
              <a:rPr b="1" lang="zh-TW">
                <a:latin typeface="Lexend"/>
                <a:ea typeface="Lexend"/>
                <a:cs typeface="Lexend"/>
                <a:sym typeface="Lexend"/>
              </a:rPr>
              <a:t>陳勇汀</a:t>
            </a:r>
            <a:endParaRPr b="1">
              <a:latin typeface="Lexend"/>
              <a:ea typeface="Lexend"/>
              <a:cs typeface="Lexend"/>
              <a:sym typeface="Lexend"/>
            </a:endParaRPr>
          </a:p>
          <a:p>
            <a:pPr indent="0" lvl="0" marL="0" rtl="0" algn="ctr">
              <a:spcBef>
                <a:spcPts val="0"/>
              </a:spcBef>
              <a:spcAft>
                <a:spcPts val="0"/>
              </a:spcAft>
              <a:buNone/>
            </a:pPr>
            <a:r>
              <a:rPr lang="zh-TW" u="sng">
                <a:solidFill>
                  <a:schemeClr val="hlink"/>
                </a:solidFill>
                <a:hlinkClick r:id="rId4"/>
              </a:rPr>
              <a:t>blog@pulipuli.info</a:t>
            </a:r>
            <a:r>
              <a:rPr lang="zh-TW"/>
              <a:t> </a:t>
            </a:r>
            <a:endParaRPr/>
          </a:p>
        </p:txBody>
      </p:sp>
      <p:sp>
        <p:nvSpPr>
          <p:cNvPr id="334" name="Google Shape;334;p26"/>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2024</a:t>
            </a:r>
            <a:endParaRPr/>
          </a:p>
        </p:txBody>
      </p:sp>
      <p:grpSp>
        <p:nvGrpSpPr>
          <p:cNvPr id="335" name="Google Shape;335;p26"/>
          <p:cNvGrpSpPr/>
          <p:nvPr/>
        </p:nvGrpSpPr>
        <p:grpSpPr>
          <a:xfrm rot="5400000">
            <a:off x="3465117" y="4243165"/>
            <a:ext cx="1991966" cy="1543826"/>
            <a:chOff x="3337500" y="1640525"/>
            <a:chExt cx="3773378" cy="3085800"/>
          </a:xfrm>
        </p:grpSpPr>
        <p:sp>
          <p:nvSpPr>
            <p:cNvPr id="336" name="Google Shape;336;p2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26"/>
          <p:cNvGrpSpPr/>
          <p:nvPr/>
        </p:nvGrpSpPr>
        <p:grpSpPr>
          <a:xfrm>
            <a:off x="5144076" y="846931"/>
            <a:ext cx="1887821" cy="1628994"/>
            <a:chOff x="3337500" y="1640525"/>
            <a:chExt cx="3773378" cy="3085800"/>
          </a:xfrm>
        </p:grpSpPr>
        <p:sp>
          <p:nvSpPr>
            <p:cNvPr id="340" name="Google Shape;340;p2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26"/>
          <p:cNvGrpSpPr/>
          <p:nvPr/>
        </p:nvGrpSpPr>
        <p:grpSpPr>
          <a:xfrm rot="1800102">
            <a:off x="4509519" y="1358126"/>
            <a:ext cx="901708" cy="1446142"/>
            <a:chOff x="4509424" y="1600237"/>
            <a:chExt cx="1184961" cy="1900417"/>
          </a:xfrm>
        </p:grpSpPr>
        <p:grpSp>
          <p:nvGrpSpPr>
            <p:cNvPr id="344" name="Google Shape;344;p26"/>
            <p:cNvGrpSpPr/>
            <p:nvPr/>
          </p:nvGrpSpPr>
          <p:grpSpPr>
            <a:xfrm>
              <a:off x="4509424" y="1600237"/>
              <a:ext cx="1184961" cy="1900417"/>
              <a:chOff x="4438850" y="1497767"/>
              <a:chExt cx="1384138" cy="2002758"/>
            </a:xfrm>
          </p:grpSpPr>
          <p:sp>
            <p:nvSpPr>
              <p:cNvPr id="345" name="Google Shape;345;p26"/>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7" name="Google Shape;347;p26"/>
            <p:cNvPicPr preferRelativeResize="0"/>
            <p:nvPr/>
          </p:nvPicPr>
          <p:blipFill>
            <a:blip r:embed="rId5">
              <a:alphaModFix/>
            </a:blip>
            <a:stretch>
              <a:fillRect/>
            </a:stretch>
          </p:blipFill>
          <p:spPr>
            <a:xfrm rot="-4">
              <a:off x="4599291" y="1736549"/>
              <a:ext cx="918312" cy="1686601"/>
            </a:xfrm>
            <a:prstGeom prst="rect">
              <a:avLst/>
            </a:prstGeom>
            <a:noFill/>
            <a:ln>
              <a:noFill/>
            </a:ln>
          </p:spPr>
        </p:pic>
      </p:grpSp>
      <p:grpSp>
        <p:nvGrpSpPr>
          <p:cNvPr id="348" name="Google Shape;348;p26"/>
          <p:cNvGrpSpPr/>
          <p:nvPr/>
        </p:nvGrpSpPr>
        <p:grpSpPr>
          <a:xfrm>
            <a:off x="7809973" y="1335250"/>
            <a:ext cx="896702" cy="946164"/>
            <a:chOff x="7809973" y="2554450"/>
            <a:chExt cx="896702" cy="946164"/>
          </a:xfrm>
        </p:grpSpPr>
        <p:grpSp>
          <p:nvGrpSpPr>
            <p:cNvPr id="349" name="Google Shape;349;p26"/>
            <p:cNvGrpSpPr/>
            <p:nvPr/>
          </p:nvGrpSpPr>
          <p:grpSpPr>
            <a:xfrm>
              <a:off x="7809973" y="2554450"/>
              <a:ext cx="896702" cy="946164"/>
              <a:chOff x="2589036" y="988300"/>
              <a:chExt cx="1101600" cy="1101600"/>
            </a:xfrm>
          </p:grpSpPr>
          <p:sp>
            <p:nvSpPr>
              <p:cNvPr id="350" name="Google Shape;350;p26"/>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3" name="Google Shape;353;p26"/>
            <p:cNvCxnSpPr>
              <a:endCxn id="352" idx="3"/>
            </p:cNvCxnSpPr>
            <p:nvPr/>
          </p:nvCxnSpPr>
          <p:spPr>
            <a:xfrm>
              <a:off x="7832659" y="2788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354" name="Google Shape;354;p26"/>
            <p:cNvCxnSpPr/>
            <p:nvPr/>
          </p:nvCxnSpPr>
          <p:spPr>
            <a:xfrm>
              <a:off x="7827859" y="2742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355" name="Google Shape;355;p26"/>
            <p:cNvSpPr/>
            <p:nvPr/>
          </p:nvSpPr>
          <p:spPr>
            <a:xfrm>
              <a:off x="8150650" y="2996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26"/>
          <p:cNvGrpSpPr/>
          <p:nvPr/>
        </p:nvGrpSpPr>
        <p:grpSpPr>
          <a:xfrm>
            <a:off x="1903917" y="530775"/>
            <a:ext cx="4543763" cy="692401"/>
            <a:chOff x="2460779" y="433075"/>
            <a:chExt cx="4222435" cy="692401"/>
          </a:xfrm>
        </p:grpSpPr>
        <p:sp>
          <p:nvSpPr>
            <p:cNvPr id="357" name="Google Shape;357;p26"/>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358" name="Google Shape;358;p26"/>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6"/>
                </a:rPr>
                <a:t>https://l.pulipuli.info/24/nkust</a:t>
              </a:r>
              <a:r>
                <a:rPr b="1" lang="zh-TW" sz="2100">
                  <a:latin typeface="Outfit"/>
                  <a:ea typeface="Outfit"/>
                  <a:cs typeface="Outfit"/>
                  <a:sym typeface="Outfit"/>
                </a:rPr>
                <a:t> </a:t>
              </a:r>
              <a:endParaRPr b="1" sz="2100">
                <a:latin typeface="Outfit"/>
                <a:ea typeface="Outfit"/>
                <a:cs typeface="Outfit"/>
                <a:sym typeface="Outfit"/>
              </a:endParaRPr>
            </a:p>
          </p:txBody>
        </p:sp>
      </p:grpSp>
      <p:pic>
        <p:nvPicPr>
          <p:cNvPr id="359" name="Google Shape;359;p26"/>
          <p:cNvPicPr preferRelativeResize="0"/>
          <p:nvPr/>
        </p:nvPicPr>
        <p:blipFill>
          <a:blip r:embed="rId7">
            <a:alphaModFix/>
          </a:blip>
          <a:stretch>
            <a:fillRect/>
          </a:stretch>
        </p:blipFill>
        <p:spPr>
          <a:xfrm>
            <a:off x="4783125" y="1734916"/>
            <a:ext cx="3723300" cy="3701484"/>
          </a:xfrm>
          <a:prstGeom prst="rect">
            <a:avLst/>
          </a:prstGeom>
          <a:noFill/>
          <a:ln>
            <a:noFill/>
          </a:ln>
        </p:spPr>
      </p:pic>
      <p:grpSp>
        <p:nvGrpSpPr>
          <p:cNvPr id="360" name="Google Shape;360;p26"/>
          <p:cNvGrpSpPr/>
          <p:nvPr/>
        </p:nvGrpSpPr>
        <p:grpSpPr>
          <a:xfrm>
            <a:off x="6971642" y="4997861"/>
            <a:ext cx="1351698" cy="692256"/>
            <a:chOff x="7047842" y="4845461"/>
            <a:chExt cx="1351698" cy="692256"/>
          </a:xfrm>
        </p:grpSpPr>
        <p:grpSp>
          <p:nvGrpSpPr>
            <p:cNvPr id="361" name="Google Shape;361;p26"/>
            <p:cNvGrpSpPr/>
            <p:nvPr/>
          </p:nvGrpSpPr>
          <p:grpSpPr>
            <a:xfrm rot="-371984">
              <a:off x="7074009" y="4914001"/>
              <a:ext cx="1299363" cy="555176"/>
              <a:chOff x="7243875" y="3780983"/>
              <a:chExt cx="1299300" cy="526200"/>
            </a:xfrm>
          </p:grpSpPr>
          <p:grpSp>
            <p:nvGrpSpPr>
              <p:cNvPr id="362" name="Google Shape;362;p26"/>
              <p:cNvGrpSpPr/>
              <p:nvPr/>
            </p:nvGrpSpPr>
            <p:grpSpPr>
              <a:xfrm>
                <a:off x="7728150" y="4016475"/>
                <a:ext cx="330750" cy="55200"/>
                <a:chOff x="7632750" y="4032725"/>
                <a:chExt cx="330750" cy="55200"/>
              </a:xfrm>
            </p:grpSpPr>
            <p:sp>
              <p:nvSpPr>
                <p:cNvPr id="363" name="Google Shape;363;p26"/>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26"/>
              <p:cNvGrpSpPr/>
              <p:nvPr/>
            </p:nvGrpSpPr>
            <p:grpSpPr>
              <a:xfrm>
                <a:off x="7243875" y="3780983"/>
                <a:ext cx="1299300" cy="526200"/>
                <a:chOff x="3130375" y="-210650"/>
                <a:chExt cx="1299300" cy="526200"/>
              </a:xfrm>
            </p:grpSpPr>
            <p:sp>
              <p:nvSpPr>
                <p:cNvPr id="367" name="Google Shape;367;p26"/>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70" name="Google Shape;370;p26"/>
            <p:cNvPicPr preferRelativeResize="0"/>
            <p:nvPr/>
          </p:nvPicPr>
          <p:blipFill>
            <a:blip r:embed="rId8">
              <a:alphaModFix/>
            </a:blip>
            <a:stretch>
              <a:fillRect/>
            </a:stretch>
          </p:blipFill>
          <p:spPr>
            <a:xfrm rot="718685">
              <a:off x="7426925" y="5012612"/>
              <a:ext cx="495300" cy="285750"/>
            </a:xfrm>
            <a:prstGeom prst="rect">
              <a:avLst/>
            </a:prstGeom>
            <a:noFill/>
            <a:ln>
              <a:noFill/>
            </a:ln>
          </p:spPr>
        </p:pic>
      </p:grpSp>
      <p:sp>
        <p:nvSpPr>
          <p:cNvPr id="371" name="Google Shape;371;p26"/>
          <p:cNvSpPr txBox="1"/>
          <p:nvPr>
            <p:ph type="ctrTitle"/>
          </p:nvPr>
        </p:nvSpPr>
        <p:spPr>
          <a:xfrm>
            <a:off x="447450" y="2015750"/>
            <a:ext cx="4259400" cy="1979700"/>
          </a:xfrm>
          <a:prstGeom prst="rect">
            <a:avLst/>
          </a:prstGeom>
        </p:spPr>
        <p:txBody>
          <a:bodyPr anchorCtr="0" anchor="ctr" bIns="91425" lIns="91425"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lang="zh-TW" sz="3200"/>
              <a:t>大型語言模型</a:t>
            </a:r>
            <a:endParaRPr sz="3200"/>
          </a:p>
          <a:p>
            <a:pPr indent="0" lvl="0" marL="0" rtl="0" algn="ctr">
              <a:lnSpc>
                <a:spcPct val="115000"/>
              </a:lnSpc>
              <a:spcBef>
                <a:spcPts val="200"/>
              </a:spcBef>
              <a:spcAft>
                <a:spcPts val="0"/>
              </a:spcAft>
              <a:buClr>
                <a:schemeClr val="dk1"/>
              </a:buClr>
              <a:buSzPts val="1100"/>
              <a:buFont typeface="Arial"/>
              <a:buNone/>
            </a:pPr>
            <a:r>
              <a:rPr lang="zh-TW" sz="3200"/>
              <a:t>在工業領域的潛力</a:t>
            </a:r>
            <a:endParaRPr sz="3200"/>
          </a:p>
          <a:p>
            <a:pPr indent="0" lvl="0" marL="0" rtl="0" algn="ctr">
              <a:lnSpc>
                <a:spcPct val="115000"/>
              </a:lnSpc>
              <a:spcBef>
                <a:spcPts val="200"/>
              </a:spcBef>
              <a:spcAft>
                <a:spcPts val="200"/>
              </a:spcAft>
              <a:buClr>
                <a:schemeClr val="dk1"/>
              </a:buClr>
              <a:buSzPts val="1100"/>
              <a:buFont typeface="Arial"/>
              <a:buNone/>
            </a:pPr>
            <a:r>
              <a:rPr b="0" lang="zh-TW" sz="2400"/>
              <a:t>── 2</a:t>
            </a:r>
            <a:r>
              <a:rPr b="0" lang="zh-TW" sz="2400"/>
              <a:t>. 大型語言模型的應用</a:t>
            </a:r>
            <a:r>
              <a:rPr b="0" lang="zh-TW" sz="2400"/>
              <a:t> ── </a:t>
            </a:r>
            <a:endParaRPr b="0"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5"/>
          <p:cNvSpPr/>
          <p:nvPr/>
        </p:nvSpPr>
        <p:spPr>
          <a:xfrm>
            <a:off x="2546275" y="1832850"/>
            <a:ext cx="2172900" cy="2795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35"/>
          <p:cNvPicPr preferRelativeResize="0"/>
          <p:nvPr/>
        </p:nvPicPr>
        <p:blipFill rotWithShape="1">
          <a:blip r:embed="rId3">
            <a:alphaModFix/>
          </a:blip>
          <a:srcRect b="0" l="0" r="0" t="0"/>
          <a:stretch/>
        </p:blipFill>
        <p:spPr>
          <a:xfrm>
            <a:off x="0" y="0"/>
            <a:ext cx="9143999" cy="4967121"/>
          </a:xfrm>
          <a:prstGeom prst="rect">
            <a:avLst/>
          </a:prstGeom>
          <a:noFill/>
          <a:ln>
            <a:noFill/>
          </a:ln>
        </p:spPr>
      </p:pic>
      <p:sp>
        <p:nvSpPr>
          <p:cNvPr id="476" name="Google Shape;476;p3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77" name="Google Shape;477;p3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78" name="Google Shape;478;p3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a:t>Transformer應用</a:t>
            </a:r>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84" name="Google Shape;484;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85" name="Google Shape;485;p3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486" name="Google Shape;486;p36"/>
          <p:cNvSpPr txBox="1"/>
          <p:nvPr/>
        </p:nvSpPr>
        <p:spPr>
          <a:xfrm>
            <a:off x="4115400" y="1341322"/>
            <a:ext cx="4313100" cy="47586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1000"/>
              </a:spcBef>
              <a:spcAft>
                <a:spcPts val="0"/>
              </a:spcAft>
              <a:buClr>
                <a:srgbClr val="1F497D"/>
              </a:buClr>
              <a:buSzPts val="2400"/>
              <a:buFont typeface="Lexend Light"/>
              <a:buChar char="●"/>
            </a:pPr>
            <a:r>
              <a:rPr lang="zh-TW" sz="2400">
                <a:solidFill>
                  <a:srgbClr val="000000"/>
                </a:solidFill>
                <a:latin typeface="Lexend Light"/>
                <a:ea typeface="Lexend Light"/>
                <a:cs typeface="Lexend Light"/>
                <a:sym typeface="Lexend Light"/>
              </a:rPr>
              <a:t>利用Transformer架構編碼器捕捉語意向量</a:t>
            </a:r>
            <a:endParaRPr sz="2400">
              <a:solidFill>
                <a:srgbClr val="000000"/>
              </a:solidFill>
              <a:latin typeface="Lexend Light"/>
              <a:ea typeface="Lexend Light"/>
              <a:cs typeface="Lexend Light"/>
              <a:sym typeface="Lexend Light"/>
            </a:endParaRPr>
          </a:p>
          <a:p>
            <a:pPr indent="-381000" lvl="1" marL="914400" rtl="0" algn="l">
              <a:spcBef>
                <a:spcPts val="1000"/>
              </a:spcBef>
              <a:spcAft>
                <a:spcPts val="0"/>
              </a:spcAft>
              <a:buClr>
                <a:srgbClr val="4F81BD"/>
              </a:buClr>
              <a:buSzPts val="2400"/>
              <a:buFont typeface="Noto Symbol"/>
              <a:buChar char="○"/>
            </a:pPr>
            <a:r>
              <a:rPr lang="zh-TW" sz="2400">
                <a:solidFill>
                  <a:srgbClr val="000000"/>
                </a:solidFill>
                <a:latin typeface="Lexend Light"/>
                <a:ea typeface="Lexend Light"/>
                <a:cs typeface="Lexend Light"/>
                <a:sym typeface="Lexend Light"/>
              </a:rPr>
              <a:t>不同的</a:t>
            </a:r>
            <a:r>
              <a:rPr lang="zh-TW" sz="2400">
                <a:solidFill>
                  <a:srgbClr val="FF0000"/>
                </a:solidFill>
                <a:highlight>
                  <a:srgbClr val="FFFF00"/>
                </a:highlight>
                <a:latin typeface="Lexend Light"/>
                <a:ea typeface="Lexend Light"/>
                <a:cs typeface="Lexend Light"/>
                <a:sym typeface="Lexend Light"/>
              </a:rPr>
              <a:t>文字</a:t>
            </a:r>
            <a:endParaRPr sz="2400">
              <a:solidFill>
                <a:srgbClr val="FF0000"/>
              </a:solidFill>
              <a:highlight>
                <a:srgbClr val="FFFF00"/>
              </a:highlight>
              <a:latin typeface="Lexend Light"/>
              <a:ea typeface="Lexend Light"/>
              <a:cs typeface="Lexend Light"/>
              <a:sym typeface="Lexend Light"/>
            </a:endParaRPr>
          </a:p>
          <a:p>
            <a:pPr indent="-381000" lvl="1" marL="914400" rtl="0" algn="l">
              <a:spcBef>
                <a:spcPts val="1000"/>
              </a:spcBef>
              <a:spcAft>
                <a:spcPts val="0"/>
              </a:spcAft>
              <a:buClr>
                <a:srgbClr val="4F81BD"/>
              </a:buClr>
              <a:buSzPts val="2400"/>
              <a:buFont typeface="Noto Symbol"/>
              <a:buChar char="○"/>
            </a:pPr>
            <a:r>
              <a:rPr lang="zh-TW" sz="2400">
                <a:solidFill>
                  <a:srgbClr val="000000"/>
                </a:solidFill>
                <a:latin typeface="Lexend Light"/>
                <a:ea typeface="Lexend Light"/>
                <a:cs typeface="Lexend Light"/>
                <a:sym typeface="Lexend Light"/>
              </a:rPr>
              <a:t>文字的前後順序 (雙向) </a:t>
            </a:r>
            <a:br>
              <a:rPr lang="zh-TW" sz="2400">
                <a:solidFill>
                  <a:srgbClr val="000000"/>
                </a:solidFill>
                <a:latin typeface="Lexend Light"/>
                <a:ea typeface="Lexend Light"/>
                <a:cs typeface="Lexend Light"/>
                <a:sym typeface="Lexend Light"/>
              </a:rPr>
            </a:br>
            <a:r>
              <a:rPr lang="zh-TW" sz="2400">
                <a:solidFill>
                  <a:srgbClr val="000000"/>
                </a:solidFill>
                <a:latin typeface="Lexend Light"/>
                <a:ea typeface="Lexend Light"/>
                <a:cs typeface="Lexend Light"/>
                <a:sym typeface="Lexend Light"/>
              </a:rPr>
              <a:t>➡ </a:t>
            </a:r>
            <a:r>
              <a:rPr lang="zh-TW" sz="2400">
                <a:solidFill>
                  <a:srgbClr val="FF0000"/>
                </a:solidFill>
                <a:highlight>
                  <a:srgbClr val="FFFF00"/>
                </a:highlight>
                <a:latin typeface="Lexend Light"/>
                <a:ea typeface="Lexend Light"/>
                <a:cs typeface="Lexend Light"/>
                <a:sym typeface="Lexend Light"/>
              </a:rPr>
              <a:t>文法</a:t>
            </a:r>
            <a:endParaRPr sz="2400">
              <a:solidFill>
                <a:srgbClr val="FF0000"/>
              </a:solidFill>
              <a:highlight>
                <a:srgbClr val="FFFF00"/>
              </a:highlight>
              <a:latin typeface="Lexend Light"/>
              <a:ea typeface="Lexend Light"/>
              <a:cs typeface="Lexend Light"/>
              <a:sym typeface="Lexend Light"/>
            </a:endParaRPr>
          </a:p>
          <a:p>
            <a:pPr indent="-381000" lvl="0" marL="457200" rtl="0" algn="l">
              <a:lnSpc>
                <a:spcPct val="115000"/>
              </a:lnSpc>
              <a:spcBef>
                <a:spcPts val="1000"/>
              </a:spcBef>
              <a:spcAft>
                <a:spcPts val="0"/>
              </a:spcAft>
              <a:buClr>
                <a:srgbClr val="1F497D"/>
              </a:buClr>
              <a:buSzPts val="2400"/>
              <a:buFont typeface="Lexend Light"/>
              <a:buChar char="●"/>
            </a:pPr>
            <a:r>
              <a:rPr lang="zh-TW" sz="2400">
                <a:solidFill>
                  <a:srgbClr val="000000"/>
                </a:solidFill>
                <a:latin typeface="Lexend Light"/>
                <a:ea typeface="Lexend Light"/>
                <a:cs typeface="Lexend Light"/>
                <a:sym typeface="Lexend Light"/>
              </a:rPr>
              <a:t>句子的語意向量 (sentence embedding)以多維度的向量呈現</a:t>
            </a:r>
            <a:endParaRPr sz="2400">
              <a:solidFill>
                <a:srgbClr val="000000"/>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t/>
            </a:r>
            <a:endParaRPr sz="2200">
              <a:solidFill>
                <a:srgbClr val="000000"/>
              </a:solidFill>
              <a:latin typeface="Lexend Light"/>
              <a:ea typeface="Lexend Light"/>
              <a:cs typeface="Lexend Light"/>
              <a:sym typeface="Lexend Light"/>
            </a:endParaRPr>
          </a:p>
        </p:txBody>
      </p:sp>
      <p:sp>
        <p:nvSpPr>
          <p:cNvPr id="487" name="Google Shape;487;p36"/>
          <p:cNvSpPr txBox="1"/>
          <p:nvPr/>
        </p:nvSpPr>
        <p:spPr>
          <a:xfrm>
            <a:off x="4508074" y="143600"/>
            <a:ext cx="3528000" cy="894900"/>
          </a:xfrm>
          <a:prstGeom prst="rect">
            <a:avLst/>
          </a:prstGeom>
          <a:noFill/>
          <a:ln>
            <a:noFill/>
          </a:ln>
        </p:spPr>
        <p:txBody>
          <a:bodyPr anchorCtr="0" anchor="ctr" bIns="91425" lIns="91425" spcFirstLastPara="1" rIns="91425" wrap="square" tIns="0">
            <a:noAutofit/>
          </a:bodyPr>
          <a:lstStyle/>
          <a:p>
            <a:pPr indent="0" lvl="0" marL="0" rtl="0" algn="ctr">
              <a:spcBef>
                <a:spcPts val="0"/>
              </a:spcBef>
              <a:spcAft>
                <a:spcPts val="0"/>
              </a:spcAft>
              <a:buNone/>
            </a:pPr>
            <a:r>
              <a:rPr b="1" lang="zh-TW" sz="3200">
                <a:solidFill>
                  <a:srgbClr val="783F04"/>
                </a:solidFill>
                <a:latin typeface="Outfit"/>
                <a:ea typeface="Outfit"/>
                <a:cs typeface="Outfit"/>
                <a:sym typeface="Outfit"/>
              </a:rPr>
              <a:t>Transformer架構</a:t>
            </a:r>
            <a:endParaRPr b="1" sz="3200">
              <a:solidFill>
                <a:srgbClr val="783F04"/>
              </a:solidFill>
              <a:latin typeface="Outfit"/>
              <a:ea typeface="Outfit"/>
              <a:cs typeface="Outfit"/>
              <a:sym typeface="Outfit"/>
            </a:endParaRPr>
          </a:p>
          <a:p>
            <a:pPr indent="0" lvl="0" marL="0" rtl="0" algn="ctr">
              <a:spcBef>
                <a:spcPts val="0"/>
              </a:spcBef>
              <a:spcAft>
                <a:spcPts val="0"/>
              </a:spcAft>
              <a:buNone/>
            </a:pPr>
            <a:r>
              <a:rPr b="1" lang="zh-TW" sz="3200">
                <a:solidFill>
                  <a:srgbClr val="783F04"/>
                </a:solidFill>
                <a:latin typeface="Outfit"/>
                <a:ea typeface="Outfit"/>
                <a:cs typeface="Outfit"/>
                <a:sym typeface="Outfit"/>
              </a:rPr>
              <a:t>的學習</a:t>
            </a:r>
            <a:endParaRPr b="1" sz="3200">
              <a:solidFill>
                <a:srgbClr val="783F04"/>
              </a:solidFill>
              <a:latin typeface="Outfit"/>
              <a:ea typeface="Outfit"/>
              <a:cs typeface="Outfit"/>
              <a:sym typeface="Outfit"/>
            </a:endParaRPr>
          </a:p>
        </p:txBody>
      </p:sp>
      <p:sp>
        <p:nvSpPr>
          <p:cNvPr id="488" name="Google Shape;488;p36"/>
          <p:cNvSpPr/>
          <p:nvPr/>
        </p:nvSpPr>
        <p:spPr>
          <a:xfrm>
            <a:off x="0" y="0"/>
            <a:ext cx="4115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icrosoft JhengHei"/>
              <a:ea typeface="Microsoft JhengHei"/>
              <a:cs typeface="Microsoft JhengHei"/>
              <a:sym typeface="Microsoft JhengHei"/>
            </a:endParaRPr>
          </a:p>
        </p:txBody>
      </p:sp>
      <p:pic>
        <p:nvPicPr>
          <p:cNvPr id="489" name="Google Shape;489;p36"/>
          <p:cNvPicPr preferRelativeResize="0"/>
          <p:nvPr/>
        </p:nvPicPr>
        <p:blipFill>
          <a:blip r:embed="rId3">
            <a:alphaModFix/>
          </a:blip>
          <a:stretch>
            <a:fillRect/>
          </a:stretch>
        </p:blipFill>
        <p:spPr>
          <a:xfrm>
            <a:off x="476248" y="169425"/>
            <a:ext cx="3197917" cy="4711798"/>
          </a:xfrm>
          <a:prstGeom prst="rect">
            <a:avLst/>
          </a:prstGeom>
          <a:noFill/>
          <a:ln>
            <a:noFill/>
          </a:ln>
        </p:spPr>
      </p:pic>
      <p:sp>
        <p:nvSpPr>
          <p:cNvPr id="490" name="Google Shape;490;p36"/>
          <p:cNvSpPr/>
          <p:nvPr/>
        </p:nvSpPr>
        <p:spPr>
          <a:xfrm>
            <a:off x="476238" y="4997900"/>
            <a:ext cx="1471500" cy="1243800"/>
          </a:xfrm>
          <a:prstGeom prst="upArrowCallout">
            <a:avLst>
              <a:gd fmla="val 25000" name="adj1"/>
              <a:gd fmla="val 25000" name="adj2"/>
              <a:gd fmla="val 25000" name="adj3"/>
              <a:gd fmla="val 64977"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編碼器</a:t>
            </a:r>
            <a:endParaRPr sz="2400">
              <a:solidFill>
                <a:srgbClr val="FFFFFF"/>
              </a:solidFill>
            </a:endParaRPr>
          </a:p>
          <a:p>
            <a:pPr indent="0" lvl="0" marL="0" rtl="0" algn="ctr">
              <a:spcBef>
                <a:spcPts val="0"/>
              </a:spcBef>
              <a:spcAft>
                <a:spcPts val="0"/>
              </a:spcAft>
              <a:buNone/>
            </a:pPr>
            <a:r>
              <a:rPr lang="zh-TW" sz="2400">
                <a:solidFill>
                  <a:srgbClr val="FFFFFF"/>
                </a:solidFill>
              </a:rPr>
              <a:t>Encoder</a:t>
            </a:r>
            <a:endParaRPr sz="2400">
              <a:solidFill>
                <a:srgbClr val="FFFFFF"/>
              </a:solidFill>
            </a:endParaRPr>
          </a:p>
        </p:txBody>
      </p:sp>
      <p:sp>
        <p:nvSpPr>
          <p:cNvPr id="491" name="Google Shape;491;p36"/>
          <p:cNvSpPr/>
          <p:nvPr/>
        </p:nvSpPr>
        <p:spPr>
          <a:xfrm>
            <a:off x="2118160" y="4997900"/>
            <a:ext cx="1471500" cy="1243800"/>
          </a:xfrm>
          <a:prstGeom prst="upArrowCallout">
            <a:avLst>
              <a:gd fmla="val 25000" name="adj1"/>
              <a:gd fmla="val 25000" name="adj2"/>
              <a:gd fmla="val 25000" name="adj3"/>
              <a:gd fmla="val 64977"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解碼器</a:t>
            </a:r>
            <a:endParaRPr sz="2400">
              <a:solidFill>
                <a:srgbClr val="FFFFFF"/>
              </a:solidFill>
            </a:endParaRPr>
          </a:p>
          <a:p>
            <a:pPr indent="0" lvl="0" marL="0" rtl="0" algn="ctr">
              <a:spcBef>
                <a:spcPts val="0"/>
              </a:spcBef>
              <a:spcAft>
                <a:spcPts val="0"/>
              </a:spcAft>
              <a:buNone/>
            </a:pPr>
            <a:r>
              <a:rPr lang="zh-TW" sz="2400">
                <a:solidFill>
                  <a:srgbClr val="FFFFFF"/>
                </a:solidFill>
              </a:rPr>
              <a:t>Decoder</a:t>
            </a:r>
            <a:endParaRPr sz="24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97" name="Google Shape;497;p3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498" name="Google Shape;498;p3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99" name="Google Shape;499;p37"/>
          <p:cNvSpPr txBox="1"/>
          <p:nvPr/>
        </p:nvSpPr>
        <p:spPr>
          <a:xfrm>
            <a:off x="1417750" y="143600"/>
            <a:ext cx="6308700" cy="894900"/>
          </a:xfrm>
          <a:prstGeom prst="rect">
            <a:avLst/>
          </a:prstGeom>
          <a:noFill/>
          <a:ln>
            <a:noFill/>
          </a:ln>
        </p:spPr>
        <p:txBody>
          <a:bodyPr anchorCtr="0" anchor="ctr" bIns="91425" lIns="91425" spcFirstLastPara="1" rIns="91425" wrap="square" tIns="0">
            <a:noAutofit/>
          </a:bodyPr>
          <a:lstStyle/>
          <a:p>
            <a:pPr indent="0" lvl="0" marL="0" rtl="0" algn="ctr">
              <a:spcBef>
                <a:spcPts val="0"/>
              </a:spcBef>
              <a:spcAft>
                <a:spcPts val="0"/>
              </a:spcAft>
              <a:buNone/>
            </a:pPr>
            <a:r>
              <a:rPr b="1" lang="zh-TW" sz="3200">
                <a:solidFill>
                  <a:srgbClr val="783F04"/>
                </a:solidFill>
                <a:latin typeface="Outfit"/>
                <a:ea typeface="Outfit"/>
                <a:cs typeface="Outfit"/>
                <a:sym typeface="Outfit"/>
              </a:rPr>
              <a:t>語意向量的產生</a:t>
            </a:r>
            <a:endParaRPr b="1" sz="3200">
              <a:solidFill>
                <a:srgbClr val="783F04"/>
              </a:solidFill>
              <a:latin typeface="Outfit"/>
              <a:ea typeface="Outfit"/>
              <a:cs typeface="Outfit"/>
              <a:sym typeface="Outfit"/>
            </a:endParaRPr>
          </a:p>
        </p:txBody>
      </p:sp>
      <p:sp>
        <p:nvSpPr>
          <p:cNvPr id="500" name="Google Shape;500;p37"/>
          <p:cNvSpPr txBox="1"/>
          <p:nvPr/>
        </p:nvSpPr>
        <p:spPr>
          <a:xfrm>
            <a:off x="476250" y="1249675"/>
            <a:ext cx="81915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501" name="Google Shape;501;p37"/>
          <p:cNvSpPr/>
          <p:nvPr/>
        </p:nvSpPr>
        <p:spPr>
          <a:xfrm>
            <a:off x="3115813" y="1448563"/>
            <a:ext cx="3401400" cy="731100"/>
          </a:xfrm>
          <a:prstGeom prst="roundRect">
            <a:avLst>
              <a:gd fmla="val 16667" name="adj"/>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月色真美</a:t>
            </a:r>
            <a:endParaRPr sz="3600"/>
          </a:p>
        </p:txBody>
      </p:sp>
      <p:pic>
        <p:nvPicPr>
          <p:cNvPr id="502" name="Google Shape;502;p37"/>
          <p:cNvPicPr preferRelativeResize="0"/>
          <p:nvPr/>
        </p:nvPicPr>
        <p:blipFill>
          <a:blip r:embed="rId3">
            <a:alphaModFix/>
          </a:blip>
          <a:stretch>
            <a:fillRect/>
          </a:stretch>
        </p:blipFill>
        <p:spPr>
          <a:xfrm>
            <a:off x="2626788" y="1312263"/>
            <a:ext cx="1003725" cy="1003725"/>
          </a:xfrm>
          <a:prstGeom prst="rect">
            <a:avLst/>
          </a:prstGeom>
          <a:noFill/>
          <a:ln>
            <a:noFill/>
          </a:ln>
        </p:spPr>
      </p:pic>
      <p:sp>
        <p:nvSpPr>
          <p:cNvPr id="503" name="Google Shape;503;p37"/>
          <p:cNvSpPr/>
          <p:nvPr/>
        </p:nvSpPr>
        <p:spPr>
          <a:xfrm rot="-5400000">
            <a:off x="4054225" y="2733150"/>
            <a:ext cx="15246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4" name="Google Shape;504;p37"/>
          <p:cNvPicPr preferRelativeResize="0"/>
          <p:nvPr/>
        </p:nvPicPr>
        <p:blipFill>
          <a:blip r:embed="rId4">
            <a:alphaModFix/>
          </a:blip>
          <a:stretch>
            <a:fillRect/>
          </a:stretch>
        </p:blipFill>
        <p:spPr>
          <a:xfrm>
            <a:off x="4263912" y="2354600"/>
            <a:ext cx="1105225" cy="1105225"/>
          </a:xfrm>
          <a:prstGeom prst="rect">
            <a:avLst/>
          </a:prstGeom>
          <a:noFill/>
          <a:ln>
            <a:noFill/>
          </a:ln>
        </p:spPr>
      </p:pic>
      <p:sp>
        <p:nvSpPr>
          <p:cNvPr id="505" name="Google Shape;505;p37"/>
          <p:cNvSpPr/>
          <p:nvPr/>
        </p:nvSpPr>
        <p:spPr>
          <a:xfrm>
            <a:off x="1152800" y="3870350"/>
            <a:ext cx="7130400" cy="1998000"/>
          </a:xfrm>
          <a:prstGeom prst="roundRect">
            <a:avLst>
              <a:gd fmla="val 16667" name="adj"/>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[-.04, -.05, .05, 0.05, 0, </a:t>
            </a:r>
            <a:endParaRPr sz="3600"/>
          </a:p>
          <a:p>
            <a:pPr indent="0" lvl="0" marL="0" rtl="0" algn="ctr">
              <a:lnSpc>
                <a:spcPct val="100000"/>
              </a:lnSpc>
              <a:spcBef>
                <a:spcPts val="0"/>
              </a:spcBef>
              <a:spcAft>
                <a:spcPts val="0"/>
              </a:spcAft>
              <a:buNone/>
            </a:pPr>
            <a:r>
              <a:rPr lang="zh-TW" sz="3600"/>
              <a:t>……</a:t>
            </a:r>
            <a:endParaRPr sz="3600"/>
          </a:p>
          <a:p>
            <a:pPr indent="0" lvl="0" marL="0" rtl="0" algn="ctr">
              <a:lnSpc>
                <a:spcPct val="100000"/>
              </a:lnSpc>
              <a:spcBef>
                <a:spcPts val="0"/>
              </a:spcBef>
              <a:spcAft>
                <a:spcPts val="0"/>
              </a:spcAft>
              <a:buNone/>
            </a:pPr>
            <a:r>
              <a:rPr lang="zh-TW" sz="3600"/>
              <a:t>.06 , -0.04, -.05, .03, .06]</a:t>
            </a:r>
            <a:endParaRPr sz="3600"/>
          </a:p>
        </p:txBody>
      </p:sp>
      <p:pic>
        <p:nvPicPr>
          <p:cNvPr id="506" name="Google Shape;506;p37"/>
          <p:cNvPicPr preferRelativeResize="0"/>
          <p:nvPr/>
        </p:nvPicPr>
        <p:blipFill>
          <a:blip r:embed="rId5">
            <a:alphaModFix/>
          </a:blip>
          <a:stretch>
            <a:fillRect/>
          </a:stretch>
        </p:blipFill>
        <p:spPr>
          <a:xfrm>
            <a:off x="762300" y="3309675"/>
            <a:ext cx="1243800" cy="1243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12" name="Google Shape;512;p3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13" name="Google Shape;513;p3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14" name="Google Shape;514;p38"/>
          <p:cNvSpPr txBox="1"/>
          <p:nvPr/>
        </p:nvSpPr>
        <p:spPr>
          <a:xfrm>
            <a:off x="715550" y="1341321"/>
            <a:ext cx="7713000" cy="475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t/>
            </a:r>
            <a:endParaRPr sz="2200">
              <a:solidFill>
                <a:srgbClr val="000000"/>
              </a:solidFill>
              <a:latin typeface="Lexend Light"/>
              <a:ea typeface="Lexend Light"/>
              <a:cs typeface="Lexend Light"/>
              <a:sym typeface="Lexend Light"/>
            </a:endParaRPr>
          </a:p>
        </p:txBody>
      </p:sp>
      <p:sp>
        <p:nvSpPr>
          <p:cNvPr id="515" name="Google Shape;515;p38"/>
          <p:cNvSpPr txBox="1"/>
          <p:nvPr/>
        </p:nvSpPr>
        <p:spPr>
          <a:xfrm>
            <a:off x="1417750" y="143600"/>
            <a:ext cx="6308700" cy="894900"/>
          </a:xfrm>
          <a:prstGeom prst="rect">
            <a:avLst/>
          </a:prstGeom>
          <a:noFill/>
          <a:ln>
            <a:noFill/>
          </a:ln>
        </p:spPr>
        <p:txBody>
          <a:bodyPr anchorCtr="0" anchor="ctr" bIns="91425" lIns="91425" spcFirstLastPara="1" rIns="91425" wrap="square" tIns="0">
            <a:noAutofit/>
          </a:bodyPr>
          <a:lstStyle/>
          <a:p>
            <a:pPr indent="0" lvl="0" marL="0" rtl="0" algn="ctr">
              <a:spcBef>
                <a:spcPts val="0"/>
              </a:spcBef>
              <a:spcAft>
                <a:spcPts val="0"/>
              </a:spcAft>
              <a:buNone/>
            </a:pPr>
            <a:r>
              <a:rPr b="1" lang="zh-TW" sz="3200">
                <a:solidFill>
                  <a:srgbClr val="783F04"/>
                </a:solidFill>
                <a:latin typeface="Outfit"/>
                <a:ea typeface="Outfit"/>
                <a:cs typeface="Outfit"/>
                <a:sym typeface="Outfit"/>
              </a:rPr>
              <a:t>簡化版語意向量的例子 (1/2)</a:t>
            </a:r>
            <a:endParaRPr b="1" sz="3200">
              <a:solidFill>
                <a:srgbClr val="783F04"/>
              </a:solidFill>
              <a:latin typeface="Outfit"/>
              <a:ea typeface="Outfit"/>
              <a:cs typeface="Outfit"/>
              <a:sym typeface="Outfit"/>
            </a:endParaRPr>
          </a:p>
        </p:txBody>
      </p:sp>
      <p:graphicFrame>
        <p:nvGraphicFramePr>
          <p:cNvPr id="516" name="Google Shape;516;p38"/>
          <p:cNvGraphicFramePr/>
          <p:nvPr/>
        </p:nvGraphicFramePr>
        <p:xfrm>
          <a:off x="952500" y="1952125"/>
          <a:ext cx="3000000" cy="3000000"/>
        </p:xfrm>
        <a:graphic>
          <a:graphicData uri="http://schemas.openxmlformats.org/drawingml/2006/table">
            <a:tbl>
              <a:tblPr>
                <a:noFill/>
                <a:tableStyleId>{55D946E5-6535-46FD-BB53-068428B5B332}</a:tableStyleId>
              </a:tblPr>
              <a:tblGrid>
                <a:gridCol w="2413000"/>
                <a:gridCol w="2413000"/>
                <a:gridCol w="2413000"/>
              </a:tblGrid>
              <a:tr h="381000">
                <a:tc rowSpan="2">
                  <a:txBody>
                    <a:bodyPr/>
                    <a:lstStyle/>
                    <a:p>
                      <a:pPr indent="0" lvl="0" marL="0" rtl="0" algn="ctr">
                        <a:spcBef>
                          <a:spcPts val="0"/>
                        </a:spcBef>
                        <a:spcAft>
                          <a:spcPts val="0"/>
                        </a:spcAft>
                        <a:buNone/>
                      </a:pPr>
                      <a:r>
                        <a:rPr b="1" lang="zh-TW" sz="2700">
                          <a:solidFill>
                            <a:srgbClr val="FFFFFF"/>
                          </a:solidFill>
                        </a:rPr>
                        <a:t>文字</a:t>
                      </a:r>
                      <a:endParaRPr b="1" sz="2700">
                        <a:solidFill>
                          <a:srgbClr val="FFFFFF"/>
                        </a:solidFill>
                      </a:endParaRPr>
                    </a:p>
                  </a:txBody>
                  <a:tcPr marT="91425" marB="91425" marR="91425" marL="9142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F497D"/>
                    </a:solidFill>
                  </a:tcPr>
                </a:tc>
                <a:tc gridSpan="2">
                  <a:txBody>
                    <a:bodyPr/>
                    <a:lstStyle/>
                    <a:p>
                      <a:pPr indent="0" lvl="0" marL="0" rtl="0" algn="ctr">
                        <a:spcBef>
                          <a:spcPts val="0"/>
                        </a:spcBef>
                        <a:spcAft>
                          <a:spcPts val="0"/>
                        </a:spcAft>
                        <a:buNone/>
                      </a:pPr>
                      <a:r>
                        <a:rPr b="1" lang="zh-TW" sz="2700">
                          <a:solidFill>
                            <a:srgbClr val="FFFFFF"/>
                          </a:solidFill>
                        </a:rPr>
                        <a:t>語意向量</a:t>
                      </a:r>
                      <a:endParaRPr b="1" sz="27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F497D"/>
                    </a:solidFill>
                  </a:tcPr>
                </a:tc>
                <a:tc hMerge="1"/>
              </a:tr>
              <a:tr h="381000">
                <a:tc vMerge="1"/>
                <a:tc>
                  <a:txBody>
                    <a:bodyPr/>
                    <a:lstStyle/>
                    <a:p>
                      <a:pPr indent="0" lvl="0" marL="0" rtl="0" algn="ctr">
                        <a:spcBef>
                          <a:spcPts val="0"/>
                        </a:spcBef>
                        <a:spcAft>
                          <a:spcPts val="0"/>
                        </a:spcAft>
                        <a:buNone/>
                      </a:pPr>
                      <a:r>
                        <a:rPr b="1" lang="zh-TW" sz="2700">
                          <a:solidFill>
                            <a:srgbClr val="FFFFFF"/>
                          </a:solidFill>
                        </a:rPr>
                        <a:t>維度0</a:t>
                      </a:r>
                      <a:endParaRPr b="1" sz="27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b="1" lang="zh-TW" sz="2700">
                          <a:solidFill>
                            <a:srgbClr val="FFFFFF"/>
                          </a:solidFill>
                        </a:rPr>
                        <a:t>維度1</a:t>
                      </a:r>
                      <a:endParaRPr b="1" sz="27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F497D"/>
                    </a:solidFill>
                  </a:tcPr>
                </a:tc>
              </a:tr>
              <a:tr h="381000">
                <a:tc>
                  <a:txBody>
                    <a:bodyPr/>
                    <a:lstStyle/>
                    <a:p>
                      <a:pPr indent="0" lvl="0" marL="0" rtl="0" algn="ctr">
                        <a:spcBef>
                          <a:spcPts val="0"/>
                        </a:spcBef>
                        <a:spcAft>
                          <a:spcPts val="0"/>
                        </a:spcAft>
                        <a:buNone/>
                      </a:pPr>
                      <a:r>
                        <a:rPr b="1" lang="zh-TW" sz="2700"/>
                        <a:t>德國</a:t>
                      </a:r>
                      <a:endParaRPr b="1"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2700"/>
                        <a:t>[1,</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2700"/>
                        <a:t>3]</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zh-TW" sz="2700"/>
                        <a:t>法國</a:t>
                      </a:r>
                      <a:endParaRPr b="1"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700"/>
                        <a:t>[2,</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700"/>
                        <a:t>2]</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ctr">
                        <a:spcBef>
                          <a:spcPts val="0"/>
                        </a:spcBef>
                        <a:spcAft>
                          <a:spcPts val="0"/>
                        </a:spcAft>
                        <a:buNone/>
                      </a:pPr>
                      <a:r>
                        <a:rPr b="1" lang="zh-TW" sz="2700"/>
                        <a:t>星期一</a:t>
                      </a:r>
                      <a:endParaRPr b="1"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2700"/>
                        <a:t>[9,</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2700"/>
                        <a:t>2]</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zh-TW" sz="2700"/>
                        <a:t>星期二</a:t>
                      </a:r>
                      <a:endParaRPr b="1"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700"/>
                        <a:t>[10,</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700"/>
                        <a:t>1]</a:t>
                      </a:r>
                      <a:endParaRPr sz="27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22" name="Google Shape;522;p3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23" name="Google Shape;523;p3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24" name="Google Shape;524;p39"/>
          <p:cNvSpPr txBox="1"/>
          <p:nvPr/>
        </p:nvSpPr>
        <p:spPr>
          <a:xfrm>
            <a:off x="715550" y="1341321"/>
            <a:ext cx="7713000" cy="475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t/>
            </a:r>
            <a:endParaRPr sz="2200">
              <a:solidFill>
                <a:srgbClr val="000000"/>
              </a:solidFill>
              <a:latin typeface="Lexend Light"/>
              <a:ea typeface="Lexend Light"/>
              <a:cs typeface="Lexend Light"/>
              <a:sym typeface="Lexend Light"/>
            </a:endParaRPr>
          </a:p>
        </p:txBody>
      </p:sp>
      <p:sp>
        <p:nvSpPr>
          <p:cNvPr id="525" name="Google Shape;525;p39"/>
          <p:cNvSpPr txBox="1"/>
          <p:nvPr/>
        </p:nvSpPr>
        <p:spPr>
          <a:xfrm>
            <a:off x="1417750" y="143600"/>
            <a:ext cx="6308700" cy="894900"/>
          </a:xfrm>
          <a:prstGeom prst="rect">
            <a:avLst/>
          </a:prstGeom>
          <a:noFill/>
          <a:ln>
            <a:noFill/>
          </a:ln>
        </p:spPr>
        <p:txBody>
          <a:bodyPr anchorCtr="0" anchor="ctr" bIns="91425" lIns="91425" spcFirstLastPara="1" rIns="91425" wrap="square" tIns="0">
            <a:noAutofit/>
          </a:bodyPr>
          <a:lstStyle/>
          <a:p>
            <a:pPr indent="0" lvl="0" marL="0" rtl="0" algn="ctr">
              <a:spcBef>
                <a:spcPts val="0"/>
              </a:spcBef>
              <a:spcAft>
                <a:spcPts val="0"/>
              </a:spcAft>
              <a:buNone/>
            </a:pPr>
            <a:r>
              <a:rPr b="1" lang="zh-TW" sz="3200">
                <a:solidFill>
                  <a:srgbClr val="783F04"/>
                </a:solidFill>
                <a:latin typeface="Outfit"/>
                <a:ea typeface="Outfit"/>
                <a:cs typeface="Outfit"/>
                <a:sym typeface="Outfit"/>
              </a:rPr>
              <a:t>簡化版語意向量的例子(2/2)</a:t>
            </a:r>
            <a:endParaRPr b="1" sz="3200">
              <a:solidFill>
                <a:srgbClr val="783F04"/>
              </a:solidFill>
              <a:latin typeface="Outfit"/>
              <a:ea typeface="Outfit"/>
              <a:cs typeface="Outfit"/>
              <a:sym typeface="Outfit"/>
            </a:endParaRPr>
          </a:p>
        </p:txBody>
      </p:sp>
      <p:pic>
        <p:nvPicPr>
          <p:cNvPr id="526" name="Google Shape;526;p39" title="縱軸：維度1，橫軸：維度0"/>
          <p:cNvPicPr preferRelativeResize="0"/>
          <p:nvPr/>
        </p:nvPicPr>
        <p:blipFill rotWithShape="1">
          <a:blip r:embed="rId3">
            <a:alphaModFix/>
          </a:blip>
          <a:srcRect b="0" l="0" r="0" t="12549"/>
          <a:stretch/>
        </p:blipFill>
        <p:spPr>
          <a:xfrm>
            <a:off x="476250" y="1518211"/>
            <a:ext cx="8191500" cy="4429326"/>
          </a:xfrm>
          <a:prstGeom prst="rect">
            <a:avLst/>
          </a:prstGeom>
          <a:noFill/>
          <a:ln>
            <a:noFill/>
          </a:ln>
        </p:spPr>
      </p:pic>
      <p:sp>
        <p:nvSpPr>
          <p:cNvPr id="527" name="Google Shape;527;p39"/>
          <p:cNvSpPr txBox="1"/>
          <p:nvPr/>
        </p:nvSpPr>
        <p:spPr>
          <a:xfrm>
            <a:off x="2412900" y="2312063"/>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2400">
                <a:latin typeface="Lexend"/>
                <a:ea typeface="Lexend"/>
                <a:cs typeface="Lexend"/>
                <a:sym typeface="Lexend"/>
              </a:rPr>
              <a:t>德國</a:t>
            </a:r>
            <a:endParaRPr b="1" sz="2400">
              <a:latin typeface="Lexend"/>
              <a:ea typeface="Lexend"/>
              <a:cs typeface="Lexend"/>
              <a:sym typeface="Lexend"/>
            </a:endParaRPr>
          </a:p>
        </p:txBody>
      </p:sp>
      <p:sp>
        <p:nvSpPr>
          <p:cNvPr id="528" name="Google Shape;528;p39"/>
          <p:cNvSpPr txBox="1"/>
          <p:nvPr/>
        </p:nvSpPr>
        <p:spPr>
          <a:xfrm>
            <a:off x="2944550" y="3215838"/>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2400">
                <a:latin typeface="Lexend"/>
                <a:ea typeface="Lexend"/>
                <a:cs typeface="Lexend"/>
                <a:sym typeface="Lexend"/>
              </a:rPr>
              <a:t>法國</a:t>
            </a:r>
            <a:endParaRPr b="1" sz="2400">
              <a:latin typeface="Lexend"/>
              <a:ea typeface="Lexend"/>
              <a:cs typeface="Lexend"/>
              <a:sym typeface="Lexend"/>
            </a:endParaRPr>
          </a:p>
        </p:txBody>
      </p:sp>
      <p:sp>
        <p:nvSpPr>
          <p:cNvPr id="529" name="Google Shape;529;p39"/>
          <p:cNvSpPr txBox="1"/>
          <p:nvPr/>
        </p:nvSpPr>
        <p:spPr>
          <a:xfrm>
            <a:off x="5975075" y="3077825"/>
            <a:ext cx="18282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2400">
                <a:latin typeface="Lexend"/>
                <a:ea typeface="Lexend"/>
                <a:cs typeface="Lexend"/>
                <a:sym typeface="Lexend"/>
              </a:rPr>
              <a:t>星期一</a:t>
            </a:r>
            <a:endParaRPr b="1" sz="2400">
              <a:latin typeface="Lexend"/>
              <a:ea typeface="Lexend"/>
              <a:cs typeface="Lexend"/>
              <a:sym typeface="Lexend"/>
            </a:endParaRPr>
          </a:p>
        </p:txBody>
      </p:sp>
      <p:sp>
        <p:nvSpPr>
          <p:cNvPr id="530" name="Google Shape;530;p39"/>
          <p:cNvSpPr txBox="1"/>
          <p:nvPr/>
        </p:nvSpPr>
        <p:spPr>
          <a:xfrm>
            <a:off x="6569900" y="3970975"/>
            <a:ext cx="15855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2400">
                <a:latin typeface="Lexend"/>
                <a:ea typeface="Lexend"/>
                <a:cs typeface="Lexend"/>
                <a:sym typeface="Lexend"/>
              </a:rPr>
              <a:t>星期二</a:t>
            </a:r>
            <a:endParaRPr b="1" sz="2400">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0"/>
          <p:cNvSpPr txBox="1"/>
          <p:nvPr>
            <p:ph idx="1" type="body"/>
          </p:nvPr>
        </p:nvSpPr>
        <p:spPr>
          <a:xfrm>
            <a:off x="4027125" y="1341325"/>
            <a:ext cx="44013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Clr>
                <a:srgbClr val="FFFFFF"/>
              </a:buClr>
              <a:buSzPts val="2200"/>
              <a:buAutoNum type="arabicPeriod"/>
            </a:pPr>
            <a:r>
              <a:rPr lang="zh-TW"/>
              <a:t>將參考配體(Reference ligand)進行編碼後建立模型，進而計算出潛在向量。</a:t>
            </a:r>
            <a:endParaRPr/>
          </a:p>
          <a:p>
            <a:pPr indent="-368300" lvl="0" marL="457200" rtl="0" algn="l">
              <a:spcBef>
                <a:spcPts val="1000"/>
              </a:spcBef>
              <a:spcAft>
                <a:spcPts val="1000"/>
              </a:spcAft>
              <a:buClr>
                <a:srgbClr val="FFFFFF"/>
              </a:buClr>
              <a:buSzPts val="2200"/>
              <a:buAutoNum type="arabicPeriod"/>
            </a:pPr>
            <a:r>
              <a:rPr lang="zh-TW"/>
              <a:t>GraphVF模型的編碼取得結構的常態分佈，以此控制蛋白質結構的變化範圍。</a:t>
            </a:r>
            <a:endParaRPr/>
          </a:p>
        </p:txBody>
      </p:sp>
      <p:sp>
        <p:nvSpPr>
          <p:cNvPr id="536" name="Google Shape;536;p4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可控制的蛋白質結構生成 (1/2)</a:t>
            </a:r>
            <a:endParaRPr b="0" sz="2400"/>
          </a:p>
          <a:p>
            <a:pPr indent="0" lvl="0" marL="0" rtl="0" algn="ctr">
              <a:spcBef>
                <a:spcPts val="0"/>
              </a:spcBef>
              <a:spcAft>
                <a:spcPts val="0"/>
              </a:spcAft>
              <a:buNone/>
            </a:pPr>
            <a:r>
              <a:rPr lang="zh-TW"/>
              <a:t>GraphVF</a:t>
            </a:r>
            <a:endParaRPr/>
          </a:p>
        </p:txBody>
      </p:sp>
      <p:sp>
        <p:nvSpPr>
          <p:cNvPr id="537" name="Google Shape;537;p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38" name="Google Shape;538;p4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(Sun et al., 2023)</a:t>
            </a:r>
            <a:endParaRPr/>
          </a:p>
        </p:txBody>
      </p:sp>
      <p:sp>
        <p:nvSpPr>
          <p:cNvPr id="539" name="Google Shape;539;p4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40" name="Google Shape;540;p40"/>
          <p:cNvPicPr preferRelativeResize="0"/>
          <p:nvPr/>
        </p:nvPicPr>
        <p:blipFill rotWithShape="1">
          <a:blip r:embed="rId3">
            <a:alphaModFix/>
          </a:blip>
          <a:srcRect b="0" l="54499" r="0" t="0"/>
          <a:stretch/>
        </p:blipFill>
        <p:spPr>
          <a:xfrm>
            <a:off x="1178000" y="1272925"/>
            <a:ext cx="1857550" cy="4895374"/>
          </a:xfrm>
          <a:prstGeom prst="rect">
            <a:avLst/>
          </a:prstGeom>
          <a:noFill/>
          <a:ln>
            <a:noFill/>
          </a:ln>
        </p:spPr>
      </p:pic>
      <p:sp>
        <p:nvSpPr>
          <p:cNvPr id="541" name="Google Shape;541;p40"/>
          <p:cNvSpPr/>
          <p:nvPr/>
        </p:nvSpPr>
        <p:spPr>
          <a:xfrm>
            <a:off x="474477" y="1272925"/>
            <a:ext cx="548700" cy="548700"/>
          </a:xfrm>
          <a:prstGeom prst="ellipse">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solidFill>
                  <a:srgbClr val="FFFFFF"/>
                </a:solidFill>
                <a:latin typeface="Archivo Black"/>
                <a:ea typeface="Archivo Black"/>
                <a:cs typeface="Archivo Black"/>
                <a:sym typeface="Archivo Black"/>
              </a:rPr>
              <a:t>1</a:t>
            </a:r>
            <a:endParaRPr b="1" sz="2400">
              <a:solidFill>
                <a:srgbClr val="FFFFFF"/>
              </a:solidFill>
              <a:latin typeface="Archivo Black"/>
              <a:ea typeface="Archivo Black"/>
              <a:cs typeface="Archivo Black"/>
              <a:sym typeface="Archivo Black"/>
            </a:endParaRPr>
          </a:p>
        </p:txBody>
      </p:sp>
      <p:sp>
        <p:nvSpPr>
          <p:cNvPr id="542" name="Google Shape;542;p40"/>
          <p:cNvSpPr/>
          <p:nvPr/>
        </p:nvSpPr>
        <p:spPr>
          <a:xfrm>
            <a:off x="2374427" y="4940475"/>
            <a:ext cx="548700" cy="548700"/>
          </a:xfrm>
          <a:prstGeom prst="ellipse">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solidFill>
                  <a:srgbClr val="FFFFFF"/>
                </a:solidFill>
                <a:latin typeface="Archivo Black"/>
                <a:ea typeface="Archivo Black"/>
                <a:cs typeface="Archivo Black"/>
                <a:sym typeface="Archivo Black"/>
              </a:rPr>
              <a:t>2</a:t>
            </a:r>
            <a:endParaRPr b="1" sz="2400">
              <a:solidFill>
                <a:srgbClr val="FFFFFF"/>
              </a:solidFill>
              <a:latin typeface="Archivo Black"/>
              <a:ea typeface="Archivo Black"/>
              <a:cs typeface="Archivo Black"/>
              <a:sym typeface="Archivo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1"/>
          <p:cNvSpPr txBox="1"/>
          <p:nvPr>
            <p:ph idx="1" type="body"/>
          </p:nvPr>
        </p:nvSpPr>
        <p:spPr>
          <a:xfrm>
            <a:off x="4884025" y="1341325"/>
            <a:ext cx="35445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1000"/>
              </a:spcAft>
              <a:buClr>
                <a:srgbClr val="FFFFFF"/>
              </a:buClr>
              <a:buSzPts val="2200"/>
              <a:buAutoNum type="arabicPeriod" startAt="3"/>
            </a:pPr>
            <a:r>
              <a:rPr lang="zh-TW"/>
              <a:t>根據結合點位(binding site)的原子和鏈結，透過自迴歸生成得到</a:t>
            </a:r>
            <a:r>
              <a:rPr lang="zh-TW">
                <a:solidFill>
                  <a:srgbClr val="FFFFFF"/>
                </a:solidFill>
                <a:highlight>
                  <a:srgbClr val="980000"/>
                </a:highlight>
              </a:rPr>
              <a:t> 4 </a:t>
            </a:r>
            <a:r>
              <a:rPr lang="zh-TW"/>
              <a:t>的結果。</a:t>
            </a:r>
            <a:endParaRPr/>
          </a:p>
        </p:txBody>
      </p:sp>
      <p:sp>
        <p:nvSpPr>
          <p:cNvPr id="548" name="Google Shape;548;p4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可控制的蛋白質結構生成 (2/2)</a:t>
            </a:r>
            <a:endParaRPr b="0" sz="2400"/>
          </a:p>
          <a:p>
            <a:pPr indent="0" lvl="0" marL="0" rtl="0" algn="ctr">
              <a:spcBef>
                <a:spcPts val="0"/>
              </a:spcBef>
              <a:spcAft>
                <a:spcPts val="0"/>
              </a:spcAft>
              <a:buNone/>
            </a:pPr>
            <a:r>
              <a:rPr lang="zh-TW"/>
              <a:t>GraphVF</a:t>
            </a:r>
            <a:endParaRPr/>
          </a:p>
        </p:txBody>
      </p:sp>
      <p:sp>
        <p:nvSpPr>
          <p:cNvPr id="549" name="Google Shape;549;p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50" name="Google Shape;550;p4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(Sun et al., 2023)</a:t>
            </a:r>
            <a:endParaRPr/>
          </a:p>
        </p:txBody>
      </p:sp>
      <p:sp>
        <p:nvSpPr>
          <p:cNvPr id="551" name="Google Shape;551;p4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52" name="Google Shape;552;p41"/>
          <p:cNvPicPr preferRelativeResize="0"/>
          <p:nvPr/>
        </p:nvPicPr>
        <p:blipFill>
          <a:blip r:embed="rId3">
            <a:alphaModFix/>
          </a:blip>
          <a:stretch>
            <a:fillRect/>
          </a:stretch>
        </p:blipFill>
        <p:spPr>
          <a:xfrm>
            <a:off x="715550" y="1272937"/>
            <a:ext cx="4082450" cy="4895374"/>
          </a:xfrm>
          <a:prstGeom prst="rect">
            <a:avLst/>
          </a:prstGeom>
          <a:noFill/>
          <a:ln>
            <a:noFill/>
          </a:ln>
        </p:spPr>
      </p:pic>
      <p:sp>
        <p:nvSpPr>
          <p:cNvPr id="553" name="Google Shape;553;p41"/>
          <p:cNvSpPr/>
          <p:nvPr/>
        </p:nvSpPr>
        <p:spPr>
          <a:xfrm>
            <a:off x="80827" y="5046125"/>
            <a:ext cx="548700" cy="548700"/>
          </a:xfrm>
          <a:prstGeom prst="ellipse">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solidFill>
                  <a:srgbClr val="FFFFFF"/>
                </a:solidFill>
                <a:latin typeface="Archivo Black"/>
                <a:ea typeface="Archivo Black"/>
                <a:cs typeface="Archivo Black"/>
                <a:sym typeface="Archivo Black"/>
              </a:rPr>
              <a:t>4</a:t>
            </a:r>
            <a:endParaRPr b="1" sz="2400">
              <a:solidFill>
                <a:srgbClr val="FFFFFF"/>
              </a:solidFill>
              <a:latin typeface="Archivo Black"/>
              <a:ea typeface="Archivo Black"/>
              <a:cs typeface="Archivo Black"/>
              <a:sym typeface="Archivo Black"/>
            </a:endParaRPr>
          </a:p>
        </p:txBody>
      </p:sp>
      <p:sp>
        <p:nvSpPr>
          <p:cNvPr id="554" name="Google Shape;554;p41"/>
          <p:cNvSpPr/>
          <p:nvPr/>
        </p:nvSpPr>
        <p:spPr>
          <a:xfrm>
            <a:off x="587252" y="872150"/>
            <a:ext cx="548700" cy="548700"/>
          </a:xfrm>
          <a:prstGeom prst="ellipse">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solidFill>
                  <a:srgbClr val="FFFFFF"/>
                </a:solidFill>
                <a:latin typeface="Archivo Black"/>
                <a:ea typeface="Archivo Black"/>
                <a:cs typeface="Archivo Black"/>
                <a:sym typeface="Archivo Black"/>
              </a:rPr>
              <a:t>3</a:t>
            </a:r>
            <a:endParaRPr b="1" sz="2400">
              <a:solidFill>
                <a:srgbClr val="FFFFFF"/>
              </a:solidFill>
              <a:latin typeface="Archivo Black"/>
              <a:ea typeface="Archivo Black"/>
              <a:cs typeface="Archivo Black"/>
              <a:sym typeface="Archivo Black"/>
            </a:endParaRPr>
          </a:p>
        </p:txBody>
      </p:sp>
      <p:sp>
        <p:nvSpPr>
          <p:cNvPr id="555" name="Google Shape;555;p41"/>
          <p:cNvSpPr/>
          <p:nvPr/>
        </p:nvSpPr>
        <p:spPr>
          <a:xfrm>
            <a:off x="2931325" y="1232800"/>
            <a:ext cx="1972500" cy="5068200"/>
          </a:xfrm>
          <a:prstGeom prst="rect">
            <a:avLst/>
          </a:prstGeom>
          <a:solidFill>
            <a:srgbClr val="FFFFFF">
              <a:alpha val="702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61" name="Google Shape;561;p4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b="0" lang="zh-TW" sz="2400"/>
              <a:t>用自然語言輸入</a:t>
            </a:r>
            <a:endParaRPr b="0" sz="2400"/>
          </a:p>
          <a:p>
            <a:pPr indent="0" lvl="0" marL="0" rtl="0" algn="ctr">
              <a:spcBef>
                <a:spcPts val="0"/>
              </a:spcBef>
              <a:spcAft>
                <a:spcPts val="0"/>
              </a:spcAft>
              <a:buClr>
                <a:schemeClr val="dk1"/>
              </a:buClr>
              <a:buSzPts val="1100"/>
              <a:buFont typeface="Arial"/>
              <a:buNone/>
            </a:pPr>
            <a:r>
              <a:rPr lang="zh-TW"/>
              <a:t>生成3D建築材料 (1/2)</a:t>
            </a:r>
            <a:endParaRPr/>
          </a:p>
        </p:txBody>
      </p:sp>
      <p:sp>
        <p:nvSpPr>
          <p:cNvPr id="562" name="Google Shape;562;p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63" name="Google Shape;563;p4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(Hsu et al., 2022)</a:t>
            </a:r>
            <a:endParaRPr/>
          </a:p>
        </p:txBody>
      </p:sp>
      <p:sp>
        <p:nvSpPr>
          <p:cNvPr id="564" name="Google Shape;564;p4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65" name="Google Shape;565;p42"/>
          <p:cNvPicPr preferRelativeResize="0"/>
          <p:nvPr/>
        </p:nvPicPr>
        <p:blipFill rotWithShape="1">
          <a:blip r:embed="rId3">
            <a:alphaModFix/>
          </a:blip>
          <a:srcRect b="0" l="0" r="0" t="60236"/>
          <a:stretch/>
        </p:blipFill>
        <p:spPr>
          <a:xfrm>
            <a:off x="4786050" y="3720623"/>
            <a:ext cx="2380117" cy="2379302"/>
          </a:xfrm>
          <a:prstGeom prst="rect">
            <a:avLst/>
          </a:prstGeom>
          <a:noFill/>
          <a:ln>
            <a:noFill/>
          </a:ln>
        </p:spPr>
      </p:pic>
      <p:pic>
        <p:nvPicPr>
          <p:cNvPr id="566" name="Google Shape;566;p42"/>
          <p:cNvPicPr preferRelativeResize="0"/>
          <p:nvPr/>
        </p:nvPicPr>
        <p:blipFill rotWithShape="1">
          <a:blip r:embed="rId3">
            <a:alphaModFix/>
          </a:blip>
          <a:srcRect b="60236" l="0" r="0" t="0"/>
          <a:stretch/>
        </p:blipFill>
        <p:spPr>
          <a:xfrm>
            <a:off x="4786050" y="1341324"/>
            <a:ext cx="2380117" cy="2379302"/>
          </a:xfrm>
          <a:prstGeom prst="rect">
            <a:avLst/>
          </a:prstGeom>
          <a:noFill/>
          <a:ln>
            <a:noFill/>
          </a:ln>
        </p:spPr>
      </p:pic>
      <p:sp>
        <p:nvSpPr>
          <p:cNvPr id="567" name="Google Shape;567;p42"/>
          <p:cNvSpPr/>
          <p:nvPr/>
        </p:nvSpPr>
        <p:spPr>
          <a:xfrm>
            <a:off x="553575" y="2908200"/>
            <a:ext cx="3778800" cy="14031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700"/>
              <a:t>hexagonal lattice: </a:t>
            </a:r>
            <a:r>
              <a:rPr i="1" lang="zh-TW" sz="2700">
                <a:solidFill>
                  <a:srgbClr val="FF0000"/>
                </a:solidFill>
                <a:highlight>
                  <a:srgbClr val="FFFF00"/>
                </a:highlight>
              </a:rPr>
              <a:t>X</a:t>
            </a:r>
            <a:r>
              <a:rPr lang="zh-TW" sz="2700"/>
              <a:t> | hollow </a:t>
            </a:r>
            <a:r>
              <a:rPr lang="zh-TW" sz="2700"/>
              <a:t>circles</a:t>
            </a:r>
            <a:r>
              <a:rPr lang="zh-TW" sz="2700"/>
              <a:t>: (1-</a:t>
            </a:r>
            <a:r>
              <a:rPr i="1" lang="zh-TW" sz="2700">
                <a:solidFill>
                  <a:srgbClr val="FF0000"/>
                </a:solidFill>
                <a:highlight>
                  <a:srgbClr val="FFFF00"/>
                </a:highlight>
              </a:rPr>
              <a:t>X</a:t>
            </a:r>
            <a:r>
              <a:rPr lang="zh-TW" sz="2700"/>
              <a:t>)</a:t>
            </a:r>
            <a:endParaRPr sz="2700">
              <a:solidFill>
                <a:srgbClr val="000000"/>
              </a:solidFill>
            </a:endParaRPr>
          </a:p>
        </p:txBody>
      </p:sp>
      <p:sp>
        <p:nvSpPr>
          <p:cNvPr id="568" name="Google Shape;568;p42"/>
          <p:cNvSpPr/>
          <p:nvPr/>
        </p:nvSpPr>
        <p:spPr>
          <a:xfrm>
            <a:off x="1775250" y="1644975"/>
            <a:ext cx="2631300" cy="894900"/>
          </a:xfrm>
          <a:prstGeom prst="wedgeRoundRectCallout">
            <a:avLst>
              <a:gd fmla="val 84279" name="adj1"/>
              <a:gd fmla="val -33079"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X=1</a:t>
            </a:r>
            <a:endParaRPr sz="2400"/>
          </a:p>
          <a:p>
            <a:pPr indent="0" lvl="0" marL="0" rtl="0" algn="ctr">
              <a:spcBef>
                <a:spcPts val="0"/>
              </a:spcBef>
              <a:spcAft>
                <a:spcPts val="0"/>
              </a:spcAft>
              <a:buNone/>
            </a:pPr>
            <a:r>
              <a:rPr lang="zh-TW" sz="2400"/>
              <a:t>偏向六方晶格體</a:t>
            </a:r>
            <a:endParaRPr sz="2400"/>
          </a:p>
        </p:txBody>
      </p:sp>
      <p:sp>
        <p:nvSpPr>
          <p:cNvPr id="569" name="Google Shape;569;p42"/>
          <p:cNvSpPr/>
          <p:nvPr/>
        </p:nvSpPr>
        <p:spPr>
          <a:xfrm>
            <a:off x="1838650" y="5153225"/>
            <a:ext cx="2631300" cy="894900"/>
          </a:xfrm>
          <a:prstGeom prst="wedgeRoundRectCallout">
            <a:avLst>
              <a:gd fmla="val 115857" name="adj1"/>
              <a:gd fmla="val -2953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X=0</a:t>
            </a:r>
            <a:endParaRPr sz="2400"/>
          </a:p>
          <a:p>
            <a:pPr indent="0" lvl="0" marL="0" rtl="0" algn="ctr">
              <a:spcBef>
                <a:spcPts val="0"/>
              </a:spcBef>
              <a:spcAft>
                <a:spcPts val="0"/>
              </a:spcAft>
              <a:buNone/>
            </a:pPr>
            <a:r>
              <a:rPr lang="zh-TW" sz="2400"/>
              <a:t>偏向</a:t>
            </a:r>
            <a:r>
              <a:rPr lang="zh-TW" sz="2400"/>
              <a:t>空心圓</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3"/>
          <p:cNvSpPr txBox="1"/>
          <p:nvPr>
            <p:ph idx="1" type="body"/>
          </p:nvPr>
        </p:nvSpPr>
        <p:spPr>
          <a:xfrm>
            <a:off x="475525" y="1341325"/>
            <a:ext cx="36138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AutoNum type="arabicPeriod"/>
            </a:pPr>
            <a:r>
              <a:rPr lang="zh-TW"/>
              <a:t>輸入文字「</a:t>
            </a:r>
            <a:r>
              <a:rPr lang="zh-TW">
                <a:solidFill>
                  <a:srgbClr val="FF0000"/>
                </a:solidFill>
                <a:highlight>
                  <a:srgbClr val="FFFF00"/>
                </a:highlight>
              </a:rPr>
              <a:t>hexagonal lattice</a:t>
            </a:r>
            <a:r>
              <a:rPr lang="zh-TW"/>
              <a:t>」(六方晶格體)</a:t>
            </a:r>
            <a:endParaRPr/>
          </a:p>
          <a:p>
            <a:pPr indent="-368300" lvl="0" marL="457200" rtl="0" algn="l">
              <a:spcBef>
                <a:spcPts val="1000"/>
              </a:spcBef>
              <a:spcAft>
                <a:spcPts val="0"/>
              </a:spcAft>
              <a:buSzPts val="2200"/>
              <a:buAutoNum type="arabicPeriod"/>
            </a:pPr>
            <a:r>
              <a:rPr lang="zh-TW"/>
              <a:t>產生圖片</a:t>
            </a:r>
            <a:endParaRPr/>
          </a:p>
          <a:p>
            <a:pPr indent="-368300" lvl="0" marL="457200" rtl="0" algn="l">
              <a:spcBef>
                <a:spcPts val="1000"/>
              </a:spcBef>
              <a:spcAft>
                <a:spcPts val="0"/>
              </a:spcAft>
              <a:buSzPts val="2200"/>
              <a:buAutoNum type="arabicPeriod"/>
            </a:pPr>
            <a:r>
              <a:rPr lang="zh-TW"/>
              <a:t>圖片前處理：循環化 (讓單張圖片轉變成可立體延伸的模型)</a:t>
            </a:r>
            <a:endParaRPr/>
          </a:p>
          <a:p>
            <a:pPr indent="-368300" lvl="0" marL="457200" rtl="0" algn="l">
              <a:spcBef>
                <a:spcPts val="1000"/>
              </a:spcBef>
              <a:spcAft>
                <a:spcPts val="0"/>
              </a:spcAft>
              <a:buSzPts val="2200"/>
              <a:buAutoNum type="arabicPeriod"/>
            </a:pPr>
            <a:r>
              <a:rPr lang="zh-TW"/>
              <a:t>產生3D模型</a:t>
            </a:r>
            <a:endParaRPr/>
          </a:p>
          <a:p>
            <a:pPr indent="-368300" lvl="0" marL="457200" rtl="0" algn="l">
              <a:spcBef>
                <a:spcPts val="1000"/>
              </a:spcBef>
              <a:spcAft>
                <a:spcPts val="0"/>
              </a:spcAft>
              <a:buSzPts val="2200"/>
              <a:buAutoNum type="arabicPeriod"/>
            </a:pPr>
            <a:r>
              <a:rPr lang="zh-TW"/>
              <a:t>3D列印</a:t>
            </a:r>
            <a:endParaRPr/>
          </a:p>
          <a:p>
            <a:pPr indent="-368300" lvl="0" marL="457200" rtl="0" algn="l">
              <a:spcBef>
                <a:spcPts val="1000"/>
              </a:spcBef>
              <a:spcAft>
                <a:spcPts val="1000"/>
              </a:spcAft>
              <a:buSzPts val="2200"/>
              <a:buAutoNum type="arabicPeriod"/>
            </a:pPr>
            <a:r>
              <a:rPr lang="zh-TW"/>
              <a:t>材料分析與成果</a:t>
            </a:r>
            <a:endParaRPr/>
          </a:p>
        </p:txBody>
      </p:sp>
      <p:sp>
        <p:nvSpPr>
          <p:cNvPr id="575" name="Google Shape;575;p4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用自然語言輸入</a:t>
            </a:r>
            <a:endParaRPr b="0" sz="2400"/>
          </a:p>
          <a:p>
            <a:pPr indent="0" lvl="0" marL="0" rtl="0" algn="ctr">
              <a:spcBef>
                <a:spcPts val="0"/>
              </a:spcBef>
              <a:spcAft>
                <a:spcPts val="0"/>
              </a:spcAft>
              <a:buNone/>
            </a:pPr>
            <a:r>
              <a:rPr lang="zh-TW"/>
              <a:t>生成3D建築材料 (2/2)</a:t>
            </a:r>
            <a:endParaRPr/>
          </a:p>
        </p:txBody>
      </p:sp>
      <p:sp>
        <p:nvSpPr>
          <p:cNvPr id="576" name="Google Shape;576;p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77" name="Google Shape;577;p4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(Hsu et al., 2022)</a:t>
            </a:r>
            <a:endParaRPr/>
          </a:p>
        </p:txBody>
      </p:sp>
      <p:sp>
        <p:nvSpPr>
          <p:cNvPr id="578" name="Google Shape;578;p4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79" name="Google Shape;579;p43"/>
          <p:cNvPicPr preferRelativeResize="0"/>
          <p:nvPr/>
        </p:nvPicPr>
        <p:blipFill>
          <a:blip r:embed="rId3">
            <a:alphaModFix/>
          </a:blip>
          <a:stretch>
            <a:fillRect/>
          </a:stretch>
        </p:blipFill>
        <p:spPr>
          <a:xfrm>
            <a:off x="4293850" y="1685325"/>
            <a:ext cx="4134699" cy="4099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44"/>
          <p:cNvSpPr/>
          <p:nvPr/>
        </p:nvSpPr>
        <p:spPr>
          <a:xfrm>
            <a:off x="4884225" y="1832850"/>
            <a:ext cx="2057400" cy="2795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 name="Google Shape;585;p44"/>
          <p:cNvPicPr preferRelativeResize="0"/>
          <p:nvPr/>
        </p:nvPicPr>
        <p:blipFill rotWithShape="1">
          <a:blip r:embed="rId3">
            <a:alphaModFix/>
          </a:blip>
          <a:srcRect b="0" l="0" r="0" t="0"/>
          <a:stretch/>
        </p:blipFill>
        <p:spPr>
          <a:xfrm>
            <a:off x="0" y="0"/>
            <a:ext cx="9143999" cy="4967121"/>
          </a:xfrm>
          <a:prstGeom prst="rect">
            <a:avLst/>
          </a:prstGeom>
          <a:noFill/>
          <a:ln>
            <a:noFill/>
          </a:ln>
        </p:spPr>
      </p:pic>
      <p:sp>
        <p:nvSpPr>
          <p:cNvPr id="586" name="Google Shape;586;p44"/>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87" name="Google Shape;587;p44"/>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88" name="Google Shape;588;p44"/>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設計與製造</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77" name="Google Shape;377;p2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大型語言模型在工業領域的潛力</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sp>
        <p:nvSpPr>
          <p:cNvPr id="378" name="Google Shape;378;p2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79" name="Google Shape;379;p27"/>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80" name="Google Shape;380;p27"/>
          <p:cNvSpPr/>
          <p:nvPr/>
        </p:nvSpPr>
        <p:spPr>
          <a:xfrm>
            <a:off x="2313499" y="1670075"/>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1. 工業與聊天機器人</a:t>
            </a:r>
            <a:endParaRPr sz="2400"/>
          </a:p>
        </p:txBody>
      </p:sp>
      <p:sp>
        <p:nvSpPr>
          <p:cNvPr id="381" name="Google Shape;381;p27"/>
          <p:cNvSpPr/>
          <p:nvPr/>
        </p:nvSpPr>
        <p:spPr>
          <a:xfrm>
            <a:off x="2313499" y="2725788"/>
            <a:ext cx="4517100" cy="6261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2. 大型語言模型的應用</a:t>
            </a:r>
            <a:endParaRPr sz="2400">
              <a:solidFill>
                <a:srgbClr val="FFFFFF"/>
              </a:solidFill>
            </a:endParaRPr>
          </a:p>
        </p:txBody>
      </p:sp>
      <p:sp>
        <p:nvSpPr>
          <p:cNvPr id="382" name="Google Shape;382;p27"/>
          <p:cNvSpPr/>
          <p:nvPr/>
        </p:nvSpPr>
        <p:spPr>
          <a:xfrm>
            <a:off x="2313499" y="3781500"/>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3. 檢索增強生成的實作</a:t>
            </a:r>
            <a:endParaRPr sz="2400"/>
          </a:p>
        </p:txBody>
      </p:sp>
      <p:sp>
        <p:nvSpPr>
          <p:cNvPr id="383" name="Google Shape;383;p27"/>
          <p:cNvSpPr/>
          <p:nvPr/>
        </p:nvSpPr>
        <p:spPr>
          <a:xfrm>
            <a:off x="2313500" y="4889400"/>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4. 大型語言模型應用框架</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「我要用機器人拯救世界！」</a:t>
            </a:r>
            <a:endParaRPr/>
          </a:p>
        </p:txBody>
      </p:sp>
      <p:sp>
        <p:nvSpPr>
          <p:cNvPr id="594" name="Google Shape;594;p4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結合大型語言模型到</a:t>
            </a:r>
            <a:endParaRPr b="0" sz="2400"/>
          </a:p>
          <a:p>
            <a:pPr indent="0" lvl="0" marL="0" rtl="0" algn="ctr">
              <a:spcBef>
                <a:spcPts val="0"/>
              </a:spcBef>
              <a:spcAft>
                <a:spcPts val="0"/>
              </a:spcAft>
              <a:buNone/>
            </a:pPr>
            <a:r>
              <a:rPr lang="zh-TW"/>
              <a:t>機器人設計 (1/3)</a:t>
            </a:r>
            <a:endParaRPr/>
          </a:p>
        </p:txBody>
      </p:sp>
      <p:sp>
        <p:nvSpPr>
          <p:cNvPr id="595" name="Google Shape;595;p4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96" name="Google Shape;596;p4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(Stella et al., 2023)</a:t>
            </a:r>
            <a:endParaRPr/>
          </a:p>
        </p:txBody>
      </p:sp>
      <p:sp>
        <p:nvSpPr>
          <p:cNvPr id="597" name="Google Shape;597;p4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98" name="Google Shape;598;p45"/>
          <p:cNvPicPr preferRelativeResize="0"/>
          <p:nvPr/>
        </p:nvPicPr>
        <p:blipFill>
          <a:blip r:embed="rId3">
            <a:alphaModFix/>
          </a:blip>
          <a:stretch>
            <a:fillRect/>
          </a:stretch>
        </p:blipFill>
        <p:spPr>
          <a:xfrm>
            <a:off x="1643638" y="2216425"/>
            <a:ext cx="985400" cy="985400"/>
          </a:xfrm>
          <a:prstGeom prst="rect">
            <a:avLst/>
          </a:prstGeom>
          <a:noFill/>
          <a:ln>
            <a:noFill/>
          </a:ln>
        </p:spPr>
      </p:pic>
      <p:pic>
        <p:nvPicPr>
          <p:cNvPr id="599" name="Google Shape;599;p45"/>
          <p:cNvPicPr preferRelativeResize="0"/>
          <p:nvPr/>
        </p:nvPicPr>
        <p:blipFill>
          <a:blip r:embed="rId4">
            <a:alphaModFix/>
          </a:blip>
          <a:stretch>
            <a:fillRect/>
          </a:stretch>
        </p:blipFill>
        <p:spPr>
          <a:xfrm>
            <a:off x="3954621" y="2216425"/>
            <a:ext cx="985400" cy="985400"/>
          </a:xfrm>
          <a:prstGeom prst="rect">
            <a:avLst/>
          </a:prstGeom>
          <a:noFill/>
          <a:ln>
            <a:noFill/>
          </a:ln>
        </p:spPr>
      </p:pic>
      <p:sp>
        <p:nvSpPr>
          <p:cNvPr id="600" name="Google Shape;600;p45"/>
          <p:cNvSpPr/>
          <p:nvPr/>
        </p:nvSpPr>
        <p:spPr>
          <a:xfrm>
            <a:off x="5001827" y="2311091"/>
            <a:ext cx="796200" cy="796200"/>
          </a:xfrm>
          <a:prstGeom prst="mathPlus">
            <a:avLst>
              <a:gd fmla="val 23520" name="adj1"/>
            </a:avLst>
          </a:prstGeom>
          <a:solidFill>
            <a:srgbClr val="FFAB4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5"/>
          <p:cNvSpPr/>
          <p:nvPr/>
        </p:nvSpPr>
        <p:spPr>
          <a:xfrm>
            <a:off x="6059007" y="2311091"/>
            <a:ext cx="2022900" cy="796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補充資訊</a:t>
            </a:r>
            <a:endParaRPr sz="2400">
              <a:solidFill>
                <a:srgbClr val="FFFFFF"/>
              </a:solidFill>
            </a:endParaRPr>
          </a:p>
        </p:txBody>
      </p:sp>
      <p:sp>
        <p:nvSpPr>
          <p:cNvPr id="602" name="Google Shape;602;p45"/>
          <p:cNvSpPr/>
          <p:nvPr/>
        </p:nvSpPr>
        <p:spPr>
          <a:xfrm flipH="1">
            <a:off x="2840928" y="2328501"/>
            <a:ext cx="901800" cy="7611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5"/>
          <p:cNvSpPr/>
          <p:nvPr/>
        </p:nvSpPr>
        <p:spPr>
          <a:xfrm>
            <a:off x="2856979" y="3710375"/>
            <a:ext cx="40116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Step A. 設計流程</a:t>
            </a:r>
            <a:endParaRPr sz="2400"/>
          </a:p>
        </p:txBody>
      </p:sp>
      <p:sp>
        <p:nvSpPr>
          <p:cNvPr id="604" name="Google Shape;604;p45"/>
          <p:cNvSpPr/>
          <p:nvPr/>
        </p:nvSpPr>
        <p:spPr>
          <a:xfrm>
            <a:off x="2856979" y="4703675"/>
            <a:ext cx="40116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Step B. </a:t>
            </a:r>
            <a:r>
              <a:rPr lang="zh-TW" sz="2400"/>
              <a:t>細節實作</a:t>
            </a:r>
            <a:endParaRPr sz="2400"/>
          </a:p>
        </p:txBody>
      </p:sp>
      <p:grpSp>
        <p:nvGrpSpPr>
          <p:cNvPr id="605" name="Google Shape;605;p45"/>
          <p:cNvGrpSpPr/>
          <p:nvPr/>
        </p:nvGrpSpPr>
        <p:grpSpPr>
          <a:xfrm rot="899960">
            <a:off x="-210312" y="3847582"/>
            <a:ext cx="2142061" cy="4029105"/>
            <a:chOff x="-273825" y="3319325"/>
            <a:chExt cx="2142125" cy="4029225"/>
          </a:xfrm>
        </p:grpSpPr>
        <p:pic>
          <p:nvPicPr>
            <p:cNvPr id="606" name="Google Shape;606;p45"/>
            <p:cNvPicPr preferRelativeResize="0"/>
            <p:nvPr/>
          </p:nvPicPr>
          <p:blipFill>
            <a:blip r:embed="rId5">
              <a:alphaModFix/>
            </a:blip>
            <a:stretch>
              <a:fillRect/>
            </a:stretch>
          </p:blipFill>
          <p:spPr>
            <a:xfrm flipH="1">
              <a:off x="-273825" y="3319325"/>
              <a:ext cx="2142125" cy="4029225"/>
            </a:xfrm>
            <a:prstGeom prst="rect">
              <a:avLst/>
            </a:prstGeom>
            <a:noFill/>
            <a:ln>
              <a:noFill/>
            </a:ln>
          </p:spPr>
        </p:pic>
        <p:sp>
          <p:nvSpPr>
            <p:cNvPr id="607" name="Google Shape;607;p45"/>
            <p:cNvSpPr/>
            <p:nvPr/>
          </p:nvSpPr>
          <p:spPr>
            <a:xfrm>
              <a:off x="457638" y="3641425"/>
              <a:ext cx="679200" cy="158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13" name="Google Shape;613;p4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b="0" lang="zh-TW" sz="2400"/>
              <a:t>結合大型語言模型到機器人設計 (2/3)</a:t>
            </a:r>
            <a:endParaRPr b="0" sz="2400"/>
          </a:p>
          <a:p>
            <a:pPr indent="0" lvl="0" marL="0" rtl="0" algn="ctr">
              <a:spcBef>
                <a:spcPts val="0"/>
              </a:spcBef>
              <a:spcAft>
                <a:spcPts val="0"/>
              </a:spcAft>
              <a:buNone/>
            </a:pPr>
            <a:r>
              <a:rPr lang="zh-TW"/>
              <a:t>A. 設計流程</a:t>
            </a:r>
            <a:endParaRPr b="0" sz="2400"/>
          </a:p>
        </p:txBody>
      </p:sp>
      <p:sp>
        <p:nvSpPr>
          <p:cNvPr id="614" name="Google Shape;614;p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15" name="Google Shape;615;p4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(Stella et al., 2023)</a:t>
            </a:r>
            <a:endParaRPr/>
          </a:p>
        </p:txBody>
      </p:sp>
      <p:sp>
        <p:nvSpPr>
          <p:cNvPr id="616" name="Google Shape;616;p4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17" name="Google Shape;617;p46"/>
          <p:cNvPicPr preferRelativeResize="0"/>
          <p:nvPr/>
        </p:nvPicPr>
        <p:blipFill>
          <a:blip r:embed="rId3">
            <a:alphaModFix/>
          </a:blip>
          <a:stretch>
            <a:fillRect/>
          </a:stretch>
        </p:blipFill>
        <p:spPr>
          <a:xfrm>
            <a:off x="467531" y="1341325"/>
            <a:ext cx="8177418" cy="4991075"/>
          </a:xfrm>
          <a:prstGeom prst="rect">
            <a:avLst/>
          </a:prstGeom>
          <a:noFill/>
          <a:ln>
            <a:noFill/>
          </a:ln>
        </p:spPr>
      </p:pic>
      <p:sp>
        <p:nvSpPr>
          <p:cNvPr id="618" name="Google Shape;618;p46"/>
          <p:cNvSpPr/>
          <p:nvPr/>
        </p:nvSpPr>
        <p:spPr>
          <a:xfrm>
            <a:off x="1203100" y="230600"/>
            <a:ext cx="851400" cy="807900"/>
          </a:xfrm>
          <a:prstGeom prst="wedgeRoundRectCallout">
            <a:avLst>
              <a:gd fmla="val -37233" name="adj1"/>
              <a:gd fmla="val 96723" name="adj2"/>
              <a:gd fmla="val 0" name="adj3"/>
            </a:avLst>
          </a:prstGeom>
          <a:solidFill>
            <a:srgbClr val="FFFFFF"/>
          </a:solidFill>
          <a:ln cap="flat" cmpd="sng" w="38100">
            <a:solidFill>
              <a:srgbClr val="19191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t>人類</a:t>
            </a:r>
            <a:r>
              <a:rPr lang="zh-TW" sz="1800"/>
              <a:t>提問</a:t>
            </a:r>
            <a:endParaRPr sz="1800"/>
          </a:p>
        </p:txBody>
      </p:sp>
      <p:sp>
        <p:nvSpPr>
          <p:cNvPr id="619" name="Google Shape;619;p46"/>
          <p:cNvSpPr/>
          <p:nvPr/>
        </p:nvSpPr>
        <p:spPr>
          <a:xfrm>
            <a:off x="113075" y="3988700"/>
            <a:ext cx="851400" cy="1433400"/>
          </a:xfrm>
          <a:prstGeom prst="wedgeRoundRectCallout">
            <a:avLst>
              <a:gd fmla="val 67285" name="adj1"/>
              <a:gd fmla="val -43746" name="adj2"/>
              <a:gd fmla="val 0" name="adj3"/>
            </a:avLst>
          </a:prstGeom>
          <a:solidFill>
            <a:srgbClr val="FFFFFF"/>
          </a:solidFill>
          <a:ln cap="flat" cmpd="sng" w="38100">
            <a:solidFill>
              <a:srgbClr val="CC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t>LLM</a:t>
            </a:r>
            <a:endParaRPr sz="1800"/>
          </a:p>
          <a:p>
            <a:pPr indent="0" lvl="0" marL="0" rtl="0" algn="ctr">
              <a:spcBef>
                <a:spcPts val="0"/>
              </a:spcBef>
              <a:spcAft>
                <a:spcPts val="0"/>
              </a:spcAft>
              <a:buNone/>
            </a:pPr>
            <a:r>
              <a:rPr lang="zh-TW" sz="1800"/>
              <a:t>回覆</a:t>
            </a:r>
            <a:endParaRPr sz="1800"/>
          </a:p>
          <a:p>
            <a:pPr indent="0" lvl="0" marL="0" rtl="0" algn="ctr">
              <a:spcBef>
                <a:spcPts val="0"/>
              </a:spcBef>
              <a:spcAft>
                <a:spcPts val="0"/>
              </a:spcAft>
              <a:buNone/>
            </a:pPr>
            <a:r>
              <a:rPr lang="zh-TW" sz="1800"/>
              <a:t>設計空間</a:t>
            </a:r>
            <a:endParaRPr sz="1800"/>
          </a:p>
        </p:txBody>
      </p:sp>
      <p:sp>
        <p:nvSpPr>
          <p:cNvPr id="620" name="Google Shape;620;p46"/>
          <p:cNvSpPr/>
          <p:nvPr/>
        </p:nvSpPr>
        <p:spPr>
          <a:xfrm>
            <a:off x="1883350" y="3384000"/>
            <a:ext cx="851400" cy="807900"/>
          </a:xfrm>
          <a:prstGeom prst="wedgeRoundRectCallout">
            <a:avLst>
              <a:gd fmla="val 36349" name="adj1"/>
              <a:gd fmla="val -81405" name="adj2"/>
              <a:gd fmla="val 0" name="adj3"/>
            </a:avLst>
          </a:prstGeom>
          <a:solidFill>
            <a:srgbClr val="FFFFFF"/>
          </a:solid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t>人類</a:t>
            </a:r>
            <a:r>
              <a:rPr lang="zh-TW" sz="1800"/>
              <a:t>選擇</a:t>
            </a:r>
            <a:endParaRPr sz="1800"/>
          </a:p>
        </p:txBody>
      </p:sp>
      <p:sp>
        <p:nvSpPr>
          <p:cNvPr id="621" name="Google Shape;621;p46"/>
          <p:cNvSpPr/>
          <p:nvPr/>
        </p:nvSpPr>
        <p:spPr>
          <a:xfrm>
            <a:off x="6667799" y="4194650"/>
            <a:ext cx="1905600" cy="1021500"/>
          </a:xfrm>
          <a:prstGeom prst="wedgeRoundRectCallout">
            <a:avLst>
              <a:gd fmla="val 33879" name="adj1"/>
              <a:gd fmla="val -68575" name="adj2"/>
              <a:gd fmla="val 0" name="adj3"/>
            </a:avLst>
          </a:prstGeom>
          <a:solidFill>
            <a:srgbClr val="FFFFFF"/>
          </a:solidFill>
          <a:ln cap="flat" cmpd="sng" w="38100">
            <a:solidFill>
              <a:srgbClr val="3C78D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t>人類</a:t>
            </a:r>
            <a:r>
              <a:rPr lang="zh-TW" sz="1800"/>
              <a:t>與LLM共同決定技術細節</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4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結合大型語言模型到機器人設計 (3/3)</a:t>
            </a:r>
            <a:endParaRPr b="0" sz="2400"/>
          </a:p>
          <a:p>
            <a:pPr indent="0" lvl="0" marL="0" rtl="0" algn="ctr">
              <a:spcBef>
                <a:spcPts val="0"/>
              </a:spcBef>
              <a:spcAft>
                <a:spcPts val="0"/>
              </a:spcAft>
              <a:buNone/>
            </a:pPr>
            <a:r>
              <a:rPr lang="zh-TW"/>
              <a:t>B. </a:t>
            </a:r>
            <a:r>
              <a:rPr lang="zh-TW"/>
              <a:t>細節</a:t>
            </a:r>
            <a:r>
              <a:rPr lang="zh-TW"/>
              <a:t>實作</a:t>
            </a:r>
            <a:endParaRPr/>
          </a:p>
        </p:txBody>
      </p:sp>
      <p:sp>
        <p:nvSpPr>
          <p:cNvPr id="627" name="Google Shape;627;p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28" name="Google Shape;628;p4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(Stella et al., 2023)</a:t>
            </a:r>
            <a:endParaRPr/>
          </a:p>
        </p:txBody>
      </p:sp>
      <p:sp>
        <p:nvSpPr>
          <p:cNvPr id="629" name="Google Shape;629;p4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30" name="Google Shape;630;p4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pic>
        <p:nvPicPr>
          <p:cNvPr id="631" name="Google Shape;631;p47"/>
          <p:cNvPicPr preferRelativeResize="0"/>
          <p:nvPr/>
        </p:nvPicPr>
        <p:blipFill>
          <a:blip r:embed="rId3">
            <a:alphaModFix/>
          </a:blip>
          <a:stretch>
            <a:fillRect/>
          </a:stretch>
        </p:blipFill>
        <p:spPr>
          <a:xfrm>
            <a:off x="758150" y="1355800"/>
            <a:ext cx="7627898" cy="4758600"/>
          </a:xfrm>
          <a:prstGeom prst="rect">
            <a:avLst/>
          </a:prstGeom>
          <a:noFill/>
          <a:ln>
            <a:noFill/>
          </a:ln>
        </p:spPr>
      </p:pic>
      <p:sp>
        <p:nvSpPr>
          <p:cNvPr id="632" name="Google Shape;632;p47"/>
          <p:cNvSpPr/>
          <p:nvPr/>
        </p:nvSpPr>
        <p:spPr>
          <a:xfrm>
            <a:off x="1001175" y="390325"/>
            <a:ext cx="1601100" cy="951000"/>
          </a:xfrm>
          <a:prstGeom prst="wedgeRoundRectCallout">
            <a:avLst>
              <a:gd fmla="val 8247" name="adj1"/>
              <a:gd fmla="val 77852" name="adj2"/>
              <a:gd fmla="val 0" name="adj3"/>
            </a:avLst>
          </a:prstGeom>
          <a:solidFill>
            <a:srgbClr val="FFFFFF"/>
          </a:solidFill>
          <a:ln cap="flat" cmpd="sng" w="38100">
            <a:solidFill>
              <a:srgbClr val="3C78D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t>LLM的技術細節建議</a:t>
            </a:r>
            <a:endParaRPr sz="1800"/>
          </a:p>
        </p:txBody>
      </p:sp>
      <p:sp>
        <p:nvSpPr>
          <p:cNvPr id="633" name="Google Shape;633;p47"/>
          <p:cNvSpPr/>
          <p:nvPr/>
        </p:nvSpPr>
        <p:spPr>
          <a:xfrm>
            <a:off x="6710025" y="591750"/>
            <a:ext cx="1601100" cy="686100"/>
          </a:xfrm>
          <a:prstGeom prst="wedgeRoundRectCallout">
            <a:avLst>
              <a:gd fmla="val 8247" name="adj1"/>
              <a:gd fmla="val 77852" name="adj2"/>
              <a:gd fmla="val 0" name="adj3"/>
            </a:avLst>
          </a:prstGeom>
          <a:solidFill>
            <a:srgbClr val="FFFFFF"/>
          </a:solidFill>
          <a:ln cap="flat" cmpd="sng" w="38100">
            <a:solidFill>
              <a:srgbClr val="CC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t>實作結果</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4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sz="1900"/>
              <a:t>電腦設計與生產</a:t>
            </a:r>
            <a:r>
              <a:rPr lang="zh-TW" sz="1100"/>
              <a:t>(Computional Design and Manufacturing, CDaM)</a:t>
            </a:r>
            <a:r>
              <a:rPr lang="zh-TW" sz="1900"/>
              <a:t>領域包含了五個階段：</a:t>
            </a:r>
            <a:endParaRPr sz="1900"/>
          </a:p>
          <a:p>
            <a:pPr indent="-368300" lvl="0" marL="457200" rtl="0" algn="l">
              <a:spcBef>
                <a:spcPts val="1000"/>
              </a:spcBef>
              <a:spcAft>
                <a:spcPts val="0"/>
              </a:spcAft>
              <a:buSzPts val="2200"/>
              <a:buAutoNum type="arabicPeriod"/>
            </a:pPr>
            <a:r>
              <a:rPr b="1" lang="zh-TW" sz="1900">
                <a:latin typeface="Lexend"/>
                <a:ea typeface="Lexend"/>
                <a:cs typeface="Lexend"/>
                <a:sym typeface="Lexend"/>
              </a:rPr>
              <a:t>設計呈現 </a:t>
            </a:r>
            <a:r>
              <a:rPr b="1" lang="zh-TW" sz="1100">
                <a:latin typeface="Lexend"/>
                <a:ea typeface="Lexend"/>
                <a:cs typeface="Lexend"/>
                <a:sym typeface="Lexend"/>
              </a:rPr>
              <a:t>(Design Representations)</a:t>
            </a:r>
            <a:r>
              <a:rPr lang="zh-TW" sz="1900"/>
              <a:t>：電腦設計的基石是能夠用數位化的形式呈現並根據特定目的操控設計，例如幾何形狀、關節連結、材質組成等等。</a:t>
            </a:r>
            <a:endParaRPr sz="1900"/>
          </a:p>
          <a:p>
            <a:pPr indent="-368300" lvl="0" marL="457200" rtl="0" algn="l">
              <a:spcBef>
                <a:spcPts val="0"/>
              </a:spcBef>
              <a:spcAft>
                <a:spcPts val="0"/>
              </a:spcAft>
              <a:buSzPts val="2200"/>
              <a:buAutoNum type="arabicPeriod"/>
            </a:pPr>
            <a:r>
              <a:rPr b="1" lang="zh-TW" sz="1900">
                <a:latin typeface="Lexend"/>
                <a:ea typeface="Lexend"/>
                <a:cs typeface="Lexend"/>
                <a:sym typeface="Lexend"/>
              </a:rPr>
              <a:t>設計空間呈現 </a:t>
            </a:r>
            <a:r>
              <a:rPr b="1" lang="zh-TW" sz="1100">
                <a:latin typeface="Lexend"/>
                <a:ea typeface="Lexend"/>
                <a:cs typeface="Lexend"/>
                <a:sym typeface="Lexend"/>
              </a:rPr>
              <a:t>(Design Space Representations)</a:t>
            </a:r>
            <a:r>
              <a:rPr lang="zh-TW" sz="1900"/>
              <a:t>：表示設計的各種變化，以便讓人探索、客製化、調整性能。現今主流的做法是用參數化來控制設計。</a:t>
            </a:r>
            <a:endParaRPr sz="1900"/>
          </a:p>
          <a:p>
            <a:pPr indent="-368300" lvl="0" marL="457200" rtl="0" algn="l">
              <a:spcBef>
                <a:spcPts val="0"/>
              </a:spcBef>
              <a:spcAft>
                <a:spcPts val="0"/>
              </a:spcAft>
              <a:buSzPts val="2200"/>
              <a:buAutoNum type="arabicPeriod"/>
            </a:pPr>
            <a:r>
              <a:rPr b="1" lang="zh-TW" sz="1900">
                <a:latin typeface="Lexend"/>
                <a:ea typeface="Lexend"/>
                <a:cs typeface="Lexend"/>
                <a:sym typeface="Lexend"/>
              </a:rPr>
              <a:t>為製造而設計 </a:t>
            </a:r>
            <a:r>
              <a:rPr b="1" lang="zh-TW" sz="1100">
                <a:latin typeface="Lexend"/>
                <a:ea typeface="Lexend"/>
                <a:cs typeface="Lexend"/>
                <a:sym typeface="Lexend"/>
              </a:rPr>
              <a:t>(Design for Manufacturing, DfM)</a:t>
            </a:r>
            <a:r>
              <a:rPr lang="zh-TW" sz="1900"/>
              <a:t>：規劃如何以最大效率和最低成本來製造設計。</a:t>
            </a:r>
            <a:endParaRPr sz="1900"/>
          </a:p>
          <a:p>
            <a:pPr indent="-368300" lvl="0" marL="457200" rtl="0" algn="l">
              <a:spcBef>
                <a:spcPts val="0"/>
              </a:spcBef>
              <a:spcAft>
                <a:spcPts val="0"/>
              </a:spcAft>
              <a:buSzPts val="2200"/>
              <a:buAutoNum type="arabicPeriod"/>
            </a:pPr>
            <a:r>
              <a:rPr b="1" lang="zh-TW" sz="1900">
                <a:latin typeface="Lexend"/>
                <a:ea typeface="Lexend"/>
                <a:cs typeface="Lexend"/>
                <a:sym typeface="Lexend"/>
              </a:rPr>
              <a:t>性能預測</a:t>
            </a:r>
            <a:r>
              <a:rPr b="1" lang="zh-TW" sz="1100">
                <a:latin typeface="Lexend"/>
                <a:ea typeface="Lexend"/>
                <a:cs typeface="Lexend"/>
                <a:sym typeface="Lexend"/>
              </a:rPr>
              <a:t> (Preformance Prediction)</a:t>
            </a:r>
            <a:r>
              <a:rPr lang="zh-TW" sz="1900"/>
              <a:t>：在生產設計之前先瞭解產品的預期性能，例如汽車的效率、安全性與美觀。</a:t>
            </a:r>
            <a:endParaRPr sz="1900"/>
          </a:p>
          <a:p>
            <a:pPr indent="-368300" lvl="0" marL="457200" rtl="0" algn="l">
              <a:spcBef>
                <a:spcPts val="0"/>
              </a:spcBef>
              <a:spcAft>
                <a:spcPts val="0"/>
              </a:spcAft>
              <a:buSzPts val="2200"/>
              <a:buAutoNum type="arabicPeriod"/>
            </a:pPr>
            <a:r>
              <a:rPr b="1" lang="zh-TW" sz="1900">
                <a:latin typeface="Lexend"/>
                <a:ea typeface="Lexend"/>
                <a:cs typeface="Lexend"/>
                <a:sym typeface="Lexend"/>
              </a:rPr>
              <a:t>性能最佳化</a:t>
            </a:r>
            <a:r>
              <a:rPr b="1" lang="zh-TW" sz="1100">
                <a:latin typeface="Lexend"/>
                <a:ea typeface="Lexend"/>
                <a:cs typeface="Lexend"/>
                <a:sym typeface="Lexend"/>
              </a:rPr>
              <a:t> (Performance Optimization)</a:t>
            </a:r>
            <a:r>
              <a:rPr lang="zh-TW" sz="1900"/>
              <a:t>：在給定設計空間和性能預測的情況下，找尋最佳的設計方案。</a:t>
            </a:r>
            <a:endParaRPr sz="1900"/>
          </a:p>
        </p:txBody>
      </p:sp>
      <p:sp>
        <p:nvSpPr>
          <p:cNvPr id="639" name="Google Shape;639;p4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大型語言模型</a:t>
            </a:r>
            <a:endParaRPr sz="2400"/>
          </a:p>
          <a:p>
            <a:pPr indent="0" lvl="0" marL="0" rtl="0" algn="ctr">
              <a:spcBef>
                <a:spcPts val="0"/>
              </a:spcBef>
              <a:spcAft>
                <a:spcPts val="0"/>
              </a:spcAft>
              <a:buNone/>
            </a:pPr>
            <a:r>
              <a:rPr lang="zh-TW"/>
              <a:t>應用於電腦設計與生產流程 (1/</a:t>
            </a:r>
            <a:r>
              <a:rPr lang="zh-TW"/>
              <a:t>8</a:t>
            </a:r>
            <a:r>
              <a:rPr lang="zh-TW"/>
              <a:t>)</a:t>
            </a:r>
            <a:endParaRPr/>
          </a:p>
        </p:txBody>
      </p:sp>
      <p:sp>
        <p:nvSpPr>
          <p:cNvPr id="640" name="Google Shape;640;p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41" name="Google Shape;641;p4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642" name="Google Shape;642;p4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4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sz="1900"/>
          </a:p>
        </p:txBody>
      </p:sp>
      <p:sp>
        <p:nvSpPr>
          <p:cNvPr id="648" name="Google Shape;648;p4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大型語言模型</a:t>
            </a:r>
            <a:endParaRPr sz="2400"/>
          </a:p>
          <a:p>
            <a:pPr indent="0" lvl="0" marL="0" rtl="0" algn="ctr">
              <a:spcBef>
                <a:spcPts val="0"/>
              </a:spcBef>
              <a:spcAft>
                <a:spcPts val="0"/>
              </a:spcAft>
              <a:buNone/>
            </a:pPr>
            <a:r>
              <a:rPr lang="zh-TW"/>
              <a:t>應用於電腦設計與生產流程 (2/</a:t>
            </a:r>
            <a:r>
              <a:rPr lang="zh-TW"/>
              <a:t>8</a:t>
            </a:r>
            <a:r>
              <a:rPr lang="zh-TW"/>
              <a:t>)</a:t>
            </a:r>
            <a:endParaRPr/>
          </a:p>
        </p:txBody>
      </p:sp>
      <p:sp>
        <p:nvSpPr>
          <p:cNvPr id="649" name="Google Shape;649;p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50" name="Google Shape;650;p4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651" name="Google Shape;651;p4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52" name="Google Shape;652;p49"/>
          <p:cNvPicPr preferRelativeResize="0"/>
          <p:nvPr/>
        </p:nvPicPr>
        <p:blipFill>
          <a:blip r:embed="rId3">
            <a:alphaModFix/>
          </a:blip>
          <a:stretch>
            <a:fillRect/>
          </a:stretch>
        </p:blipFill>
        <p:spPr>
          <a:xfrm>
            <a:off x="715550" y="1341324"/>
            <a:ext cx="7712998" cy="2274720"/>
          </a:xfrm>
          <a:prstGeom prst="rect">
            <a:avLst/>
          </a:prstGeom>
          <a:noFill/>
          <a:ln>
            <a:noFill/>
          </a:ln>
        </p:spPr>
      </p:pic>
      <p:pic>
        <p:nvPicPr>
          <p:cNvPr id="653" name="Google Shape;653;p49"/>
          <p:cNvPicPr preferRelativeResize="0"/>
          <p:nvPr/>
        </p:nvPicPr>
        <p:blipFill>
          <a:blip r:embed="rId4">
            <a:alphaModFix/>
          </a:blip>
          <a:stretch>
            <a:fillRect/>
          </a:stretch>
        </p:blipFill>
        <p:spPr>
          <a:xfrm>
            <a:off x="715538" y="3616050"/>
            <a:ext cx="6058321" cy="2815650"/>
          </a:xfrm>
          <a:prstGeom prst="rect">
            <a:avLst/>
          </a:prstGeom>
          <a:noFill/>
          <a:ln cap="flat" cmpd="sng" w="38100">
            <a:solidFill>
              <a:srgbClr val="6AA84F"/>
            </a:solidFill>
            <a:prstDash val="solid"/>
            <a:round/>
            <a:headEnd len="sm" w="sm" type="none"/>
            <a:tailEnd len="sm" w="sm" type="none"/>
          </a:ln>
        </p:spPr>
      </p:pic>
      <p:sp>
        <p:nvSpPr>
          <p:cNvPr id="654" name="Google Shape;654;p49"/>
          <p:cNvSpPr/>
          <p:nvPr/>
        </p:nvSpPr>
        <p:spPr>
          <a:xfrm>
            <a:off x="6895500" y="3616050"/>
            <a:ext cx="1653300" cy="1060200"/>
          </a:xfrm>
          <a:prstGeom prst="wedgeRoundRectCallout">
            <a:avLst>
              <a:gd fmla="val -84225" name="adj1"/>
              <a:gd fmla="val 162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t>作者提供OpenJSCAD提示</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60" name="Google Shape;660;p5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GTP-4</a:t>
            </a:r>
            <a:r>
              <a:rPr lang="zh-TW"/>
              <a:t>的櫥櫃設計過程</a:t>
            </a:r>
            <a:endParaRPr/>
          </a:p>
        </p:txBody>
      </p:sp>
      <p:sp>
        <p:nvSpPr>
          <p:cNvPr id="661" name="Google Shape;661;p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62" name="Google Shape;662;p5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663" name="Google Shape;663;p5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64" name="Google Shape;664;p50"/>
          <p:cNvPicPr preferRelativeResize="0"/>
          <p:nvPr/>
        </p:nvPicPr>
        <p:blipFill>
          <a:blip r:embed="rId3">
            <a:alphaModFix/>
          </a:blip>
          <a:stretch>
            <a:fillRect/>
          </a:stretch>
        </p:blipFill>
        <p:spPr>
          <a:xfrm>
            <a:off x="405090" y="639356"/>
            <a:ext cx="1577555" cy="2150055"/>
          </a:xfrm>
          <a:prstGeom prst="rect">
            <a:avLst/>
          </a:prstGeom>
          <a:noFill/>
          <a:ln>
            <a:noFill/>
          </a:ln>
        </p:spPr>
      </p:pic>
      <p:pic>
        <p:nvPicPr>
          <p:cNvPr id="665" name="Google Shape;665;p50"/>
          <p:cNvPicPr preferRelativeResize="0"/>
          <p:nvPr/>
        </p:nvPicPr>
        <p:blipFill>
          <a:blip r:embed="rId4">
            <a:alphaModFix/>
          </a:blip>
          <a:stretch>
            <a:fillRect/>
          </a:stretch>
        </p:blipFill>
        <p:spPr>
          <a:xfrm>
            <a:off x="2299006" y="649957"/>
            <a:ext cx="3091499" cy="2128851"/>
          </a:xfrm>
          <a:prstGeom prst="rect">
            <a:avLst/>
          </a:prstGeom>
          <a:noFill/>
          <a:ln>
            <a:noFill/>
          </a:ln>
        </p:spPr>
      </p:pic>
      <p:pic>
        <p:nvPicPr>
          <p:cNvPr id="666" name="Google Shape;666;p50"/>
          <p:cNvPicPr preferRelativeResize="0"/>
          <p:nvPr/>
        </p:nvPicPr>
        <p:blipFill>
          <a:blip r:embed="rId5">
            <a:alphaModFix/>
          </a:blip>
          <a:stretch>
            <a:fillRect/>
          </a:stretch>
        </p:blipFill>
        <p:spPr>
          <a:xfrm>
            <a:off x="5706868" y="647837"/>
            <a:ext cx="3091499" cy="2133092"/>
          </a:xfrm>
          <a:prstGeom prst="rect">
            <a:avLst/>
          </a:prstGeom>
          <a:noFill/>
          <a:ln>
            <a:noFill/>
          </a:ln>
        </p:spPr>
      </p:pic>
      <p:pic>
        <p:nvPicPr>
          <p:cNvPr id="667" name="Google Shape;667;p50"/>
          <p:cNvPicPr preferRelativeResize="0"/>
          <p:nvPr/>
        </p:nvPicPr>
        <p:blipFill>
          <a:blip r:embed="rId6">
            <a:alphaModFix/>
          </a:blip>
          <a:stretch>
            <a:fillRect/>
          </a:stretch>
        </p:blipFill>
        <p:spPr>
          <a:xfrm>
            <a:off x="1822218" y="3269117"/>
            <a:ext cx="3091499" cy="2137333"/>
          </a:xfrm>
          <a:prstGeom prst="rect">
            <a:avLst/>
          </a:prstGeom>
          <a:noFill/>
          <a:ln>
            <a:noFill/>
          </a:ln>
        </p:spPr>
      </p:pic>
      <p:pic>
        <p:nvPicPr>
          <p:cNvPr id="668" name="Google Shape;668;p50"/>
          <p:cNvPicPr preferRelativeResize="0"/>
          <p:nvPr/>
        </p:nvPicPr>
        <p:blipFill>
          <a:blip r:embed="rId7">
            <a:alphaModFix/>
          </a:blip>
          <a:stretch>
            <a:fillRect/>
          </a:stretch>
        </p:blipFill>
        <p:spPr>
          <a:xfrm>
            <a:off x="5337043" y="3269117"/>
            <a:ext cx="3091499" cy="2137333"/>
          </a:xfrm>
          <a:prstGeom prst="rect">
            <a:avLst/>
          </a:prstGeom>
          <a:noFill/>
          <a:ln>
            <a:noFill/>
          </a:ln>
        </p:spPr>
      </p:pic>
      <p:sp>
        <p:nvSpPr>
          <p:cNvPr id="669" name="Google Shape;669;p50"/>
          <p:cNvSpPr/>
          <p:nvPr/>
        </p:nvSpPr>
        <p:spPr>
          <a:xfrm rot="8100000">
            <a:off x="1456602" y="1338053"/>
            <a:ext cx="752644" cy="752644"/>
          </a:xfrm>
          <a:prstGeom prst="halfFrame">
            <a:avLst>
              <a:gd fmla="val 33333" name="adj1"/>
              <a:gd fmla="val 33333" name="adj2"/>
            </a:avLst>
          </a:prstGeom>
          <a:solidFill>
            <a:srgbClr val="D9EAD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0"/>
          <p:cNvSpPr/>
          <p:nvPr/>
        </p:nvSpPr>
        <p:spPr>
          <a:xfrm rot="8100000">
            <a:off x="4922577" y="1338053"/>
            <a:ext cx="752644" cy="752644"/>
          </a:xfrm>
          <a:prstGeom prst="halfFrame">
            <a:avLst>
              <a:gd fmla="val 33333" name="adj1"/>
              <a:gd fmla="val 33333" name="adj2"/>
            </a:avLst>
          </a:prstGeom>
          <a:solidFill>
            <a:srgbClr val="D9EAD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0"/>
          <p:cNvSpPr/>
          <p:nvPr/>
        </p:nvSpPr>
        <p:spPr>
          <a:xfrm rot="8100000">
            <a:off x="4481977" y="4022078"/>
            <a:ext cx="752644" cy="752644"/>
          </a:xfrm>
          <a:prstGeom prst="halfFrame">
            <a:avLst>
              <a:gd fmla="val 33333" name="adj1"/>
              <a:gd fmla="val 33333" name="adj2"/>
            </a:avLst>
          </a:prstGeom>
          <a:solidFill>
            <a:srgbClr val="D9EAD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0"/>
          <p:cNvSpPr/>
          <p:nvPr/>
        </p:nvSpPr>
        <p:spPr>
          <a:xfrm rot="8100000">
            <a:off x="1142777" y="4022078"/>
            <a:ext cx="752644" cy="752644"/>
          </a:xfrm>
          <a:prstGeom prst="halfFrame">
            <a:avLst>
              <a:gd fmla="val 33333" name="adj1"/>
              <a:gd fmla="val 33333" name="adj2"/>
            </a:avLst>
          </a:prstGeom>
          <a:solidFill>
            <a:srgbClr val="D9EAD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51"/>
          <p:cNvSpPr/>
          <p:nvPr/>
        </p:nvSpPr>
        <p:spPr>
          <a:xfrm>
            <a:off x="2665075" y="1728600"/>
            <a:ext cx="5763600" cy="18219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1"/>
          <p:cNvSpPr txBox="1"/>
          <p:nvPr>
            <p:ph idx="1" type="body"/>
          </p:nvPr>
        </p:nvSpPr>
        <p:spPr>
          <a:xfrm>
            <a:off x="4607225" y="4191400"/>
            <a:ext cx="3821100" cy="1210800"/>
          </a:xfrm>
          <a:prstGeom prst="rect">
            <a:avLst/>
          </a:prstGeom>
        </p:spPr>
        <p:txBody>
          <a:bodyPr anchorCtr="0" anchor="ctr" bIns="91425" lIns="91425" spcFirstLastPara="1" rIns="91425" wrap="square" tIns="91425">
            <a:noAutofit/>
          </a:bodyPr>
          <a:lstStyle/>
          <a:p>
            <a:pPr indent="0" lvl="0" marL="0" rtl="0" algn="l">
              <a:spcBef>
                <a:spcPts val="1000"/>
              </a:spcBef>
              <a:spcAft>
                <a:spcPts val="1000"/>
              </a:spcAft>
              <a:buNone/>
            </a:pPr>
            <a:r>
              <a:rPr lang="zh-TW"/>
              <a:t>但GPT-4的空間理解能力不足，難以產生合理的幾何形狀...</a:t>
            </a:r>
            <a:endParaRPr/>
          </a:p>
        </p:txBody>
      </p:sp>
      <p:sp>
        <p:nvSpPr>
          <p:cNvPr id="679" name="Google Shape;679;p5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齒輪的設計空間呈現</a:t>
            </a:r>
            <a:endParaRPr/>
          </a:p>
        </p:txBody>
      </p:sp>
      <p:sp>
        <p:nvSpPr>
          <p:cNvPr id="680" name="Google Shape;680;p5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81" name="Google Shape;681;p5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682" name="Google Shape;682;p5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83" name="Google Shape;683;p51"/>
          <p:cNvPicPr preferRelativeResize="0"/>
          <p:nvPr/>
        </p:nvPicPr>
        <p:blipFill>
          <a:blip r:embed="rId3">
            <a:alphaModFix/>
          </a:blip>
          <a:stretch>
            <a:fillRect/>
          </a:stretch>
        </p:blipFill>
        <p:spPr>
          <a:xfrm>
            <a:off x="715550" y="1877375"/>
            <a:ext cx="7713000" cy="1486844"/>
          </a:xfrm>
          <a:prstGeom prst="rect">
            <a:avLst/>
          </a:prstGeom>
          <a:noFill/>
          <a:ln>
            <a:noFill/>
          </a:ln>
        </p:spPr>
      </p:pic>
      <p:sp>
        <p:nvSpPr>
          <p:cNvPr id="684" name="Google Shape;684;p51"/>
          <p:cNvSpPr/>
          <p:nvPr/>
        </p:nvSpPr>
        <p:spPr>
          <a:xfrm>
            <a:off x="550225" y="517801"/>
            <a:ext cx="2598600" cy="1210800"/>
          </a:xfrm>
          <a:prstGeom prst="wedgeRoundRectCallout">
            <a:avLst>
              <a:gd fmla="val -9771" name="adj1"/>
              <a:gd fmla="val 77418"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預設設計的齒輪，能有什麼變化呢？</a:t>
            </a:r>
            <a:endParaRPr sz="2400"/>
          </a:p>
        </p:txBody>
      </p:sp>
      <p:sp>
        <p:nvSpPr>
          <p:cNvPr id="685" name="Google Shape;685;p51"/>
          <p:cNvSpPr/>
          <p:nvPr/>
        </p:nvSpPr>
        <p:spPr>
          <a:xfrm>
            <a:off x="3987475" y="420450"/>
            <a:ext cx="4441200" cy="1405500"/>
          </a:xfrm>
          <a:prstGeom prst="wedgeRoundRectCallout">
            <a:avLst>
              <a:gd fmla="val -23673" name="adj1"/>
              <a:gd fmla="val 65941"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如果能用參數「gear_thinkness」來產生多種齒輪變化就太好了！</a:t>
            </a:r>
            <a:endParaRPr sz="2400"/>
          </a:p>
        </p:txBody>
      </p:sp>
      <p:pic>
        <p:nvPicPr>
          <p:cNvPr id="686" name="Google Shape;686;p51"/>
          <p:cNvPicPr preferRelativeResize="0"/>
          <p:nvPr/>
        </p:nvPicPr>
        <p:blipFill>
          <a:blip r:embed="rId4">
            <a:alphaModFix/>
          </a:blip>
          <a:stretch>
            <a:fillRect/>
          </a:stretch>
        </p:blipFill>
        <p:spPr>
          <a:xfrm>
            <a:off x="3553446" y="4304100"/>
            <a:ext cx="985400" cy="985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92" name="Google Shape;692;p5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GPT-4作為DfM專家</a:t>
            </a:r>
            <a:endParaRPr/>
          </a:p>
        </p:txBody>
      </p:sp>
      <p:sp>
        <p:nvSpPr>
          <p:cNvPr id="693" name="Google Shape;693;p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94" name="Google Shape;694;p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695" name="Google Shape;695;p5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96" name="Google Shape;696;p52"/>
          <p:cNvPicPr preferRelativeResize="0"/>
          <p:nvPr/>
        </p:nvPicPr>
        <p:blipFill>
          <a:blip r:embed="rId3">
            <a:alphaModFix/>
          </a:blip>
          <a:stretch>
            <a:fillRect/>
          </a:stretch>
        </p:blipFill>
        <p:spPr>
          <a:xfrm>
            <a:off x="357825" y="421699"/>
            <a:ext cx="8428449" cy="2422488"/>
          </a:xfrm>
          <a:prstGeom prst="rect">
            <a:avLst/>
          </a:prstGeom>
          <a:noFill/>
          <a:ln>
            <a:noFill/>
          </a:ln>
        </p:spPr>
      </p:pic>
      <p:pic>
        <p:nvPicPr>
          <p:cNvPr id="697" name="Google Shape;697;p52"/>
          <p:cNvPicPr preferRelativeResize="0"/>
          <p:nvPr/>
        </p:nvPicPr>
        <p:blipFill>
          <a:blip r:embed="rId4">
            <a:alphaModFix/>
          </a:blip>
          <a:stretch>
            <a:fillRect/>
          </a:stretch>
        </p:blipFill>
        <p:spPr>
          <a:xfrm>
            <a:off x="4450776" y="3015525"/>
            <a:ext cx="3977774" cy="2386675"/>
          </a:xfrm>
          <a:prstGeom prst="rect">
            <a:avLst/>
          </a:prstGeom>
          <a:noFill/>
          <a:ln>
            <a:noFill/>
          </a:ln>
        </p:spPr>
      </p:pic>
      <p:pic>
        <p:nvPicPr>
          <p:cNvPr id="698" name="Google Shape;698;p52"/>
          <p:cNvPicPr preferRelativeResize="0"/>
          <p:nvPr/>
        </p:nvPicPr>
        <p:blipFill rotWithShape="1">
          <a:blip r:embed="rId5">
            <a:alphaModFix/>
          </a:blip>
          <a:srcRect b="0" l="6129" r="49093" t="28289"/>
          <a:stretch/>
        </p:blipFill>
        <p:spPr>
          <a:xfrm>
            <a:off x="1320875" y="3706688"/>
            <a:ext cx="1384274" cy="1532701"/>
          </a:xfrm>
          <a:prstGeom prst="rect">
            <a:avLst/>
          </a:prstGeom>
          <a:noFill/>
          <a:ln>
            <a:noFill/>
          </a:ln>
        </p:spPr>
      </p:pic>
      <p:sp>
        <p:nvSpPr>
          <p:cNvPr id="699" name="Google Shape;699;p52"/>
          <p:cNvSpPr/>
          <p:nvPr/>
        </p:nvSpPr>
        <p:spPr>
          <a:xfrm>
            <a:off x="1431000" y="4300775"/>
            <a:ext cx="1052400" cy="332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00" name="Google Shape;700;p52"/>
          <p:cNvSpPr/>
          <p:nvPr/>
        </p:nvSpPr>
        <p:spPr>
          <a:xfrm>
            <a:off x="2369150" y="3085577"/>
            <a:ext cx="1762800" cy="812700"/>
          </a:xfrm>
          <a:prstGeom prst="wedgeRoundRectCallout">
            <a:avLst>
              <a:gd fmla="val -49522" name="adj1"/>
              <a:gd fmla="val 8652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如何支撐層版？</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5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06" name="Google Shape;706;p5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GPT-4</a:t>
            </a:r>
            <a:r>
              <a:rPr lang="zh-TW"/>
              <a:t>以分數來做效能評分</a:t>
            </a:r>
            <a:endParaRPr/>
          </a:p>
        </p:txBody>
      </p:sp>
      <p:sp>
        <p:nvSpPr>
          <p:cNvPr id="707" name="Google Shape;707;p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08" name="Google Shape;708;p5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709" name="Google Shape;709;p5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10" name="Google Shape;710;p53"/>
          <p:cNvPicPr preferRelativeResize="0"/>
          <p:nvPr/>
        </p:nvPicPr>
        <p:blipFill>
          <a:blip r:embed="rId3">
            <a:alphaModFix/>
          </a:blip>
          <a:stretch>
            <a:fillRect/>
          </a:stretch>
        </p:blipFill>
        <p:spPr>
          <a:xfrm>
            <a:off x="715550" y="643598"/>
            <a:ext cx="7712999" cy="3147999"/>
          </a:xfrm>
          <a:prstGeom prst="rect">
            <a:avLst/>
          </a:prstGeom>
          <a:noFill/>
          <a:ln>
            <a:noFill/>
          </a:ln>
        </p:spPr>
      </p:pic>
      <p:sp>
        <p:nvSpPr>
          <p:cNvPr id="711" name="Google Shape;711;p53"/>
          <p:cNvSpPr txBox="1"/>
          <p:nvPr>
            <p:ph idx="1" type="body"/>
          </p:nvPr>
        </p:nvSpPr>
        <p:spPr>
          <a:xfrm>
            <a:off x="1883350" y="4191400"/>
            <a:ext cx="6545100" cy="1210800"/>
          </a:xfrm>
          <a:prstGeom prst="rect">
            <a:avLst/>
          </a:prstGeom>
        </p:spPr>
        <p:txBody>
          <a:bodyPr anchorCtr="0" anchor="ctr" bIns="91425" lIns="91425" spcFirstLastPara="1" rIns="91425" wrap="square" tIns="91425">
            <a:noAutofit/>
          </a:bodyPr>
          <a:lstStyle/>
          <a:p>
            <a:pPr indent="0" lvl="0" marL="0" rtl="0" algn="l">
              <a:spcBef>
                <a:spcPts val="1000"/>
              </a:spcBef>
              <a:spcAft>
                <a:spcPts val="1000"/>
              </a:spcAft>
              <a:buNone/>
            </a:pPr>
            <a:r>
              <a:rPr lang="zh-TW"/>
              <a:t>GPT</a:t>
            </a:r>
            <a:r>
              <a:rPr lang="zh-TW"/>
              <a:t>依賴變項名稱來理解和評估設計。變項特徵分解更小、更量化時較能評估。但</a:t>
            </a:r>
            <a:r>
              <a:rPr lang="zh-TW"/>
              <a:t>空間</a:t>
            </a:r>
            <a:r>
              <a:rPr lang="zh-TW"/>
              <a:t>推理評估能力不佳(例如重心或穩定度)。</a:t>
            </a:r>
            <a:endParaRPr/>
          </a:p>
        </p:txBody>
      </p:sp>
      <p:pic>
        <p:nvPicPr>
          <p:cNvPr id="712" name="Google Shape;712;p53"/>
          <p:cNvPicPr preferRelativeResize="0"/>
          <p:nvPr/>
        </p:nvPicPr>
        <p:blipFill>
          <a:blip r:embed="rId4">
            <a:alphaModFix/>
          </a:blip>
          <a:stretch>
            <a:fillRect/>
          </a:stretch>
        </p:blipFill>
        <p:spPr>
          <a:xfrm>
            <a:off x="715546" y="4304100"/>
            <a:ext cx="985400" cy="985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5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18" name="Google Shape;718;p54"/>
          <p:cNvSpPr txBox="1"/>
          <p:nvPr>
            <p:ph type="title"/>
          </p:nvPr>
        </p:nvSpPr>
        <p:spPr>
          <a:xfrm>
            <a:off x="405175" y="5402200"/>
            <a:ext cx="83337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用GPT-4完成單一目標最佳化(最低成本)</a:t>
            </a:r>
            <a:endParaRPr/>
          </a:p>
        </p:txBody>
      </p:sp>
      <p:sp>
        <p:nvSpPr>
          <p:cNvPr id="719" name="Google Shape;719;p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20" name="Google Shape;720;p5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721" name="Google Shape;721;p5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22" name="Google Shape;722;p54"/>
          <p:cNvPicPr preferRelativeResize="0"/>
          <p:nvPr/>
        </p:nvPicPr>
        <p:blipFill rotWithShape="1">
          <a:blip r:embed="rId3">
            <a:alphaModFix/>
          </a:blip>
          <a:srcRect b="0" l="0" r="33866" t="0"/>
          <a:stretch/>
        </p:blipFill>
        <p:spPr>
          <a:xfrm>
            <a:off x="715550" y="643600"/>
            <a:ext cx="6872265" cy="2200770"/>
          </a:xfrm>
          <a:prstGeom prst="rect">
            <a:avLst/>
          </a:prstGeom>
          <a:noFill/>
          <a:ln>
            <a:noFill/>
          </a:ln>
        </p:spPr>
      </p:pic>
      <p:pic>
        <p:nvPicPr>
          <p:cNvPr id="723" name="Google Shape;723;p54"/>
          <p:cNvPicPr preferRelativeResize="0"/>
          <p:nvPr/>
        </p:nvPicPr>
        <p:blipFill rotWithShape="1">
          <a:blip r:embed="rId3">
            <a:alphaModFix/>
          </a:blip>
          <a:srcRect b="0" l="65325" r="0" t="0"/>
          <a:stretch/>
        </p:blipFill>
        <p:spPr>
          <a:xfrm>
            <a:off x="2350119" y="3201430"/>
            <a:ext cx="3603127" cy="2200770"/>
          </a:xfrm>
          <a:prstGeom prst="rect">
            <a:avLst/>
          </a:prstGeom>
          <a:noFill/>
          <a:ln>
            <a:noFill/>
          </a:ln>
        </p:spPr>
      </p:pic>
      <p:sp>
        <p:nvSpPr>
          <p:cNvPr id="724" name="Google Shape;724;p54"/>
          <p:cNvSpPr/>
          <p:nvPr/>
        </p:nvSpPr>
        <p:spPr>
          <a:xfrm>
            <a:off x="5896400" y="3201425"/>
            <a:ext cx="2532300" cy="1794900"/>
          </a:xfrm>
          <a:prstGeom prst="wedgeRoundRectCallout">
            <a:avLst>
              <a:gd fmla="val -37898" name="adj1"/>
              <a:gd fmla="val -6528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GPT-4用Python</a:t>
            </a:r>
            <a:endParaRPr sz="2400"/>
          </a:p>
          <a:p>
            <a:pPr indent="0" lvl="0" marL="0" rtl="0" algn="ctr">
              <a:spcBef>
                <a:spcPts val="0"/>
              </a:spcBef>
              <a:spcAft>
                <a:spcPts val="0"/>
              </a:spcAft>
              <a:buNone/>
            </a:pPr>
            <a:r>
              <a:rPr lang="zh-TW" sz="2400"/>
              <a:t>scipy.optimize計算出答案</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389" name="Google Shape;389;p28"/>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90" name="Google Shape;390;p28"/>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大語言模型就在我家啊？</a:t>
            </a:r>
            <a:endParaRPr/>
          </a:p>
        </p:txBody>
      </p:sp>
      <p:sp>
        <p:nvSpPr>
          <p:cNvPr id="391" name="Google Shape;391;p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92" name="Google Shape;392;p2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https://www.facebook.com/watch/?v=3685472478202104</a:t>
            </a:r>
            <a:r>
              <a:rPr lang="zh-TW"/>
              <a:t> </a:t>
            </a:r>
            <a:endParaRPr/>
          </a:p>
        </p:txBody>
      </p:sp>
      <p:pic>
        <p:nvPicPr>
          <p:cNvPr id="393" name="Google Shape;393;p28"/>
          <p:cNvPicPr preferRelativeResize="0"/>
          <p:nvPr/>
        </p:nvPicPr>
        <p:blipFill>
          <a:blip r:embed="rId4">
            <a:alphaModFix/>
          </a:blip>
          <a:stretch>
            <a:fillRect/>
          </a:stretch>
        </p:blipFill>
        <p:spPr>
          <a:xfrm>
            <a:off x="715550" y="677800"/>
            <a:ext cx="7712999" cy="469020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5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b="1" lang="zh-TW" u="sng">
                <a:latin typeface="Lexend"/>
                <a:ea typeface="Lexend"/>
                <a:cs typeface="Lexend"/>
                <a:sym typeface="Lexend"/>
              </a:rPr>
              <a:t>空間推理</a:t>
            </a:r>
            <a:r>
              <a:rPr b="1" lang="zh-TW">
                <a:latin typeface="Lexend"/>
                <a:ea typeface="Lexend"/>
                <a:cs typeface="Lexend"/>
                <a:sym typeface="Lexend"/>
              </a:rPr>
              <a:t>不足</a:t>
            </a:r>
            <a:r>
              <a:rPr lang="zh-TW"/>
              <a:t>：難以準確處理物件放置、重心等空間問題，依賴語義線索。</a:t>
            </a:r>
            <a:endParaRPr/>
          </a:p>
          <a:p>
            <a:pPr indent="-368300" lvl="0" marL="457200" rtl="0" algn="l">
              <a:spcBef>
                <a:spcPts val="0"/>
              </a:spcBef>
              <a:spcAft>
                <a:spcPts val="0"/>
              </a:spcAft>
              <a:buSzPts val="2200"/>
              <a:buChar char="●"/>
            </a:pPr>
            <a:r>
              <a:rPr b="1" lang="zh-TW">
                <a:latin typeface="Lexend"/>
                <a:ea typeface="Lexend"/>
                <a:cs typeface="Lexend"/>
                <a:sym typeface="Lexend"/>
              </a:rPr>
              <a:t>可擴展性差</a:t>
            </a:r>
            <a:r>
              <a:rPr lang="zh-TW"/>
              <a:t>：僅能一次處理</a:t>
            </a:r>
            <a:r>
              <a:rPr lang="zh-TW" u="sng"/>
              <a:t>一到兩個問題</a:t>
            </a:r>
            <a:r>
              <a:rPr lang="zh-TW"/>
              <a:t>，難以應處理工業設計上需要同時考慮多種問題的複雜設計。</a:t>
            </a:r>
            <a:endParaRPr/>
          </a:p>
          <a:p>
            <a:pPr indent="-368300" lvl="0" marL="457200" rtl="0" algn="l">
              <a:spcBef>
                <a:spcPts val="0"/>
              </a:spcBef>
              <a:spcAft>
                <a:spcPts val="0"/>
              </a:spcAft>
              <a:buSzPts val="2200"/>
              <a:buChar char="●"/>
            </a:pPr>
            <a:r>
              <a:rPr b="1" lang="zh-TW" u="sng">
                <a:latin typeface="Lexend"/>
                <a:ea typeface="Lexend"/>
                <a:cs typeface="Lexend"/>
                <a:sym typeface="Lexend"/>
              </a:rPr>
              <a:t>參數</a:t>
            </a:r>
            <a:r>
              <a:rPr b="1" lang="zh-TW">
                <a:latin typeface="Lexend"/>
                <a:ea typeface="Lexend"/>
                <a:cs typeface="Lexend"/>
                <a:sym typeface="Lexend"/>
              </a:rPr>
              <a:t>建議不準確</a:t>
            </a:r>
            <a:r>
              <a:rPr lang="zh-TW"/>
              <a:t>：受限於語義理解，設計空間裡</a:t>
            </a:r>
            <a:r>
              <a:rPr lang="zh-TW" u="sng"/>
              <a:t>可調整的參數</a:t>
            </a:r>
            <a:r>
              <a:rPr lang="zh-TW"/>
              <a:t>和</a:t>
            </a:r>
            <a:r>
              <a:rPr lang="zh-TW" u="sng"/>
              <a:t>固定的約束</a:t>
            </a:r>
            <a:r>
              <a:rPr lang="zh-TW"/>
              <a:t>可能不合適。</a:t>
            </a:r>
            <a:endParaRPr/>
          </a:p>
          <a:p>
            <a:pPr indent="-368300" lvl="0" marL="457200" rtl="0" algn="l">
              <a:spcBef>
                <a:spcPts val="0"/>
              </a:spcBef>
              <a:spcAft>
                <a:spcPts val="0"/>
              </a:spcAft>
              <a:buSzPts val="2200"/>
              <a:buChar char="●"/>
            </a:pPr>
            <a:r>
              <a:rPr b="1" lang="zh-TW">
                <a:latin typeface="Lexend"/>
                <a:ea typeface="Lexend"/>
                <a:cs typeface="Lexend"/>
                <a:sym typeface="Lexend"/>
              </a:rPr>
              <a:t>難以產</a:t>
            </a:r>
            <a:r>
              <a:rPr b="1" lang="zh-TW" u="sng">
                <a:latin typeface="Lexend"/>
                <a:ea typeface="Lexend"/>
                <a:cs typeface="Lexend"/>
                <a:sym typeface="Lexend"/>
              </a:rPr>
              <a:t>生製造用的程式碼</a:t>
            </a:r>
            <a:r>
              <a:rPr lang="zh-TW"/>
              <a:t>：比起直接產生程式碼，讓GPT-4產生生成程式碼的腳本會更準確。</a:t>
            </a:r>
            <a:endParaRPr/>
          </a:p>
          <a:p>
            <a:pPr indent="-368300" lvl="0" marL="457200" rtl="0" algn="l">
              <a:spcBef>
                <a:spcPts val="0"/>
              </a:spcBef>
              <a:spcAft>
                <a:spcPts val="0"/>
              </a:spcAft>
              <a:buSzPts val="2200"/>
              <a:buChar char="●"/>
            </a:pPr>
            <a:r>
              <a:rPr b="1" lang="zh-TW" u="sng">
                <a:latin typeface="Lexend"/>
                <a:ea typeface="Lexend"/>
                <a:cs typeface="Lexend"/>
                <a:sym typeface="Lexend"/>
              </a:rPr>
              <a:t>主觀評估</a:t>
            </a:r>
            <a:r>
              <a:rPr b="1" lang="zh-TW">
                <a:latin typeface="Lexend"/>
                <a:ea typeface="Lexend"/>
                <a:cs typeface="Lexend"/>
                <a:sym typeface="Lexend"/>
              </a:rPr>
              <a:t>不足</a:t>
            </a:r>
            <a:r>
              <a:rPr lang="zh-TW"/>
              <a:t>：需將主觀特徵分解為具體可量化部分才能評估。</a:t>
            </a:r>
            <a:endParaRPr/>
          </a:p>
          <a:p>
            <a:pPr indent="-368300" lvl="0" marL="457200" rtl="0" algn="l">
              <a:spcBef>
                <a:spcPts val="0"/>
              </a:spcBef>
              <a:spcAft>
                <a:spcPts val="0"/>
              </a:spcAft>
              <a:buSzPts val="2200"/>
              <a:buChar char="●"/>
            </a:pPr>
            <a:r>
              <a:rPr b="1" lang="zh-TW">
                <a:latin typeface="Lexend"/>
                <a:ea typeface="Lexend"/>
                <a:cs typeface="Lexend"/>
                <a:sym typeface="Lexend"/>
              </a:rPr>
              <a:t>混淆</a:t>
            </a:r>
            <a:r>
              <a:rPr b="1" lang="zh-TW" u="sng">
                <a:latin typeface="Lexend"/>
                <a:ea typeface="Lexend"/>
                <a:cs typeface="Lexend"/>
                <a:sym typeface="Lexend"/>
              </a:rPr>
              <a:t>參數</a:t>
            </a:r>
            <a:r>
              <a:rPr b="1" lang="zh-TW">
                <a:latin typeface="Lexend"/>
                <a:ea typeface="Lexend"/>
                <a:cs typeface="Lexend"/>
                <a:sym typeface="Lexend"/>
              </a:rPr>
              <a:t>與</a:t>
            </a:r>
            <a:r>
              <a:rPr b="1" lang="zh-TW" u="sng">
                <a:latin typeface="Lexend"/>
                <a:ea typeface="Lexend"/>
                <a:cs typeface="Lexend"/>
                <a:sym typeface="Lexend"/>
              </a:rPr>
              <a:t>指標</a:t>
            </a:r>
            <a:r>
              <a:rPr lang="zh-TW"/>
              <a:t>：可能將設計參數與性能指標混為一談，導致錯誤建議。</a:t>
            </a:r>
            <a:endParaRPr/>
          </a:p>
        </p:txBody>
      </p:sp>
      <p:sp>
        <p:nvSpPr>
          <p:cNvPr id="730" name="Google Shape;730;p55"/>
          <p:cNvSpPr txBox="1"/>
          <p:nvPr>
            <p:ph type="title"/>
          </p:nvPr>
        </p:nvSpPr>
        <p:spPr>
          <a:xfrm>
            <a:off x="1417750" y="143600"/>
            <a:ext cx="65286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大型語言模型應用於電腦設計與生產流程 (8/8)</a:t>
            </a:r>
            <a:endParaRPr b="0" sz="2400"/>
          </a:p>
          <a:p>
            <a:pPr indent="0" lvl="0" marL="0" rtl="0" algn="ctr">
              <a:spcBef>
                <a:spcPts val="0"/>
              </a:spcBef>
              <a:spcAft>
                <a:spcPts val="0"/>
              </a:spcAft>
              <a:buClr>
                <a:schemeClr val="dk1"/>
              </a:buClr>
              <a:buSzPts val="1100"/>
              <a:buFont typeface="Arial"/>
              <a:buNone/>
            </a:pPr>
            <a:r>
              <a:rPr lang="zh-TW"/>
              <a:t>GPT-4的限制</a:t>
            </a:r>
            <a:endParaRPr/>
          </a:p>
        </p:txBody>
      </p:sp>
      <p:sp>
        <p:nvSpPr>
          <p:cNvPr id="731" name="Google Shape;731;p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32" name="Google Shape;732;p5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(Makatura et al., 2024)</a:t>
            </a:r>
            <a:endParaRPr/>
          </a:p>
        </p:txBody>
      </p:sp>
      <p:sp>
        <p:nvSpPr>
          <p:cNvPr id="733" name="Google Shape;733;p5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56"/>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39" name="Google Shape;739;p5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40" name="Google Shape;740;p56"/>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b="0" lang="zh-TW" sz="3600"/>
              <a:t>Knowledge Transfer</a:t>
            </a:r>
            <a:endParaRPr b="0" sz="3600"/>
          </a:p>
          <a:p>
            <a:pPr indent="0" lvl="0" marL="0" rtl="0" algn="l">
              <a:spcBef>
                <a:spcPts val="0"/>
              </a:spcBef>
              <a:spcAft>
                <a:spcPts val="0"/>
              </a:spcAft>
              <a:buNone/>
            </a:pPr>
            <a:r>
              <a:rPr lang="zh-TW"/>
              <a:t>知識</a:t>
            </a:r>
            <a:r>
              <a:rPr lang="zh-TW"/>
              <a:t>轉移</a:t>
            </a:r>
            <a:endParaRPr/>
          </a:p>
        </p:txBody>
      </p:sp>
      <p:sp>
        <p:nvSpPr>
          <p:cNvPr id="741" name="Google Shape;741;p56"/>
          <p:cNvSpPr/>
          <p:nvPr/>
        </p:nvSpPr>
        <p:spPr>
          <a:xfrm>
            <a:off x="7142500" y="1832850"/>
            <a:ext cx="1717200" cy="2795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2" name="Google Shape;742;p56"/>
          <p:cNvPicPr preferRelativeResize="0"/>
          <p:nvPr/>
        </p:nvPicPr>
        <p:blipFill rotWithShape="1">
          <a:blip r:embed="rId3">
            <a:alphaModFix/>
          </a:blip>
          <a:srcRect b="0" l="0" r="0" t="0"/>
          <a:stretch/>
        </p:blipFill>
        <p:spPr>
          <a:xfrm>
            <a:off x="0" y="0"/>
            <a:ext cx="9143999" cy="496712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5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48" name="Google Shape;748;p5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整合大型語言模型的自動化化學研究 </a:t>
            </a:r>
            <a:r>
              <a:rPr b="0" lang="zh-TW" sz="2400"/>
              <a:t>(</a:t>
            </a:r>
            <a:r>
              <a:rPr b="0" lang="zh-TW" sz="2400"/>
              <a:t>1/5)</a:t>
            </a:r>
            <a:endParaRPr b="0" sz="2400"/>
          </a:p>
          <a:p>
            <a:pPr indent="0" lvl="0" marL="0" rtl="0" algn="ctr">
              <a:spcBef>
                <a:spcPts val="0"/>
              </a:spcBef>
              <a:spcAft>
                <a:spcPts val="0"/>
              </a:spcAft>
              <a:buNone/>
            </a:pPr>
            <a:r>
              <a:rPr lang="zh-TW"/>
              <a:t>Coscientist </a:t>
            </a:r>
            <a:endParaRPr/>
          </a:p>
        </p:txBody>
      </p:sp>
      <p:sp>
        <p:nvSpPr>
          <p:cNvPr id="749" name="Google Shape;749;p5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50" name="Google Shape;750;p5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(Boiko et al., 2023)</a:t>
            </a:r>
            <a:endParaRPr/>
          </a:p>
        </p:txBody>
      </p:sp>
      <p:sp>
        <p:nvSpPr>
          <p:cNvPr id="751" name="Google Shape;751;p5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52" name="Google Shape;752;p57"/>
          <p:cNvPicPr preferRelativeResize="0"/>
          <p:nvPr/>
        </p:nvPicPr>
        <p:blipFill rotWithShape="1">
          <a:blip r:embed="rId3">
            <a:alphaModFix/>
          </a:blip>
          <a:srcRect b="57319" l="0" r="0" t="0"/>
          <a:stretch/>
        </p:blipFill>
        <p:spPr>
          <a:xfrm>
            <a:off x="311125" y="1651375"/>
            <a:ext cx="8521751" cy="2364101"/>
          </a:xfrm>
          <a:prstGeom prst="rect">
            <a:avLst/>
          </a:prstGeom>
          <a:noFill/>
          <a:ln>
            <a:noFill/>
          </a:ln>
        </p:spPr>
      </p:pic>
      <p:sp>
        <p:nvSpPr>
          <p:cNvPr id="753" name="Google Shape;753;p57"/>
          <p:cNvSpPr/>
          <p:nvPr/>
        </p:nvSpPr>
        <p:spPr>
          <a:xfrm>
            <a:off x="4945375" y="1264600"/>
            <a:ext cx="1499100" cy="817200"/>
          </a:xfrm>
          <a:prstGeom prst="wedgeRoundRectCallout">
            <a:avLst>
              <a:gd fmla="val -56344" name="adj1"/>
              <a:gd fmla="val 9266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目標</a:t>
            </a:r>
            <a:endParaRPr sz="2400">
              <a:solidFill>
                <a:srgbClr val="FFFFFF"/>
              </a:solidFill>
            </a:endParaRPr>
          </a:p>
          <a:p>
            <a:pPr indent="0" lvl="0" marL="0" rtl="0" algn="ctr">
              <a:spcBef>
                <a:spcPts val="0"/>
              </a:spcBef>
              <a:spcAft>
                <a:spcPts val="0"/>
              </a:spcAft>
              <a:buNone/>
            </a:pPr>
            <a:r>
              <a:rPr lang="zh-TW" sz="2400">
                <a:solidFill>
                  <a:srgbClr val="FFFFFF"/>
                </a:solidFill>
              </a:rPr>
              <a:t>實驗規劃</a:t>
            </a:r>
            <a:endParaRPr sz="2400">
              <a:solidFill>
                <a:srgbClr val="FFFFFF"/>
              </a:solidFill>
            </a:endParaRPr>
          </a:p>
        </p:txBody>
      </p:sp>
      <p:sp>
        <p:nvSpPr>
          <p:cNvPr id="754" name="Google Shape;754;p57"/>
          <p:cNvSpPr/>
          <p:nvPr/>
        </p:nvSpPr>
        <p:spPr>
          <a:xfrm>
            <a:off x="1014450" y="4159950"/>
            <a:ext cx="1499100" cy="817200"/>
          </a:xfrm>
          <a:prstGeom prst="wedgeRoundRectCallout">
            <a:avLst>
              <a:gd fmla="val 31062" name="adj1"/>
              <a:gd fmla="val -18147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網路搜尋</a:t>
            </a:r>
            <a:endParaRPr sz="2400"/>
          </a:p>
        </p:txBody>
      </p:sp>
      <p:sp>
        <p:nvSpPr>
          <p:cNvPr id="755" name="Google Shape;755;p57"/>
          <p:cNvSpPr/>
          <p:nvPr/>
        </p:nvSpPr>
        <p:spPr>
          <a:xfrm>
            <a:off x="2307950" y="4867950"/>
            <a:ext cx="1499100" cy="817200"/>
          </a:xfrm>
          <a:prstGeom prst="wedgeRoundRectCallout">
            <a:avLst>
              <a:gd fmla="val 31062" name="adj1"/>
              <a:gd fmla="val -18147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程式執行</a:t>
            </a:r>
            <a:endParaRPr sz="2400"/>
          </a:p>
        </p:txBody>
      </p:sp>
      <p:sp>
        <p:nvSpPr>
          <p:cNvPr id="756" name="Google Shape;756;p57"/>
          <p:cNvSpPr/>
          <p:nvPr/>
        </p:nvSpPr>
        <p:spPr>
          <a:xfrm>
            <a:off x="4579850" y="4814987"/>
            <a:ext cx="1499100" cy="817200"/>
          </a:xfrm>
          <a:prstGeom prst="wedgeRoundRectCallout">
            <a:avLst>
              <a:gd fmla="val -8700" name="adj1"/>
              <a:gd fmla="val -185336"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文件搜尋</a:t>
            </a:r>
            <a:endParaRPr sz="2400"/>
          </a:p>
        </p:txBody>
      </p:sp>
      <p:sp>
        <p:nvSpPr>
          <p:cNvPr id="757" name="Google Shape;757;p57"/>
          <p:cNvSpPr/>
          <p:nvPr/>
        </p:nvSpPr>
        <p:spPr>
          <a:xfrm>
            <a:off x="6756650" y="4050762"/>
            <a:ext cx="1499100" cy="817200"/>
          </a:xfrm>
          <a:prstGeom prst="wedgeRoundRectCallout">
            <a:avLst>
              <a:gd fmla="val -27026" name="adj1"/>
              <a:gd fmla="val -19914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實驗結果</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63" name="Google Shape;763;p5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整合大型語言模型的自動化化學研究 (2/5)</a:t>
            </a:r>
            <a:endParaRPr b="0" sz="2400"/>
          </a:p>
          <a:p>
            <a:pPr indent="0" lvl="0" marL="0" rtl="0" algn="ctr">
              <a:spcBef>
                <a:spcPts val="0"/>
              </a:spcBef>
              <a:spcAft>
                <a:spcPts val="0"/>
              </a:spcAft>
              <a:buNone/>
            </a:pPr>
            <a:r>
              <a:rPr lang="zh-TW"/>
              <a:t>由Coscients設計反應實驗: 1. 準備</a:t>
            </a:r>
            <a:endParaRPr/>
          </a:p>
        </p:txBody>
      </p:sp>
      <p:sp>
        <p:nvSpPr>
          <p:cNvPr id="764" name="Google Shape;764;p5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65" name="Google Shape;765;p5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(Boiko et al., 2023)</a:t>
            </a:r>
            <a:endParaRPr/>
          </a:p>
        </p:txBody>
      </p:sp>
      <p:sp>
        <p:nvSpPr>
          <p:cNvPr id="766" name="Google Shape;766;p5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67" name="Google Shape;767;p58"/>
          <p:cNvPicPr preferRelativeResize="0"/>
          <p:nvPr/>
        </p:nvPicPr>
        <p:blipFill>
          <a:blip r:embed="rId3">
            <a:alphaModFix/>
          </a:blip>
          <a:stretch>
            <a:fillRect/>
          </a:stretch>
        </p:blipFill>
        <p:spPr>
          <a:xfrm>
            <a:off x="715548" y="1806973"/>
            <a:ext cx="6258674" cy="2267625"/>
          </a:xfrm>
          <a:prstGeom prst="rect">
            <a:avLst/>
          </a:prstGeom>
          <a:noFill/>
          <a:ln>
            <a:noFill/>
          </a:ln>
        </p:spPr>
      </p:pic>
      <p:pic>
        <p:nvPicPr>
          <p:cNvPr id="768" name="Google Shape;768;p58"/>
          <p:cNvPicPr preferRelativeResize="0"/>
          <p:nvPr/>
        </p:nvPicPr>
        <p:blipFill>
          <a:blip r:embed="rId4">
            <a:alphaModFix/>
          </a:blip>
          <a:stretch>
            <a:fillRect/>
          </a:stretch>
        </p:blipFill>
        <p:spPr>
          <a:xfrm>
            <a:off x="715550" y="4074600"/>
            <a:ext cx="5352624" cy="2025325"/>
          </a:xfrm>
          <a:prstGeom prst="rect">
            <a:avLst/>
          </a:prstGeom>
          <a:noFill/>
          <a:ln>
            <a:noFill/>
          </a:ln>
        </p:spPr>
      </p:pic>
      <p:pic>
        <p:nvPicPr>
          <p:cNvPr id="769" name="Google Shape;769;p58"/>
          <p:cNvPicPr preferRelativeResize="0"/>
          <p:nvPr/>
        </p:nvPicPr>
        <p:blipFill>
          <a:blip r:embed="rId5">
            <a:alphaModFix/>
          </a:blip>
          <a:stretch>
            <a:fillRect/>
          </a:stretch>
        </p:blipFill>
        <p:spPr>
          <a:xfrm>
            <a:off x="6974225" y="1615400"/>
            <a:ext cx="1771650" cy="4324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5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75" name="Google Shape;775;p5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整合大型語言模型的自動化化學研究  (2/5)</a:t>
            </a:r>
            <a:endParaRPr b="0" sz="2400"/>
          </a:p>
          <a:p>
            <a:pPr indent="0" lvl="0" marL="0" rtl="0" algn="ctr">
              <a:spcBef>
                <a:spcPts val="0"/>
              </a:spcBef>
              <a:spcAft>
                <a:spcPts val="0"/>
              </a:spcAft>
              <a:buNone/>
            </a:pPr>
            <a:r>
              <a:rPr lang="zh-TW"/>
              <a:t>由Coscients設計反應實驗: 2. </a:t>
            </a:r>
            <a:r>
              <a:rPr lang="zh-TW"/>
              <a:t>規劃</a:t>
            </a:r>
            <a:endParaRPr/>
          </a:p>
        </p:txBody>
      </p:sp>
      <p:sp>
        <p:nvSpPr>
          <p:cNvPr id="776" name="Google Shape;776;p5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77" name="Google Shape;777;p5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(Boiko et al., 2023)</a:t>
            </a:r>
            <a:endParaRPr/>
          </a:p>
        </p:txBody>
      </p:sp>
      <p:sp>
        <p:nvSpPr>
          <p:cNvPr id="778" name="Google Shape;778;p5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79" name="Google Shape;779;p59"/>
          <p:cNvPicPr preferRelativeResize="0"/>
          <p:nvPr/>
        </p:nvPicPr>
        <p:blipFill>
          <a:blip r:embed="rId3">
            <a:alphaModFix/>
          </a:blip>
          <a:stretch>
            <a:fillRect/>
          </a:stretch>
        </p:blipFill>
        <p:spPr>
          <a:xfrm>
            <a:off x="2649297" y="1341334"/>
            <a:ext cx="6064550" cy="4932326"/>
          </a:xfrm>
          <a:prstGeom prst="rect">
            <a:avLst/>
          </a:prstGeom>
          <a:noFill/>
          <a:ln>
            <a:noFill/>
          </a:ln>
        </p:spPr>
      </p:pic>
      <p:sp>
        <p:nvSpPr>
          <p:cNvPr id="780" name="Google Shape;780;p59"/>
          <p:cNvSpPr/>
          <p:nvPr/>
        </p:nvSpPr>
        <p:spPr>
          <a:xfrm>
            <a:off x="422675" y="4110575"/>
            <a:ext cx="1690800" cy="792600"/>
          </a:xfrm>
          <a:prstGeom prst="rect">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solidFill>
                  <a:srgbClr val="FFFFFF"/>
                </a:solidFill>
                <a:latin typeface="Lexend"/>
                <a:ea typeface="Lexend"/>
                <a:cs typeface="Lexend"/>
                <a:sym typeface="Lexend"/>
              </a:rPr>
              <a:t>Planner</a:t>
            </a:r>
            <a:endParaRPr b="1" sz="2400">
              <a:solidFill>
                <a:srgbClr val="FFFFFF"/>
              </a:solidFill>
              <a:latin typeface="Lexend"/>
              <a:ea typeface="Lexend"/>
              <a:cs typeface="Lexend"/>
              <a:sym typeface="Lexe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6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86" name="Google Shape;786;p60"/>
          <p:cNvSpPr txBox="1"/>
          <p:nvPr>
            <p:ph type="title"/>
          </p:nvPr>
        </p:nvSpPr>
        <p:spPr>
          <a:xfrm>
            <a:off x="1417750" y="143600"/>
            <a:ext cx="68934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整合大型語言模型的自動化化學研究 (4/5)</a:t>
            </a:r>
            <a:endParaRPr b="0" sz="2400"/>
          </a:p>
          <a:p>
            <a:pPr indent="0" lvl="0" marL="0" rtl="0" algn="ctr">
              <a:spcBef>
                <a:spcPts val="0"/>
              </a:spcBef>
              <a:spcAft>
                <a:spcPts val="0"/>
              </a:spcAft>
              <a:buNone/>
            </a:pPr>
            <a:r>
              <a:rPr lang="zh-TW"/>
              <a:t>由Coscients設計反應實驗: </a:t>
            </a:r>
            <a:r>
              <a:rPr lang="zh-TW"/>
              <a:t>3. 評估</a:t>
            </a:r>
            <a:endParaRPr/>
          </a:p>
        </p:txBody>
      </p:sp>
      <p:sp>
        <p:nvSpPr>
          <p:cNvPr id="787" name="Google Shape;787;p6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88" name="Google Shape;788;p6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(Boiko et al., 2023)</a:t>
            </a:r>
            <a:endParaRPr/>
          </a:p>
        </p:txBody>
      </p:sp>
      <p:sp>
        <p:nvSpPr>
          <p:cNvPr id="789" name="Google Shape;789;p6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90" name="Google Shape;790;p60"/>
          <p:cNvPicPr preferRelativeResize="0"/>
          <p:nvPr/>
        </p:nvPicPr>
        <p:blipFill>
          <a:blip r:embed="rId3">
            <a:alphaModFix/>
          </a:blip>
          <a:stretch>
            <a:fillRect/>
          </a:stretch>
        </p:blipFill>
        <p:spPr>
          <a:xfrm>
            <a:off x="303425" y="1878900"/>
            <a:ext cx="2718073" cy="3727800"/>
          </a:xfrm>
          <a:prstGeom prst="rect">
            <a:avLst/>
          </a:prstGeom>
          <a:noFill/>
          <a:ln>
            <a:noFill/>
          </a:ln>
        </p:spPr>
      </p:pic>
      <p:pic>
        <p:nvPicPr>
          <p:cNvPr id="791" name="Google Shape;791;p60"/>
          <p:cNvPicPr preferRelativeResize="0"/>
          <p:nvPr/>
        </p:nvPicPr>
        <p:blipFill rotWithShape="1">
          <a:blip r:embed="rId4">
            <a:alphaModFix/>
          </a:blip>
          <a:srcRect b="0" l="0" r="28499" t="0"/>
          <a:stretch/>
        </p:blipFill>
        <p:spPr>
          <a:xfrm>
            <a:off x="2929975" y="2050550"/>
            <a:ext cx="5565925" cy="3384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6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97" name="Google Shape;797;p61"/>
          <p:cNvSpPr txBox="1"/>
          <p:nvPr>
            <p:ph type="title"/>
          </p:nvPr>
        </p:nvSpPr>
        <p:spPr>
          <a:xfrm>
            <a:off x="1417750" y="143600"/>
            <a:ext cx="67743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整合大型語言模型的自動化化學研究 (5/5)</a:t>
            </a:r>
            <a:endParaRPr b="0" sz="2400"/>
          </a:p>
          <a:p>
            <a:pPr indent="0" lvl="0" marL="0" rtl="0" algn="ctr">
              <a:spcBef>
                <a:spcPts val="0"/>
              </a:spcBef>
              <a:spcAft>
                <a:spcPts val="0"/>
              </a:spcAft>
              <a:buNone/>
            </a:pPr>
            <a:r>
              <a:rPr lang="zh-TW"/>
              <a:t>由Coscients設計反應實驗: </a:t>
            </a:r>
            <a:r>
              <a:rPr lang="zh-TW"/>
              <a:t>4. 結果</a:t>
            </a:r>
            <a:endParaRPr/>
          </a:p>
        </p:txBody>
      </p:sp>
      <p:sp>
        <p:nvSpPr>
          <p:cNvPr id="798" name="Google Shape;798;p6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99" name="Google Shape;799;p6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(Boiko et al., 2023)</a:t>
            </a:r>
            <a:endParaRPr/>
          </a:p>
        </p:txBody>
      </p:sp>
      <p:sp>
        <p:nvSpPr>
          <p:cNvPr id="800" name="Google Shape;800;p6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801" name="Google Shape;801;p61"/>
          <p:cNvPicPr preferRelativeResize="0"/>
          <p:nvPr/>
        </p:nvPicPr>
        <p:blipFill>
          <a:blip r:embed="rId3">
            <a:alphaModFix/>
          </a:blip>
          <a:stretch>
            <a:fillRect/>
          </a:stretch>
        </p:blipFill>
        <p:spPr>
          <a:xfrm>
            <a:off x="2322925" y="1606075"/>
            <a:ext cx="4667250" cy="4229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製造業的大型語言模型應用框架 (1/5)</a:t>
            </a:r>
            <a:endParaRPr b="0" sz="2400"/>
          </a:p>
          <a:p>
            <a:pPr indent="0" lvl="0" marL="0" rtl="0" algn="ctr">
              <a:spcBef>
                <a:spcPts val="0"/>
              </a:spcBef>
              <a:spcAft>
                <a:spcPts val="0"/>
              </a:spcAft>
              <a:buNone/>
            </a:pPr>
            <a:r>
              <a:rPr lang="zh-TW"/>
              <a:t>FILLIS </a:t>
            </a:r>
            <a:r>
              <a:rPr lang="zh-TW" sz="2900"/>
              <a:t>工廠整合邏輯和語言介面系統</a:t>
            </a:r>
            <a:endParaRPr sz="2900"/>
          </a:p>
        </p:txBody>
      </p:sp>
      <p:sp>
        <p:nvSpPr>
          <p:cNvPr id="807" name="Google Shape;807;p6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08" name="Google Shape;808;p6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(Garcia et al., 2024)</a:t>
            </a:r>
            <a:endParaRPr/>
          </a:p>
        </p:txBody>
      </p:sp>
      <p:sp>
        <p:nvSpPr>
          <p:cNvPr id="809" name="Google Shape;809;p6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810" name="Google Shape;810;p6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sz="1800"/>
              <a:t>Factory Integrated</a:t>
            </a:r>
            <a:endParaRPr sz="1800"/>
          </a:p>
          <a:p>
            <a:pPr indent="0" lvl="0" marL="0" rtl="0" algn="l">
              <a:spcBef>
                <a:spcPts val="1000"/>
              </a:spcBef>
              <a:spcAft>
                <a:spcPts val="0"/>
              </a:spcAft>
              <a:buNone/>
            </a:pPr>
            <a:r>
              <a:rPr lang="zh-TW" sz="1800"/>
              <a:t>Logic and Language </a:t>
            </a:r>
            <a:endParaRPr sz="1800"/>
          </a:p>
          <a:p>
            <a:pPr indent="0" lvl="0" marL="0" rtl="0" algn="l">
              <a:spcBef>
                <a:spcPts val="1000"/>
              </a:spcBef>
              <a:spcAft>
                <a:spcPts val="1000"/>
              </a:spcAft>
              <a:buNone/>
            </a:pPr>
            <a:r>
              <a:rPr lang="zh-TW" sz="1800"/>
              <a:t>Interface System</a:t>
            </a:r>
            <a:endParaRPr sz="1800"/>
          </a:p>
        </p:txBody>
      </p:sp>
      <p:pic>
        <p:nvPicPr>
          <p:cNvPr id="811" name="Google Shape;811;p62"/>
          <p:cNvPicPr preferRelativeResize="0"/>
          <p:nvPr/>
        </p:nvPicPr>
        <p:blipFill>
          <a:blip r:embed="rId3">
            <a:alphaModFix/>
          </a:blip>
          <a:stretch>
            <a:fillRect/>
          </a:stretch>
        </p:blipFill>
        <p:spPr>
          <a:xfrm>
            <a:off x="4198187" y="1341325"/>
            <a:ext cx="4600535" cy="4758601"/>
          </a:xfrm>
          <a:prstGeom prst="rect">
            <a:avLst/>
          </a:prstGeom>
          <a:noFill/>
          <a:ln>
            <a:noFill/>
          </a:ln>
        </p:spPr>
      </p:pic>
      <p:sp>
        <p:nvSpPr>
          <p:cNvPr id="812" name="Google Shape;812;p62"/>
          <p:cNvSpPr/>
          <p:nvPr/>
        </p:nvSpPr>
        <p:spPr>
          <a:xfrm>
            <a:off x="1717400" y="2949050"/>
            <a:ext cx="1649700" cy="1083300"/>
          </a:xfrm>
          <a:prstGeom prst="wedgeRoundRectCallout">
            <a:avLst>
              <a:gd fmla="val 153831" name="adj1"/>
              <a:gd fmla="val -8776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長期記憶</a:t>
            </a:r>
            <a:endParaRPr sz="2400">
              <a:solidFill>
                <a:srgbClr val="FFFFFF"/>
              </a:solidFill>
            </a:endParaRPr>
          </a:p>
          <a:p>
            <a:pPr indent="0" lvl="0" marL="0" marR="0" rtl="0" algn="ctr">
              <a:lnSpc>
                <a:spcPct val="100000"/>
              </a:lnSpc>
              <a:spcBef>
                <a:spcPts val="0"/>
              </a:spcBef>
              <a:spcAft>
                <a:spcPts val="0"/>
              </a:spcAft>
              <a:buNone/>
            </a:pPr>
            <a:r>
              <a:rPr lang="zh-TW" sz="2400">
                <a:solidFill>
                  <a:srgbClr val="FFFFFF"/>
                </a:solidFill>
              </a:rPr>
              <a:t>文件資料</a:t>
            </a:r>
            <a:endParaRPr sz="2400">
              <a:solidFill>
                <a:srgbClr val="FFFFFF"/>
              </a:solidFill>
            </a:endParaRPr>
          </a:p>
        </p:txBody>
      </p:sp>
      <p:sp>
        <p:nvSpPr>
          <p:cNvPr id="813" name="Google Shape;813;p62"/>
          <p:cNvSpPr/>
          <p:nvPr/>
        </p:nvSpPr>
        <p:spPr>
          <a:xfrm>
            <a:off x="5261250" y="2303200"/>
            <a:ext cx="903600" cy="894900"/>
          </a:xfrm>
          <a:prstGeom prst="roundRect">
            <a:avLst>
              <a:gd fmla="val 16667" name="adj"/>
            </a:avLst>
          </a:prstGeom>
          <a:noFill/>
          <a:ln cap="flat" cmpd="sng" w="1905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6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製造業的大型語言模型應用框架 (2/5)</a:t>
            </a:r>
            <a:endParaRPr b="0" sz="2400"/>
          </a:p>
          <a:p>
            <a:pPr indent="0" lvl="0" marL="0" rtl="0" algn="ctr">
              <a:spcBef>
                <a:spcPts val="0"/>
              </a:spcBef>
              <a:spcAft>
                <a:spcPts val="0"/>
              </a:spcAft>
              <a:buNone/>
            </a:pPr>
            <a:r>
              <a:rPr lang="zh-TW"/>
              <a:t>資料來源</a:t>
            </a:r>
            <a:endParaRPr/>
          </a:p>
        </p:txBody>
      </p:sp>
      <p:sp>
        <p:nvSpPr>
          <p:cNvPr id="819" name="Google Shape;819;p6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20" name="Google Shape;820;p6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(Garcia et al., 2024)</a:t>
            </a:r>
            <a:endParaRPr/>
          </a:p>
        </p:txBody>
      </p:sp>
      <p:sp>
        <p:nvSpPr>
          <p:cNvPr id="821" name="Google Shape;821;p6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822" name="Google Shape;822;p6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b="1" lang="zh-TW">
                <a:latin typeface="Lexend"/>
                <a:ea typeface="Lexend"/>
                <a:cs typeface="Lexend"/>
                <a:sym typeface="Lexend"/>
              </a:rPr>
              <a:t>會計</a:t>
            </a:r>
            <a:r>
              <a:rPr lang="zh-TW"/>
              <a:t>：薪資文件、預算資訊、應收/應付帳款、發票</a:t>
            </a:r>
            <a:endParaRPr/>
          </a:p>
          <a:p>
            <a:pPr indent="-368300" lvl="0" marL="457200" rtl="0" algn="l">
              <a:spcBef>
                <a:spcPts val="0"/>
              </a:spcBef>
              <a:spcAft>
                <a:spcPts val="0"/>
              </a:spcAft>
              <a:buSzPts val="2200"/>
              <a:buChar char="●"/>
            </a:pPr>
            <a:r>
              <a:rPr b="1" lang="zh-TW">
                <a:latin typeface="Lexend"/>
                <a:ea typeface="Lexend"/>
                <a:cs typeface="Lexend"/>
                <a:sym typeface="Lexend"/>
              </a:rPr>
              <a:t>工程</a:t>
            </a:r>
            <a:r>
              <a:rPr lang="zh-TW"/>
              <a:t>：產品保固資料、設備保固資料、</a:t>
            </a:r>
            <a:r>
              <a:rPr lang="zh-TW">
                <a:solidFill>
                  <a:srgbClr val="FF0000"/>
                </a:solidFill>
                <a:highlight>
                  <a:srgbClr val="FFFF00"/>
                </a:highlight>
              </a:rPr>
              <a:t>使用者與維護手冊</a:t>
            </a:r>
            <a:endParaRPr>
              <a:solidFill>
                <a:srgbClr val="FF0000"/>
              </a:solidFill>
              <a:highlight>
                <a:srgbClr val="FFFF00"/>
              </a:highlight>
            </a:endParaRPr>
          </a:p>
          <a:p>
            <a:pPr indent="-368300" lvl="0" marL="457200" rtl="0" algn="l">
              <a:spcBef>
                <a:spcPts val="0"/>
              </a:spcBef>
              <a:spcAft>
                <a:spcPts val="0"/>
              </a:spcAft>
              <a:buSzPts val="2200"/>
              <a:buChar char="●"/>
            </a:pPr>
            <a:r>
              <a:rPr b="1" lang="zh-TW">
                <a:latin typeface="Lexend"/>
                <a:ea typeface="Lexend"/>
                <a:cs typeface="Lexend"/>
                <a:sym typeface="Lexend"/>
              </a:rPr>
              <a:t>行政管理</a:t>
            </a:r>
            <a:r>
              <a:rPr lang="zh-TW"/>
              <a:t>：公司資訊</a:t>
            </a:r>
            <a:endParaRPr/>
          </a:p>
          <a:p>
            <a:pPr indent="-368300" lvl="0" marL="457200" rtl="0" algn="l">
              <a:spcBef>
                <a:spcPts val="0"/>
              </a:spcBef>
              <a:spcAft>
                <a:spcPts val="0"/>
              </a:spcAft>
              <a:buSzPts val="2200"/>
              <a:buChar char="●"/>
            </a:pPr>
            <a:r>
              <a:rPr b="1" lang="zh-TW">
                <a:latin typeface="Lexend"/>
                <a:ea typeface="Lexend"/>
                <a:cs typeface="Lexend"/>
                <a:sym typeface="Lexend"/>
              </a:rPr>
              <a:t>設施管理</a:t>
            </a:r>
            <a:r>
              <a:rPr lang="zh-TW"/>
              <a:t>：設備維護日誌、設施維護日誌</a:t>
            </a:r>
            <a:endParaRPr/>
          </a:p>
          <a:p>
            <a:pPr indent="-368300" lvl="0" marL="457200" rtl="0" algn="l">
              <a:spcBef>
                <a:spcPts val="0"/>
              </a:spcBef>
              <a:spcAft>
                <a:spcPts val="0"/>
              </a:spcAft>
              <a:buSzPts val="2200"/>
              <a:buChar char="●"/>
            </a:pPr>
            <a:r>
              <a:rPr b="1" lang="zh-TW">
                <a:latin typeface="Lexend"/>
                <a:ea typeface="Lexend"/>
                <a:cs typeface="Lexend"/>
                <a:sym typeface="Lexend"/>
              </a:rPr>
              <a:t>人力資源</a:t>
            </a:r>
            <a:r>
              <a:rPr lang="zh-TW"/>
              <a:t>：員工資訊</a:t>
            </a:r>
            <a:endParaRPr/>
          </a:p>
          <a:p>
            <a:pPr indent="-368300" lvl="0" marL="457200" rtl="0" algn="l">
              <a:spcBef>
                <a:spcPts val="0"/>
              </a:spcBef>
              <a:spcAft>
                <a:spcPts val="0"/>
              </a:spcAft>
              <a:buSzPts val="2200"/>
              <a:buChar char="●"/>
            </a:pPr>
            <a:r>
              <a:rPr b="1" lang="zh-TW">
                <a:latin typeface="Lexend"/>
                <a:ea typeface="Lexend"/>
                <a:cs typeface="Lexend"/>
                <a:sym typeface="Lexend"/>
              </a:rPr>
              <a:t>製造現場</a:t>
            </a:r>
            <a:r>
              <a:rPr lang="zh-TW"/>
              <a:t>：庫存日誌、製程流程資料、即時感測器資料、感測器日誌、標準作業程序、品質資料、製程控制資料、即時機械控制程式碼</a:t>
            </a:r>
            <a:endParaRPr/>
          </a:p>
          <a:p>
            <a:pPr indent="-368300" lvl="0" marL="457200" rtl="0" algn="l">
              <a:spcBef>
                <a:spcPts val="0"/>
              </a:spcBef>
              <a:spcAft>
                <a:spcPts val="0"/>
              </a:spcAft>
              <a:buSzPts val="2200"/>
              <a:buChar char="●"/>
            </a:pPr>
            <a:r>
              <a:rPr b="1" lang="zh-TW">
                <a:latin typeface="Lexend"/>
                <a:ea typeface="Lexend"/>
                <a:cs typeface="Lexend"/>
                <a:sym typeface="Lexend"/>
              </a:rPr>
              <a:t>採購</a:t>
            </a:r>
            <a:r>
              <a:rPr lang="zh-TW"/>
              <a:t>：材料價格資料、材料訂單合約、原材料訂單資訊</a:t>
            </a:r>
            <a:endParaRPr/>
          </a:p>
          <a:p>
            <a:pPr indent="-368300" lvl="0" marL="457200" rtl="0" algn="l">
              <a:spcBef>
                <a:spcPts val="0"/>
              </a:spcBef>
              <a:spcAft>
                <a:spcPts val="0"/>
              </a:spcAft>
              <a:buSzPts val="2200"/>
              <a:buChar char="●"/>
            </a:pPr>
            <a:r>
              <a:rPr b="1" lang="zh-TW">
                <a:latin typeface="Lexend"/>
                <a:ea typeface="Lexend"/>
                <a:cs typeface="Lexend"/>
                <a:sym typeface="Lexend"/>
              </a:rPr>
              <a:t>銷售</a:t>
            </a:r>
            <a:r>
              <a:rPr lang="zh-TW"/>
              <a:t>：銷售合約、訂單日誌、銷售資料</a:t>
            </a:r>
            <a:endParaRPr/>
          </a:p>
          <a:p>
            <a:pPr indent="-368300" lvl="0" marL="457200" rtl="0" algn="l">
              <a:spcBef>
                <a:spcPts val="0"/>
              </a:spcBef>
              <a:spcAft>
                <a:spcPts val="0"/>
              </a:spcAft>
              <a:buSzPts val="2200"/>
              <a:buChar char="●"/>
            </a:pPr>
            <a:r>
              <a:rPr b="1" lang="zh-TW">
                <a:latin typeface="Lexend"/>
                <a:ea typeface="Lexend"/>
                <a:cs typeface="Lexend"/>
                <a:sym typeface="Lexend"/>
              </a:rPr>
              <a:t>運輸與物流</a:t>
            </a:r>
            <a:r>
              <a:rPr lang="zh-TW"/>
              <a:t>：運輸和物流資訊</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64"/>
          <p:cNvSpPr txBox="1"/>
          <p:nvPr>
            <p:ph idx="1" type="body"/>
          </p:nvPr>
        </p:nvSpPr>
        <p:spPr>
          <a:xfrm>
            <a:off x="4638925" y="1341325"/>
            <a:ext cx="37896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HAAS Desktop Mill手冊</a:t>
            </a:r>
            <a:endParaRPr/>
          </a:p>
          <a:p>
            <a:pPr indent="-368300" lvl="0" marL="457200" rtl="0" algn="l">
              <a:spcBef>
                <a:spcPts val="1000"/>
              </a:spcBef>
              <a:spcAft>
                <a:spcPts val="0"/>
              </a:spcAft>
              <a:buSzPts val="2200"/>
              <a:buChar char="●"/>
            </a:pPr>
            <a:r>
              <a:rPr lang="zh-TW"/>
              <a:t>頁數：</a:t>
            </a:r>
            <a:r>
              <a:rPr lang="zh-TW">
                <a:solidFill>
                  <a:srgbClr val="FF0000"/>
                </a:solidFill>
              </a:rPr>
              <a:t>187</a:t>
            </a:r>
            <a:endParaRPr>
              <a:solidFill>
                <a:srgbClr val="FF0000"/>
              </a:solidFill>
            </a:endParaRPr>
          </a:p>
          <a:p>
            <a:pPr indent="-368300" lvl="0" marL="457200" rtl="0" algn="l">
              <a:spcBef>
                <a:spcPts val="1000"/>
              </a:spcBef>
              <a:spcAft>
                <a:spcPts val="0"/>
              </a:spcAft>
              <a:buSzPts val="2200"/>
              <a:buChar char="●"/>
            </a:pPr>
            <a:r>
              <a:rPr lang="zh-TW"/>
              <a:t>檔案大小：</a:t>
            </a:r>
            <a:r>
              <a:rPr lang="zh-TW">
                <a:solidFill>
                  <a:srgbClr val="FF0000"/>
                </a:solidFill>
              </a:rPr>
              <a:t>18.5MB</a:t>
            </a:r>
            <a:endParaRPr>
              <a:solidFill>
                <a:srgbClr val="FF0000"/>
              </a:solidFill>
            </a:endParaRPr>
          </a:p>
          <a:p>
            <a:pPr indent="0" lvl="0" marL="0" rtl="0" algn="l">
              <a:spcBef>
                <a:spcPts val="1000"/>
              </a:spcBef>
              <a:spcAft>
                <a:spcPts val="0"/>
              </a:spcAft>
              <a:buNone/>
            </a:pPr>
            <a:r>
              <a:rPr lang="zh-TW"/>
              <a:t>匯入到LLM助手FILLIS</a:t>
            </a:r>
            <a:endParaRPr/>
          </a:p>
          <a:p>
            <a:pPr indent="-368300" lvl="0" marL="457200" rtl="0" algn="l">
              <a:spcBef>
                <a:spcPts val="1000"/>
              </a:spcBef>
              <a:spcAft>
                <a:spcPts val="0"/>
              </a:spcAft>
              <a:buSzPts val="2200"/>
              <a:buChar char="●"/>
            </a:pPr>
            <a:r>
              <a:rPr lang="zh-TW"/>
              <a:t>GPT 3.5 API</a:t>
            </a:r>
            <a:endParaRPr/>
          </a:p>
          <a:p>
            <a:pPr indent="-368300" lvl="0" marL="457200" rtl="0" algn="l">
              <a:spcBef>
                <a:spcPts val="1000"/>
              </a:spcBef>
              <a:spcAft>
                <a:spcPts val="0"/>
              </a:spcAft>
              <a:buSzPts val="2200"/>
              <a:buChar char="●"/>
            </a:pPr>
            <a:r>
              <a:rPr lang="zh-TW"/>
              <a:t>LangChain</a:t>
            </a:r>
            <a:endParaRPr/>
          </a:p>
          <a:p>
            <a:pPr indent="0" lvl="0" marL="0" rtl="0" algn="l">
              <a:spcBef>
                <a:spcPts val="1000"/>
              </a:spcBef>
              <a:spcAft>
                <a:spcPts val="1000"/>
              </a:spcAft>
              <a:buNone/>
            </a:pPr>
            <a:r>
              <a:t/>
            </a:r>
            <a:endParaRPr/>
          </a:p>
        </p:txBody>
      </p:sp>
      <p:sp>
        <p:nvSpPr>
          <p:cNvPr id="828" name="Google Shape;828;p6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製造業的大型語言模型應用框架 (3/5)</a:t>
            </a:r>
            <a:endParaRPr b="0" sz="2400"/>
          </a:p>
          <a:p>
            <a:pPr indent="0" lvl="0" marL="0" rtl="0" algn="ctr">
              <a:spcBef>
                <a:spcPts val="0"/>
              </a:spcBef>
              <a:spcAft>
                <a:spcPts val="0"/>
              </a:spcAft>
              <a:buNone/>
            </a:pPr>
            <a:r>
              <a:rPr lang="zh-TW"/>
              <a:t>銑床案例研究</a:t>
            </a:r>
            <a:endParaRPr/>
          </a:p>
        </p:txBody>
      </p:sp>
      <p:sp>
        <p:nvSpPr>
          <p:cNvPr id="829" name="Google Shape;829;p6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30" name="Google Shape;830;p6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(Garcia et al., 2024)</a:t>
            </a:r>
            <a:endParaRPr/>
          </a:p>
        </p:txBody>
      </p:sp>
      <p:sp>
        <p:nvSpPr>
          <p:cNvPr id="831" name="Google Shape;831;p6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832" name="Google Shape;832;p64"/>
          <p:cNvPicPr preferRelativeResize="0"/>
          <p:nvPr/>
        </p:nvPicPr>
        <p:blipFill>
          <a:blip r:embed="rId3">
            <a:alphaModFix/>
          </a:blip>
          <a:stretch>
            <a:fillRect/>
          </a:stretch>
        </p:blipFill>
        <p:spPr>
          <a:xfrm>
            <a:off x="768400" y="1341325"/>
            <a:ext cx="3678176" cy="4758600"/>
          </a:xfrm>
          <a:prstGeom prst="rect">
            <a:avLst/>
          </a:prstGeom>
          <a:noFill/>
          <a:ln cap="flat" cmpd="sng" w="38100">
            <a:solidFill>
              <a:schemeClr val="dk2"/>
            </a:solidFill>
            <a:prstDash val="solid"/>
            <a:round/>
            <a:headEnd len="sm" w="sm" type="none"/>
            <a:tailEnd len="sm" w="sm" type="none"/>
          </a:ln>
        </p:spPr>
      </p:pic>
      <p:pic>
        <p:nvPicPr>
          <p:cNvPr id="833" name="Google Shape;833;p64"/>
          <p:cNvPicPr preferRelativeResize="0"/>
          <p:nvPr/>
        </p:nvPicPr>
        <p:blipFill>
          <a:blip r:embed="rId4">
            <a:alphaModFix/>
          </a:blip>
          <a:stretch>
            <a:fillRect/>
          </a:stretch>
        </p:blipFill>
        <p:spPr>
          <a:xfrm>
            <a:off x="7244375" y="3479875"/>
            <a:ext cx="1615450" cy="2951826"/>
          </a:xfrm>
          <a:prstGeom prst="rect">
            <a:avLst/>
          </a:prstGeom>
          <a:noFill/>
          <a:ln>
            <a:noFill/>
          </a:ln>
        </p:spPr>
      </p:pic>
      <p:sp>
        <p:nvSpPr>
          <p:cNvPr id="834" name="Google Shape;834;p64"/>
          <p:cNvSpPr txBox="1"/>
          <p:nvPr/>
        </p:nvSpPr>
        <p:spPr>
          <a:xfrm rot="-899963">
            <a:off x="4986253" y="5108732"/>
            <a:ext cx="3094949" cy="400679"/>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980000"/>
                </a:solidFill>
              </a:rPr>
              <a:t>這手冊</a:t>
            </a:r>
            <a:endParaRPr sz="2400">
              <a:solidFill>
                <a:srgbClr val="980000"/>
              </a:solidFill>
            </a:endParaRPr>
          </a:p>
          <a:p>
            <a:pPr indent="0" lvl="0" marL="0" rtl="0" algn="l">
              <a:lnSpc>
                <a:spcPct val="115000"/>
              </a:lnSpc>
              <a:spcBef>
                <a:spcPts val="0"/>
              </a:spcBef>
              <a:spcAft>
                <a:spcPts val="0"/>
              </a:spcAft>
              <a:buNone/>
            </a:pPr>
            <a:r>
              <a:rPr lang="zh-TW" sz="2400">
                <a:solidFill>
                  <a:srgbClr val="980000"/>
                </a:solidFill>
              </a:rPr>
              <a:t>   也太厚了吧...</a:t>
            </a:r>
            <a:endParaRPr sz="2400">
              <a:solidFill>
                <a:srgbClr val="98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99" name="Google Shape;399;p29"/>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p>
            <a:pPr indent="0" lvl="0" marL="0" rtl="0" algn="r">
              <a:spcBef>
                <a:spcPts val="0"/>
              </a:spcBef>
              <a:spcAft>
                <a:spcPts val="0"/>
              </a:spcAft>
              <a:buNone/>
            </a:pPr>
            <a:r>
              <a:t/>
            </a:r>
            <a:endParaRPr/>
          </a:p>
        </p:txBody>
      </p:sp>
      <p:sp>
        <p:nvSpPr>
          <p:cNvPr id="400" name="Google Shape;400;p29"/>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01" name="Google Shape;401;p29"/>
          <p:cNvPicPr preferRelativeResize="0"/>
          <p:nvPr/>
        </p:nvPicPr>
        <p:blipFill rotWithShape="1">
          <a:blip r:embed="rId3">
            <a:alphaModFix/>
          </a:blip>
          <a:srcRect b="0" l="0" r="0" t="0"/>
          <a:stretch/>
        </p:blipFill>
        <p:spPr>
          <a:xfrm>
            <a:off x="0" y="599800"/>
            <a:ext cx="9143999" cy="496712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6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問題1 &amp; 問題2（可根據手冊回答）：有關 HAAS 銑床的操作步驟或功能使用說明的具體問題</a:t>
            </a:r>
            <a:endParaRPr/>
          </a:p>
          <a:p>
            <a:pPr indent="-355600" lvl="1" marL="914400" rtl="0" algn="l">
              <a:spcBef>
                <a:spcPts val="1000"/>
              </a:spcBef>
              <a:spcAft>
                <a:spcPts val="0"/>
              </a:spcAft>
              <a:buSzPts val="2000"/>
              <a:buChar char="○"/>
            </a:pPr>
            <a:r>
              <a:rPr lang="zh-TW"/>
              <a:t>如何啟動HASS銑床？</a:t>
            </a:r>
            <a:endParaRPr/>
          </a:p>
          <a:p>
            <a:pPr indent="-355600" lvl="1" marL="914400" rtl="0" algn="l">
              <a:spcBef>
                <a:spcPts val="0"/>
              </a:spcBef>
              <a:spcAft>
                <a:spcPts val="0"/>
              </a:spcAft>
              <a:buSzPts val="2000"/>
              <a:buChar char="○"/>
            </a:pPr>
            <a:r>
              <a:rPr lang="zh-TW"/>
              <a:t>如果要將主軸以逆時針旋轉並定速1500RPM，我該下什麼Gcode指令？</a:t>
            </a:r>
            <a:endParaRPr/>
          </a:p>
          <a:p>
            <a:pPr indent="-368300" lvl="0" marL="457200" rtl="0" algn="l">
              <a:spcBef>
                <a:spcPts val="1000"/>
              </a:spcBef>
              <a:spcAft>
                <a:spcPts val="0"/>
              </a:spcAft>
              <a:buSzPts val="2200"/>
              <a:buChar char="●"/>
            </a:pPr>
            <a:r>
              <a:rPr lang="zh-TW"/>
              <a:t>問題3（無法僅根據手冊回答）：</a:t>
            </a:r>
            <a:endParaRPr/>
          </a:p>
          <a:p>
            <a:pPr indent="-355600" lvl="1" marL="914400" rtl="0" algn="l">
              <a:spcBef>
                <a:spcPts val="1000"/>
              </a:spcBef>
              <a:spcAft>
                <a:spcPts val="0"/>
              </a:spcAft>
              <a:buSzPts val="2000"/>
              <a:buChar char="○"/>
            </a:pPr>
            <a:r>
              <a:rPr lang="zh-TW"/>
              <a:t>要如何移除HASS銑床的主軸？</a:t>
            </a:r>
            <a:endParaRPr/>
          </a:p>
          <a:p>
            <a:pPr indent="-368300" lvl="0" marL="457200" rtl="0" algn="l">
              <a:spcBef>
                <a:spcPts val="1000"/>
              </a:spcBef>
              <a:spcAft>
                <a:spcPts val="0"/>
              </a:spcAft>
              <a:buSzPts val="2200"/>
              <a:buChar char="●"/>
            </a:pPr>
            <a:r>
              <a:rPr lang="zh-TW"/>
              <a:t>問題4（翻譯問題）：</a:t>
            </a:r>
            <a:endParaRPr/>
          </a:p>
          <a:p>
            <a:pPr indent="-355600" lvl="1" marL="914400" rtl="0" algn="l">
              <a:spcBef>
                <a:spcPts val="1000"/>
              </a:spcBef>
              <a:spcAft>
                <a:spcPts val="0"/>
              </a:spcAft>
              <a:buSzPts val="2000"/>
              <a:buChar char="○"/>
            </a:pPr>
            <a:r>
              <a:rPr lang="zh-TW"/>
              <a:t>將HASS銑床的啟動步驟</a:t>
            </a:r>
            <a:r>
              <a:rPr lang="zh-TW"/>
              <a:t>翻譯成西班牙文</a:t>
            </a:r>
            <a:endParaRPr/>
          </a:p>
        </p:txBody>
      </p:sp>
      <p:sp>
        <p:nvSpPr>
          <p:cNvPr id="840" name="Google Shape;840;p6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b="0" lang="zh-TW" sz="2400"/>
              <a:t>製造業的大型語言模型應用框架 (4/5)</a:t>
            </a:r>
            <a:endParaRPr b="0" sz="2400"/>
          </a:p>
          <a:p>
            <a:pPr indent="0" lvl="0" marL="0" rtl="0" algn="ctr">
              <a:spcBef>
                <a:spcPts val="0"/>
              </a:spcBef>
              <a:spcAft>
                <a:spcPts val="0"/>
              </a:spcAft>
              <a:buClr>
                <a:schemeClr val="dk1"/>
              </a:buClr>
              <a:buSzPts val="1100"/>
              <a:buFont typeface="Arial"/>
              <a:buNone/>
            </a:pPr>
            <a:r>
              <a:rPr lang="zh-TW"/>
              <a:t>提問設計</a:t>
            </a:r>
            <a:endParaRPr/>
          </a:p>
        </p:txBody>
      </p:sp>
      <p:sp>
        <p:nvSpPr>
          <p:cNvPr id="841" name="Google Shape;841;p6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42" name="Google Shape;842;p6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843" name="Google Shape;843;p6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測試結果顯示FILLIS表現良好。</a:t>
            </a:r>
            <a:endParaRPr/>
          </a:p>
          <a:p>
            <a:pPr indent="-355600" lvl="1" marL="914400" rtl="0" algn="l">
              <a:spcBef>
                <a:spcPts val="1000"/>
              </a:spcBef>
              <a:spcAft>
                <a:spcPts val="0"/>
              </a:spcAft>
              <a:buSzPts val="2000"/>
              <a:buChar char="○"/>
            </a:pPr>
            <a:r>
              <a:rPr lang="zh-TW"/>
              <a:t>對於能夠回答的問題，它提供了準確的資訊。</a:t>
            </a:r>
            <a:endParaRPr/>
          </a:p>
          <a:p>
            <a:pPr indent="-355600" lvl="1" marL="914400" rtl="0" algn="l">
              <a:spcBef>
                <a:spcPts val="0"/>
              </a:spcBef>
              <a:spcAft>
                <a:spcPts val="0"/>
              </a:spcAft>
              <a:buSzPts val="2000"/>
              <a:buChar char="○"/>
            </a:pPr>
            <a:r>
              <a:rPr lang="zh-TW"/>
              <a:t>對於不應該回答的問題，它告知使用者它沒有足夠的資訊來回答該問題，並將使用者導向正確的來源以查找資訊。</a:t>
            </a:r>
            <a:endParaRPr/>
          </a:p>
          <a:p>
            <a:pPr indent="-368300" lvl="0" marL="457200" rtl="0" algn="l">
              <a:spcBef>
                <a:spcPts val="1000"/>
              </a:spcBef>
              <a:spcAft>
                <a:spcPts val="0"/>
              </a:spcAft>
              <a:buSzPts val="2200"/>
              <a:buChar char="●"/>
            </a:pPr>
            <a:r>
              <a:rPr lang="zh-TW"/>
              <a:t>大型語言模型的強大之處在於 FILLIS 以簡潔易讀的方式提供了非常重要的資訊。</a:t>
            </a:r>
            <a:endParaRPr/>
          </a:p>
          <a:p>
            <a:pPr indent="-355600" lvl="1" marL="914400" rtl="0" algn="l">
              <a:spcBef>
                <a:spcPts val="1000"/>
              </a:spcBef>
              <a:spcAft>
                <a:spcPts val="0"/>
              </a:spcAft>
              <a:buSzPts val="2000"/>
              <a:buChar char="○"/>
            </a:pPr>
            <a:r>
              <a:rPr lang="zh-TW"/>
              <a:t>對於第一個詢問啟動程序的問題，FILLIS 整合了第 77、95、184 頁等散落在超過100頁多個不同章節的說明。</a:t>
            </a:r>
            <a:endParaRPr/>
          </a:p>
          <a:p>
            <a:pPr indent="-368300" lvl="0" marL="457200" rtl="0" algn="l">
              <a:spcBef>
                <a:spcPts val="1000"/>
              </a:spcBef>
              <a:spcAft>
                <a:spcPts val="1000"/>
              </a:spcAft>
              <a:buSzPts val="2200"/>
              <a:buChar char="●"/>
            </a:pPr>
            <a:r>
              <a:rPr lang="zh-TW"/>
              <a:t>對於翻譯請求，模型提供了幾乎完美的翻譯，而無需使用請求語言的手冊版本。</a:t>
            </a:r>
            <a:endParaRPr/>
          </a:p>
        </p:txBody>
      </p:sp>
      <p:sp>
        <p:nvSpPr>
          <p:cNvPr id="849" name="Google Shape;849;p6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b="0" lang="zh-TW" sz="2400"/>
              <a:t>製造業的大型語言模型應用框架 (5/5)</a:t>
            </a:r>
            <a:endParaRPr b="0" sz="2400"/>
          </a:p>
          <a:p>
            <a:pPr indent="0" lvl="0" marL="0" rtl="0" algn="ctr">
              <a:spcBef>
                <a:spcPts val="0"/>
              </a:spcBef>
              <a:spcAft>
                <a:spcPts val="0"/>
              </a:spcAft>
              <a:buClr>
                <a:schemeClr val="dk1"/>
              </a:buClr>
              <a:buSzPts val="1100"/>
              <a:buFont typeface="Arial"/>
              <a:buNone/>
            </a:pPr>
            <a:r>
              <a:rPr lang="zh-TW"/>
              <a:t>結果與評估</a:t>
            </a:r>
            <a:endParaRPr/>
          </a:p>
        </p:txBody>
      </p:sp>
      <p:sp>
        <p:nvSpPr>
          <p:cNvPr id="850" name="Google Shape;850;p6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51" name="Google Shape;851;p6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852" name="Google Shape;852;p6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67"/>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58" name="Google Shape;858;p67"/>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859" name="Google Shape;859;p6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60" name="Google Shape;860;p6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861" name="Google Shape;861;p6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862" name="Google Shape;862;p67"/>
          <p:cNvPicPr preferRelativeResize="0"/>
          <p:nvPr/>
        </p:nvPicPr>
        <p:blipFill>
          <a:blip r:embed="rId3">
            <a:alphaModFix/>
          </a:blip>
          <a:stretch>
            <a:fillRect/>
          </a:stretch>
        </p:blipFill>
        <p:spPr>
          <a:xfrm>
            <a:off x="715551" y="643600"/>
            <a:ext cx="4292300" cy="4439775"/>
          </a:xfrm>
          <a:prstGeom prst="rect">
            <a:avLst/>
          </a:prstGeom>
          <a:noFill/>
          <a:ln>
            <a:noFill/>
          </a:ln>
        </p:spPr>
      </p:pic>
      <p:sp>
        <p:nvSpPr>
          <p:cNvPr id="863" name="Google Shape;863;p67"/>
          <p:cNvSpPr/>
          <p:nvPr/>
        </p:nvSpPr>
        <p:spPr>
          <a:xfrm>
            <a:off x="2871150" y="5286250"/>
            <a:ext cx="3401700" cy="679200"/>
          </a:xfrm>
          <a:prstGeom prst="roundRect">
            <a:avLst>
              <a:gd fmla="val 16667" name="adj"/>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08000" spcFirstLastPara="1" rIns="288000" wrap="square" tIns="91425">
            <a:noAutofit/>
          </a:bodyPr>
          <a:lstStyle/>
          <a:p>
            <a:pPr indent="0" lvl="0" marL="0" rtl="0" algn="ctr">
              <a:spcBef>
                <a:spcPts val="0"/>
              </a:spcBef>
              <a:spcAft>
                <a:spcPts val="0"/>
              </a:spcAft>
              <a:buNone/>
            </a:pPr>
            <a:r>
              <a:rPr lang="zh-TW" sz="2000">
                <a:solidFill>
                  <a:srgbClr val="FFFFFF"/>
                </a:solidFill>
              </a:rPr>
              <a:t>我也做得到嗎？</a:t>
            </a:r>
            <a:endParaRPr sz="2000">
              <a:solidFill>
                <a:srgbClr val="FFFFFF"/>
              </a:solidFill>
            </a:endParaRPr>
          </a:p>
        </p:txBody>
      </p:sp>
      <p:pic>
        <p:nvPicPr>
          <p:cNvPr id="864" name="Google Shape;864;p67"/>
          <p:cNvPicPr preferRelativeResize="0"/>
          <p:nvPr/>
        </p:nvPicPr>
        <p:blipFill>
          <a:blip r:embed="rId4">
            <a:alphaModFix/>
          </a:blip>
          <a:stretch>
            <a:fillRect/>
          </a:stretch>
        </p:blipFill>
        <p:spPr>
          <a:xfrm rot="1800006">
            <a:off x="6294760" y="3123230"/>
            <a:ext cx="2188083" cy="2232039"/>
          </a:xfrm>
          <a:prstGeom prst="rect">
            <a:avLst/>
          </a:prstGeom>
          <a:noFill/>
          <a:ln>
            <a:noFill/>
          </a:ln>
        </p:spPr>
      </p:pic>
      <p:sp>
        <p:nvSpPr>
          <p:cNvPr id="865" name="Google Shape;865;p67"/>
          <p:cNvSpPr txBox="1"/>
          <p:nvPr/>
        </p:nvSpPr>
        <p:spPr>
          <a:xfrm rot="1042235">
            <a:off x="5226910" y="3033513"/>
            <a:ext cx="3094949" cy="400792"/>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980000"/>
                </a:solidFill>
              </a:rPr>
              <a:t>好想要！</a:t>
            </a:r>
            <a:endParaRPr sz="2400">
              <a:solidFill>
                <a:srgbClr val="98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68"/>
          <p:cNvSpPr txBox="1"/>
          <p:nvPr>
            <p:ph idx="4294967295" type="body"/>
          </p:nvPr>
        </p:nvSpPr>
        <p:spPr>
          <a:xfrm>
            <a:off x="4020625" y="1641850"/>
            <a:ext cx="3412200" cy="17001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sz="3200"/>
              <a:t>NEXT STAGE:</a:t>
            </a:r>
            <a:endParaRPr sz="3200"/>
          </a:p>
        </p:txBody>
      </p:sp>
      <p:sp>
        <p:nvSpPr>
          <p:cNvPr id="871" name="Google Shape;871;p68"/>
          <p:cNvSpPr txBox="1"/>
          <p:nvPr>
            <p:ph idx="4294967295" type="title"/>
          </p:nvPr>
        </p:nvSpPr>
        <p:spPr>
          <a:xfrm>
            <a:off x="4452225" y="2381800"/>
            <a:ext cx="4159200" cy="5250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4200"/>
              <a:t>3. 檢索增強生成</a:t>
            </a:r>
            <a:endParaRPr sz="4200"/>
          </a:p>
          <a:p>
            <a:pPr indent="0" lvl="0" marL="0" rtl="0" algn="r">
              <a:spcBef>
                <a:spcPts val="0"/>
              </a:spcBef>
              <a:spcAft>
                <a:spcPts val="0"/>
              </a:spcAft>
              <a:buClr>
                <a:schemeClr val="dk1"/>
              </a:buClr>
              <a:buSzPts val="1100"/>
              <a:buFont typeface="Arial"/>
              <a:buNone/>
            </a:pPr>
            <a:r>
              <a:rPr lang="zh-TW" sz="4200"/>
              <a:t>的實作</a:t>
            </a:r>
            <a:endParaRPr sz="4200"/>
          </a:p>
        </p:txBody>
      </p:sp>
      <p:sp>
        <p:nvSpPr>
          <p:cNvPr id="872" name="Google Shape;872;p6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b="1" lang="zh-TW">
                <a:latin typeface="Outfit"/>
                <a:ea typeface="Outfit"/>
                <a:cs typeface="Outfit"/>
                <a:sym typeface="Outfit"/>
              </a:rPr>
              <a:t>‹#›</a:t>
            </a:fld>
            <a:endParaRPr b="1">
              <a:latin typeface="Outfit"/>
              <a:ea typeface="Outfit"/>
              <a:cs typeface="Outfit"/>
              <a:sym typeface="Outfit"/>
            </a:endParaRPr>
          </a:p>
        </p:txBody>
      </p:sp>
      <p:pic>
        <p:nvPicPr>
          <p:cNvPr id="873" name="Google Shape;873;p68"/>
          <p:cNvPicPr preferRelativeResize="0"/>
          <p:nvPr/>
        </p:nvPicPr>
        <p:blipFill>
          <a:blip r:embed="rId3">
            <a:alphaModFix/>
          </a:blip>
          <a:stretch>
            <a:fillRect/>
          </a:stretch>
        </p:blipFill>
        <p:spPr>
          <a:xfrm>
            <a:off x="5483000" y="4653003"/>
            <a:ext cx="3202725" cy="724897"/>
          </a:xfrm>
          <a:prstGeom prst="rect">
            <a:avLst/>
          </a:prstGeom>
          <a:noFill/>
          <a:ln>
            <a:noFill/>
          </a:ln>
          <a:effectLst>
            <a:outerShdw blurRad="57150" rotWithShape="0" algn="bl" dir="5400000" dist="19050">
              <a:srgbClr val="000000">
                <a:alpha val="50000"/>
              </a:srgbClr>
            </a:outerShdw>
          </a:effectLst>
        </p:spPr>
      </p:pic>
      <p:pic>
        <p:nvPicPr>
          <p:cNvPr id="874" name="Google Shape;874;p68"/>
          <p:cNvPicPr preferRelativeResize="0"/>
          <p:nvPr/>
        </p:nvPicPr>
        <p:blipFill>
          <a:blip r:embed="rId4">
            <a:alphaModFix/>
          </a:blip>
          <a:stretch>
            <a:fillRect/>
          </a:stretch>
        </p:blipFill>
        <p:spPr>
          <a:xfrm>
            <a:off x="689075" y="1253825"/>
            <a:ext cx="3056075" cy="50338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6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80" name="Google Shape;880;p69"/>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感謝聆聽</a:t>
            </a:r>
            <a:endParaRPr b="1" sz="5000">
              <a:latin typeface="Lexend"/>
              <a:ea typeface="Lexend"/>
              <a:cs typeface="Lexend"/>
              <a:sym typeface="Lexend"/>
            </a:endParaRPr>
          </a:p>
        </p:txBody>
      </p:sp>
      <p:sp>
        <p:nvSpPr>
          <p:cNvPr id="881" name="Google Shape;881;p69"/>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882" name="Google Shape;882;p69"/>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883" name="Google Shape;883;p69"/>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884" name="Google Shape;884;p69"/>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885" name="Google Shape;885;p69"/>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chemeClr val="hlink"/>
                </a:solidFill>
                <a:hlinkClick r:id="rId5"/>
              </a:rPr>
              <a:t>blog@pulipuli.info</a:t>
            </a:r>
            <a:r>
              <a:rPr lang="zh-TW" sz="2200"/>
              <a:t> </a:t>
            </a:r>
            <a:endParaRPr sz="2200"/>
          </a:p>
        </p:txBody>
      </p:sp>
      <p:pic>
        <p:nvPicPr>
          <p:cNvPr id="886" name="Google Shape;886;p69"/>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887" name="Google Shape;887;p69"/>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
        <p:nvSpPr>
          <p:cNvPr id="888" name="Google Shape;888;p69"/>
          <p:cNvSpPr/>
          <p:nvPr/>
        </p:nvSpPr>
        <p:spPr>
          <a:xfrm>
            <a:off x="943650" y="1848700"/>
            <a:ext cx="2509800" cy="2433300"/>
          </a:xfrm>
          <a:prstGeom prst="roundRect">
            <a:avLst>
              <a:gd fmla="val 16667" name="adj"/>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9" name="Google Shape;889;p69"/>
          <p:cNvPicPr preferRelativeResize="0"/>
          <p:nvPr/>
        </p:nvPicPr>
        <p:blipFill rotWithShape="1">
          <a:blip r:embed="rId8">
            <a:alphaModFix/>
          </a:blip>
          <a:srcRect b="0" l="0" r="0" t="0"/>
          <a:stretch/>
        </p:blipFill>
        <p:spPr>
          <a:xfrm>
            <a:off x="1337024" y="2203812"/>
            <a:ext cx="1723036" cy="1722993"/>
          </a:xfrm>
          <a:prstGeom prst="rect">
            <a:avLst/>
          </a:prstGeom>
          <a:noFill/>
          <a:ln>
            <a:noFill/>
          </a:ln>
        </p:spPr>
      </p:pic>
      <p:grpSp>
        <p:nvGrpSpPr>
          <p:cNvPr id="890" name="Google Shape;890;p69"/>
          <p:cNvGrpSpPr/>
          <p:nvPr/>
        </p:nvGrpSpPr>
        <p:grpSpPr>
          <a:xfrm>
            <a:off x="150675" y="4813600"/>
            <a:ext cx="4095762" cy="692401"/>
            <a:chOff x="2460779" y="433075"/>
            <a:chExt cx="4222435" cy="692401"/>
          </a:xfrm>
        </p:grpSpPr>
        <p:sp>
          <p:nvSpPr>
            <p:cNvPr id="891" name="Google Shape;891;p69"/>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892" name="Google Shape;892;p69"/>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9"/>
                </a:rPr>
                <a:t>https://l.pulipuli.info/24/nkust</a:t>
              </a:r>
              <a:r>
                <a:rPr b="1" lang="zh-TW" sz="2100">
                  <a:latin typeface="Outfit"/>
                  <a:ea typeface="Outfit"/>
                  <a:cs typeface="Outfit"/>
                  <a:sym typeface="Outfit"/>
                </a:rPr>
                <a:t> </a:t>
              </a:r>
              <a:endParaRPr b="1" sz="2100">
                <a:latin typeface="Outfit"/>
                <a:ea typeface="Outfit"/>
                <a:cs typeface="Outfit"/>
                <a:sym typeface="Outfit"/>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70"/>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參考資料 (</a:t>
            </a:r>
            <a:r>
              <a:rPr lang="zh-TW"/>
              <a:t>1</a:t>
            </a:r>
            <a:r>
              <a:rPr lang="zh-TW"/>
              <a:t>/2)</a:t>
            </a:r>
            <a:endParaRPr/>
          </a:p>
        </p:txBody>
      </p:sp>
      <p:sp>
        <p:nvSpPr>
          <p:cNvPr id="898" name="Google Shape;898;p7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99" name="Google Shape;899;p70"/>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17500" lvl="0" marL="457200" rtl="0" algn="l">
              <a:spcBef>
                <a:spcPts val="1000"/>
              </a:spcBef>
              <a:spcAft>
                <a:spcPts val="0"/>
              </a:spcAft>
              <a:buSzPts val="1400"/>
              <a:buChar char="●"/>
            </a:pPr>
            <a:r>
              <a:rPr lang="zh-TW" sz="1400"/>
              <a:t>Colabianchi, S., Bernabei, M., &amp; Costantino, F. (2022). Chatbot for training and assisting operators in inspecting containers in seaports. Transportation Research Procedia, 64, 6–13. </a:t>
            </a:r>
            <a:r>
              <a:rPr lang="zh-TW" sz="1400" u="sng">
                <a:solidFill>
                  <a:schemeClr val="hlink"/>
                </a:solidFill>
                <a:hlinkClick r:id="rId3"/>
              </a:rPr>
              <a:t>https://doi.org/10.1016/j.trpro.2022.09.002</a:t>
            </a:r>
            <a:r>
              <a:rPr lang="zh-TW" sz="1400"/>
              <a:t> </a:t>
            </a:r>
            <a:endParaRPr sz="1400"/>
          </a:p>
          <a:p>
            <a:pPr indent="-317500" lvl="0" marL="457200" rtl="0" algn="l">
              <a:spcBef>
                <a:spcPts val="1000"/>
              </a:spcBef>
              <a:spcAft>
                <a:spcPts val="0"/>
              </a:spcAft>
              <a:buSzPts val="1400"/>
              <a:buChar char="●"/>
            </a:pPr>
            <a:r>
              <a:rPr lang="zh-TW" sz="1400"/>
              <a:t>Sai, B., Thanigaivelu, S., N, S., C S, S. B., &amp; A, R. (2022). Integration of Chatbots in the Procurement Stage of a Supply Chain. 2022 6th International Conference on Computation System and Information Technology for Sustainable Solutions (CSITSS), 1–5. </a:t>
            </a:r>
            <a:r>
              <a:rPr lang="zh-TW" sz="1400" u="sng">
                <a:solidFill>
                  <a:schemeClr val="hlink"/>
                </a:solidFill>
                <a:hlinkClick r:id="rId4"/>
              </a:rPr>
              <a:t>https://doi.org/10.1109/CSITSS57437.2022.10026367</a:t>
            </a:r>
            <a:r>
              <a:rPr lang="zh-TW" sz="1400"/>
              <a:t> </a:t>
            </a:r>
            <a:endParaRPr sz="1400"/>
          </a:p>
          <a:p>
            <a:pPr indent="-317500" lvl="0" marL="457200" rtl="0" algn="l">
              <a:spcBef>
                <a:spcPts val="1000"/>
              </a:spcBef>
              <a:spcAft>
                <a:spcPts val="0"/>
              </a:spcAft>
              <a:buSzPts val="1400"/>
              <a:buChar char="●"/>
            </a:pPr>
            <a:r>
              <a:rPr lang="zh-TW" sz="1400"/>
              <a:t>Sun, F., Zhan, Z., Guo, H., Zhang, M., &amp; Tang, J. (2023). GraphVF: Controllable Protein-Specific 3D Molecule Generation with Variational Flow (No. arXiv:2304.12825). arXiv. </a:t>
            </a:r>
            <a:r>
              <a:rPr lang="zh-TW" sz="1400" u="sng">
                <a:solidFill>
                  <a:schemeClr val="hlink"/>
                </a:solidFill>
                <a:hlinkClick r:id="rId5"/>
              </a:rPr>
              <a:t>https://doi.org/10.48550/arXiv.2304.12825</a:t>
            </a:r>
            <a:r>
              <a:rPr lang="zh-TW" sz="1400"/>
              <a:t> </a:t>
            </a:r>
            <a:endParaRPr sz="1400"/>
          </a:p>
          <a:p>
            <a:pPr indent="-317500" lvl="0" marL="457200" rtl="0" algn="l">
              <a:spcBef>
                <a:spcPts val="1000"/>
              </a:spcBef>
              <a:spcAft>
                <a:spcPts val="1000"/>
              </a:spcAft>
              <a:buSzPts val="1400"/>
              <a:buChar char="●"/>
            </a:pPr>
            <a:r>
              <a:rPr lang="zh-TW" sz="1400"/>
              <a:t>Hsu, Y.-C., Yang, Z., &amp; Buehler, M. J. (2022). Generative design, manufacturing, and molecular modeling of 3D architected materials based on natural language input. APL Materials, 10(4), 041107. </a:t>
            </a:r>
            <a:r>
              <a:rPr lang="zh-TW" sz="1400" u="sng">
                <a:solidFill>
                  <a:schemeClr val="hlink"/>
                </a:solidFill>
                <a:hlinkClick r:id="rId6"/>
              </a:rPr>
              <a:t>https://doi.org/10.1063/5.0082338</a:t>
            </a:r>
            <a:r>
              <a:rPr lang="zh-TW" sz="1400"/>
              <a:t> </a:t>
            </a:r>
            <a:endParaRPr sz="1400"/>
          </a:p>
        </p:txBody>
      </p:sp>
      <p:pic>
        <p:nvPicPr>
          <p:cNvPr id="900" name="Google Shape;900;p70"/>
          <p:cNvPicPr preferRelativeResize="0"/>
          <p:nvPr/>
        </p:nvPicPr>
        <p:blipFill rotWithShape="1">
          <a:blip r:embed="rId7">
            <a:alphaModFix/>
          </a:blip>
          <a:srcRect b="0" l="21667" r="12473" t="0"/>
          <a:stretch/>
        </p:blipFill>
        <p:spPr>
          <a:xfrm flipH="1">
            <a:off x="0" y="2512950"/>
            <a:ext cx="1999200" cy="3637900"/>
          </a:xfrm>
          <a:prstGeom prst="rect">
            <a:avLst/>
          </a:prstGeom>
          <a:noFill/>
          <a:ln>
            <a:noFill/>
          </a:ln>
        </p:spPr>
      </p:pic>
      <p:sp>
        <p:nvSpPr>
          <p:cNvPr id="901" name="Google Shape;901;p70"/>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71"/>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參考資料 (2/2)</a:t>
            </a:r>
            <a:endParaRPr/>
          </a:p>
        </p:txBody>
      </p:sp>
      <p:sp>
        <p:nvSpPr>
          <p:cNvPr id="907" name="Google Shape;907;p7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08" name="Google Shape;908;p71"/>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17500" lvl="0" marL="457200" rtl="0" algn="l">
              <a:spcBef>
                <a:spcPts val="1000"/>
              </a:spcBef>
              <a:spcAft>
                <a:spcPts val="0"/>
              </a:spcAft>
              <a:buSzPts val="1400"/>
              <a:buChar char="●"/>
            </a:pPr>
            <a:r>
              <a:rPr lang="zh-TW" sz="1400"/>
              <a:t>Stella, F., Della Santina, C., &amp; Hughes, J. (2023). How can LLMs transform the robotic design process? Nature Machine Intelligence, 5(6), 561–564. </a:t>
            </a:r>
            <a:r>
              <a:rPr lang="zh-TW" sz="1400" u="sng">
                <a:solidFill>
                  <a:schemeClr val="hlink"/>
                </a:solidFill>
                <a:hlinkClick r:id="rId3"/>
              </a:rPr>
              <a:t>https://doi.org/10.1038/s42256-023-00669-7</a:t>
            </a:r>
            <a:r>
              <a:rPr lang="zh-TW" sz="1400"/>
              <a:t> </a:t>
            </a:r>
            <a:endParaRPr sz="1400"/>
          </a:p>
          <a:p>
            <a:pPr indent="-317500" lvl="0" marL="457200" rtl="0" algn="l">
              <a:spcBef>
                <a:spcPts val="1000"/>
              </a:spcBef>
              <a:spcAft>
                <a:spcPts val="0"/>
              </a:spcAft>
              <a:buSzPts val="1400"/>
              <a:buChar char="●"/>
            </a:pPr>
            <a:r>
              <a:rPr lang="zh-TW" sz="1400"/>
              <a:t>Makatura, L., Foshey, M., Wang, B., Hähnlein, F., Ma, P., Deng, B., Tjandrasuwita, M., Spielberg, A., Owens, C., Chen, P. Y., Zhao, A., Zhu, A., Norton, W., Gu, E., Jacob, J., Li, Y., Schulz, A., &amp; Matusik, W. (2024). How Can Large Language Models Help Humans in Design and Manufacturing? Part 1: Elements of the LLM-Enabled Computational Design and Manufacturing Pipeline. Harvard Data Science Review, Special Issue 5. </a:t>
            </a:r>
            <a:r>
              <a:rPr lang="zh-TW" sz="1400" u="sng">
                <a:solidFill>
                  <a:schemeClr val="hlink"/>
                </a:solidFill>
                <a:hlinkClick r:id="rId4"/>
              </a:rPr>
              <a:t>https://doi.org/10.1162/99608f92.cc80fe30</a:t>
            </a:r>
            <a:r>
              <a:rPr lang="zh-TW" sz="1400"/>
              <a:t> </a:t>
            </a:r>
            <a:endParaRPr sz="1400"/>
          </a:p>
          <a:p>
            <a:pPr indent="-317500" lvl="0" marL="457200" rtl="0" algn="l">
              <a:spcBef>
                <a:spcPts val="1000"/>
              </a:spcBef>
              <a:spcAft>
                <a:spcPts val="0"/>
              </a:spcAft>
              <a:buSzPts val="1400"/>
              <a:buChar char="●"/>
            </a:pPr>
            <a:r>
              <a:rPr lang="zh-TW" sz="1400"/>
              <a:t>Boiko, D. A., MacKnight, R., Kline, B., &amp; Gomes, G. (2023). Autonomous chemical research with large language models. Nature, 624(7992), 570–578. </a:t>
            </a:r>
            <a:r>
              <a:rPr lang="zh-TW" sz="1400" u="sng">
                <a:solidFill>
                  <a:schemeClr val="hlink"/>
                </a:solidFill>
                <a:hlinkClick r:id="rId5"/>
              </a:rPr>
              <a:t>https://doi.org/10.1038/s41586-023-06792-0</a:t>
            </a:r>
            <a:r>
              <a:rPr lang="zh-TW" sz="1400"/>
              <a:t> </a:t>
            </a:r>
            <a:endParaRPr sz="1400"/>
          </a:p>
          <a:p>
            <a:pPr indent="-317500" lvl="0" marL="457200" rtl="0" algn="l">
              <a:spcBef>
                <a:spcPts val="1000"/>
              </a:spcBef>
              <a:spcAft>
                <a:spcPts val="0"/>
              </a:spcAft>
              <a:buSzPts val="1400"/>
              <a:buChar char="●"/>
            </a:pPr>
            <a:r>
              <a:rPr lang="zh-TW" sz="1400"/>
              <a:t>Garcia, C. I., DiBattista, M. A., Letelier, T. A., Halloran, H. D., &amp; Camelio, J. A. (2024). Framework for LLM applications in manufacturing. Manufacturing Letters, 41, 253–263. </a:t>
            </a:r>
            <a:r>
              <a:rPr lang="zh-TW" sz="1400" u="sng">
                <a:solidFill>
                  <a:schemeClr val="hlink"/>
                </a:solidFill>
                <a:hlinkClick r:id="rId6"/>
              </a:rPr>
              <a:t>https://doi.org/10.1016/j.mfglet.2024.09.030</a:t>
            </a:r>
            <a:r>
              <a:rPr lang="zh-TW" sz="1400"/>
              <a:t> </a:t>
            </a:r>
            <a:endParaRPr sz="1400"/>
          </a:p>
        </p:txBody>
      </p:sp>
      <p:pic>
        <p:nvPicPr>
          <p:cNvPr id="909" name="Google Shape;909;p71"/>
          <p:cNvPicPr preferRelativeResize="0"/>
          <p:nvPr/>
        </p:nvPicPr>
        <p:blipFill rotWithShape="1">
          <a:blip r:embed="rId7">
            <a:alphaModFix/>
          </a:blip>
          <a:srcRect b="0" l="21667" r="12473" t="0"/>
          <a:stretch/>
        </p:blipFill>
        <p:spPr>
          <a:xfrm flipH="1">
            <a:off x="0" y="2512950"/>
            <a:ext cx="1999200" cy="3637900"/>
          </a:xfrm>
          <a:prstGeom prst="rect">
            <a:avLst/>
          </a:prstGeom>
          <a:noFill/>
          <a:ln>
            <a:noFill/>
          </a:ln>
        </p:spPr>
      </p:pic>
      <p:sp>
        <p:nvSpPr>
          <p:cNvPr id="910" name="Google Shape;910;p71"/>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0"/>
          <p:cNvSpPr/>
          <p:nvPr/>
        </p:nvSpPr>
        <p:spPr>
          <a:xfrm>
            <a:off x="208300" y="1832850"/>
            <a:ext cx="2172900" cy="2795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0"/>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08" name="Google Shape;408;p30"/>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09" name="Google Shape;409;p30"/>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a:t>關鍵字觸發與檢索</a:t>
            </a:r>
            <a:endParaRPr/>
          </a:p>
          <a:p>
            <a:pPr indent="0" lvl="0" marL="0" rtl="0" algn="l">
              <a:spcBef>
                <a:spcPts val="0"/>
              </a:spcBef>
              <a:spcAft>
                <a:spcPts val="0"/>
              </a:spcAft>
              <a:buNone/>
            </a:pPr>
            <a:r>
              <a:t/>
            </a:r>
            <a:endParaRPr/>
          </a:p>
        </p:txBody>
      </p:sp>
      <p:pic>
        <p:nvPicPr>
          <p:cNvPr id="410" name="Google Shape;410;p30"/>
          <p:cNvPicPr preferRelativeResize="0"/>
          <p:nvPr/>
        </p:nvPicPr>
        <p:blipFill rotWithShape="1">
          <a:blip r:embed="rId3">
            <a:alphaModFix/>
          </a:blip>
          <a:srcRect b="0" l="0" r="0" t="0"/>
          <a:stretch/>
        </p:blipFill>
        <p:spPr>
          <a:xfrm>
            <a:off x="0" y="0"/>
            <a:ext cx="9143999" cy="49671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16" name="Google Shape;416;p3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海運貨櫃操作員的</a:t>
            </a:r>
            <a:r>
              <a:rPr b="0" lang="zh-TW" sz="2400"/>
              <a:t>訓練和協助聊天機器人</a:t>
            </a:r>
            <a:endParaRPr b="0" sz="2400"/>
          </a:p>
          <a:p>
            <a:pPr indent="0" lvl="0" marL="0" rtl="0" algn="ctr">
              <a:spcBef>
                <a:spcPts val="0"/>
              </a:spcBef>
              <a:spcAft>
                <a:spcPts val="0"/>
              </a:spcAft>
              <a:buNone/>
            </a:pPr>
            <a:r>
              <a:rPr lang="zh-TW"/>
              <a:t>Popeye (1/2)</a:t>
            </a:r>
            <a:endParaRPr/>
          </a:p>
        </p:txBody>
      </p:sp>
      <p:sp>
        <p:nvSpPr>
          <p:cNvPr id="417" name="Google Shape;417;p3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18" name="Google Shape;418;p3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(Colabianchi et al., 2022)</a:t>
            </a:r>
            <a:endParaRPr/>
          </a:p>
        </p:txBody>
      </p:sp>
      <p:sp>
        <p:nvSpPr>
          <p:cNvPr id="419" name="Google Shape;419;p3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20" name="Google Shape;420;p31"/>
          <p:cNvPicPr preferRelativeResize="0"/>
          <p:nvPr/>
        </p:nvPicPr>
        <p:blipFill>
          <a:blip r:embed="rId3">
            <a:alphaModFix/>
          </a:blip>
          <a:stretch>
            <a:fillRect/>
          </a:stretch>
        </p:blipFill>
        <p:spPr>
          <a:xfrm>
            <a:off x="715550" y="1341319"/>
            <a:ext cx="7713000" cy="4010006"/>
          </a:xfrm>
          <a:prstGeom prst="rect">
            <a:avLst/>
          </a:prstGeom>
          <a:noFill/>
          <a:ln>
            <a:noFill/>
          </a:ln>
        </p:spPr>
      </p:pic>
      <p:pic>
        <p:nvPicPr>
          <p:cNvPr id="421" name="Google Shape;421;p31"/>
          <p:cNvPicPr preferRelativeResize="0"/>
          <p:nvPr/>
        </p:nvPicPr>
        <p:blipFill rotWithShape="1">
          <a:blip r:embed="rId4">
            <a:alphaModFix/>
          </a:blip>
          <a:srcRect b="51849" l="0" r="0" t="0"/>
          <a:stretch/>
        </p:blipFill>
        <p:spPr>
          <a:xfrm>
            <a:off x="-403900" y="4523925"/>
            <a:ext cx="2527849" cy="2334075"/>
          </a:xfrm>
          <a:prstGeom prst="rect">
            <a:avLst/>
          </a:prstGeom>
          <a:noFill/>
          <a:ln>
            <a:noFill/>
          </a:ln>
        </p:spPr>
      </p:pic>
      <p:sp>
        <p:nvSpPr>
          <p:cNvPr id="422" name="Google Shape;422;p31"/>
          <p:cNvSpPr/>
          <p:nvPr/>
        </p:nvSpPr>
        <p:spPr>
          <a:xfrm rot="-900384">
            <a:off x="-73973" y="4947014"/>
            <a:ext cx="1151676" cy="259647"/>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2"/>
          <p:cNvSpPr txBox="1"/>
          <p:nvPr>
            <p:ph idx="1" type="body"/>
          </p:nvPr>
        </p:nvSpPr>
        <p:spPr>
          <a:xfrm>
            <a:off x="4364175" y="1341325"/>
            <a:ext cx="4311300" cy="4758600"/>
          </a:xfrm>
          <a:prstGeom prst="rect">
            <a:avLst/>
          </a:prstGeom>
        </p:spPr>
        <p:txBody>
          <a:bodyPr anchorCtr="0" anchor="t" bIns="91425" lIns="91425" spcFirstLastPara="1" rIns="91425" wrap="square" tIns="91425">
            <a:noAutofit/>
          </a:bodyPr>
          <a:lstStyle/>
          <a:p>
            <a:pPr indent="-323850" lvl="0" marL="457200" rtl="0" algn="l">
              <a:spcBef>
                <a:spcPts val="1000"/>
              </a:spcBef>
              <a:spcAft>
                <a:spcPts val="0"/>
              </a:spcAft>
              <a:buSzPts val="1500"/>
              <a:buAutoNum type="arabicPeriod"/>
            </a:pPr>
            <a:r>
              <a:rPr lang="zh-TW" sz="1500"/>
              <a:t>使用者喚醒Popeye，</a:t>
            </a:r>
            <a:r>
              <a:rPr lang="zh-TW" sz="1500"/>
              <a:t>Popeye</a:t>
            </a:r>
            <a:r>
              <a:rPr lang="zh-TW" sz="1500"/>
              <a:t>首先詢問使用者所在位置和需要執行的任務。</a:t>
            </a:r>
            <a:endParaRPr sz="1500"/>
          </a:p>
          <a:p>
            <a:pPr indent="-323850" lvl="0" marL="457200" rtl="0" algn="l">
              <a:spcBef>
                <a:spcPts val="1000"/>
              </a:spcBef>
              <a:spcAft>
                <a:spcPts val="0"/>
              </a:spcAft>
              <a:buSzPts val="1500"/>
              <a:buAutoNum type="arabicPeriod"/>
            </a:pPr>
            <a:r>
              <a:rPr lang="zh-TW" sz="1500"/>
              <a:t>確認操作內容後，</a:t>
            </a:r>
            <a:r>
              <a:rPr lang="zh-TW" sz="1500"/>
              <a:t>Popeye</a:t>
            </a:r>
            <a:r>
              <a:rPr lang="zh-TW" sz="1500"/>
              <a:t>會確認使用者是否穿戴了適當的</a:t>
            </a:r>
            <a:r>
              <a:rPr lang="zh-TW" sz="1500">
                <a:solidFill>
                  <a:srgbClr val="FF0000"/>
                </a:solidFill>
                <a:highlight>
                  <a:srgbClr val="FFFF00"/>
                </a:highlight>
              </a:rPr>
              <a:t>個人防護裝備</a:t>
            </a:r>
            <a:r>
              <a:rPr lang="zh-TW" sz="1500"/>
              <a:t>。</a:t>
            </a:r>
            <a:endParaRPr sz="1500"/>
          </a:p>
          <a:p>
            <a:pPr indent="-323850" lvl="1" marL="719999" rtl="0" algn="l">
              <a:spcBef>
                <a:spcPts val="1000"/>
              </a:spcBef>
              <a:spcAft>
                <a:spcPts val="0"/>
              </a:spcAft>
              <a:buSzPts val="1500"/>
              <a:buChar char="○"/>
            </a:pPr>
            <a:r>
              <a:rPr lang="zh-TW" sz="1500"/>
              <a:t>如果使用者不清楚所需的個人防護裝備，可以要求更多資訊。</a:t>
            </a:r>
            <a:endParaRPr sz="1500"/>
          </a:p>
          <a:p>
            <a:pPr indent="-323850" lvl="0" marL="457200" rtl="0" algn="l">
              <a:spcBef>
                <a:spcPts val="1000"/>
              </a:spcBef>
              <a:spcAft>
                <a:spcPts val="0"/>
              </a:spcAft>
              <a:buSzPts val="1500"/>
              <a:buAutoNum type="arabicPeriod"/>
            </a:pPr>
            <a:r>
              <a:rPr lang="zh-TW" sz="1500"/>
              <a:t>接著，Popeye會要求使用者提供貨櫃的詳細資訊，可透過</a:t>
            </a:r>
            <a:r>
              <a:rPr lang="zh-TW" sz="1500">
                <a:solidFill>
                  <a:srgbClr val="FF0000"/>
                </a:solidFill>
                <a:highlight>
                  <a:srgbClr val="FFFF00"/>
                </a:highlight>
              </a:rPr>
              <a:t>口述代碼</a:t>
            </a:r>
            <a:r>
              <a:rPr lang="zh-TW" sz="1500"/>
              <a:t>或</a:t>
            </a:r>
            <a:r>
              <a:rPr lang="zh-TW" sz="1500">
                <a:solidFill>
                  <a:srgbClr val="FF0000"/>
                </a:solidFill>
                <a:highlight>
                  <a:srgbClr val="FFFF00"/>
                </a:highlight>
              </a:rPr>
              <a:t>掃描</a:t>
            </a:r>
            <a:r>
              <a:rPr lang="zh-TW" sz="1500"/>
              <a:t>提供。</a:t>
            </a:r>
            <a:endParaRPr sz="1500"/>
          </a:p>
          <a:p>
            <a:pPr indent="-323850" lvl="0" marL="457200" rtl="0" algn="l">
              <a:spcBef>
                <a:spcPts val="1000"/>
              </a:spcBef>
              <a:spcAft>
                <a:spcPts val="0"/>
              </a:spcAft>
              <a:buSzPts val="1500"/>
              <a:buAutoNum type="arabicPeriod"/>
            </a:pPr>
            <a:r>
              <a:rPr lang="zh-TW" sz="1500"/>
              <a:t>了解貨櫃尺寸和重量後，Popeye會告知適當的安全程序，以檢查貨櫃底部。</a:t>
            </a:r>
            <a:endParaRPr sz="1500"/>
          </a:p>
          <a:p>
            <a:pPr indent="-323850" lvl="0" marL="457200" rtl="0" algn="l">
              <a:spcBef>
                <a:spcPts val="1000"/>
              </a:spcBef>
              <a:spcAft>
                <a:spcPts val="0"/>
              </a:spcAft>
              <a:buSzPts val="1500"/>
              <a:buAutoNum type="arabicPeriod"/>
            </a:pPr>
            <a:r>
              <a:rPr lang="zh-TW" sz="1500"/>
              <a:t>Popeye會與使用者確認是否有骨架式拖車和牽引車。</a:t>
            </a:r>
            <a:endParaRPr sz="1500"/>
          </a:p>
          <a:p>
            <a:pPr indent="-323850" lvl="1" marL="719999" rtl="0" algn="l">
              <a:spcBef>
                <a:spcPts val="1000"/>
              </a:spcBef>
              <a:spcAft>
                <a:spcPts val="0"/>
              </a:spcAft>
              <a:buSzPts val="1500"/>
              <a:buChar char="○"/>
            </a:pPr>
            <a:r>
              <a:rPr lang="zh-TW" sz="1500"/>
              <a:t>如果使用者不熟悉這些工具，可以向Popeye</a:t>
            </a:r>
            <a:r>
              <a:rPr lang="zh-TW" sz="1500">
                <a:solidFill>
                  <a:srgbClr val="FF0000"/>
                </a:solidFill>
                <a:highlight>
                  <a:srgbClr val="FFFF00"/>
                </a:highlight>
              </a:rPr>
              <a:t>請求語音、影片或圖像形式的額外說明</a:t>
            </a:r>
            <a:r>
              <a:rPr lang="zh-TW" sz="1500"/>
              <a:t>，並顯示在使用者的手機上。</a:t>
            </a:r>
            <a:endParaRPr sz="1500"/>
          </a:p>
        </p:txBody>
      </p:sp>
      <p:sp>
        <p:nvSpPr>
          <p:cNvPr id="428" name="Google Shape;428;p3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海運貨櫃操作員的訓練和協助聊天機器人</a:t>
            </a:r>
            <a:endParaRPr b="0" sz="2400"/>
          </a:p>
          <a:p>
            <a:pPr indent="0" lvl="0" marL="0" rtl="0" algn="ctr">
              <a:spcBef>
                <a:spcPts val="0"/>
              </a:spcBef>
              <a:spcAft>
                <a:spcPts val="0"/>
              </a:spcAft>
              <a:buNone/>
            </a:pPr>
            <a:r>
              <a:rPr lang="zh-TW"/>
              <a:t>Popeye (2/2)</a:t>
            </a:r>
            <a:endParaRPr/>
          </a:p>
        </p:txBody>
      </p:sp>
      <p:sp>
        <p:nvSpPr>
          <p:cNvPr id="429" name="Google Shape;429;p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30" name="Google Shape;430;p3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(Colabianchi et al., 2022)</a:t>
            </a:r>
            <a:endParaRPr/>
          </a:p>
        </p:txBody>
      </p:sp>
      <p:sp>
        <p:nvSpPr>
          <p:cNvPr id="431" name="Google Shape;431;p3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32" name="Google Shape;432;p32"/>
          <p:cNvPicPr preferRelativeResize="0"/>
          <p:nvPr/>
        </p:nvPicPr>
        <p:blipFill rotWithShape="1">
          <a:blip r:embed="rId3">
            <a:alphaModFix/>
          </a:blip>
          <a:srcRect b="0" l="0" r="49763" t="0"/>
          <a:stretch/>
        </p:blipFill>
        <p:spPr>
          <a:xfrm>
            <a:off x="715550" y="1355800"/>
            <a:ext cx="3344252" cy="4758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38" name="Google Shape;438;p3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供應鏈採購階段</a:t>
            </a:r>
            <a:endParaRPr/>
          </a:p>
          <a:p>
            <a:pPr indent="0" lvl="0" marL="0" rtl="0" algn="ctr">
              <a:spcBef>
                <a:spcPts val="0"/>
              </a:spcBef>
              <a:spcAft>
                <a:spcPts val="0"/>
              </a:spcAft>
              <a:buNone/>
            </a:pPr>
            <a:r>
              <a:rPr b="0" lang="zh-TW" sz="2400"/>
              <a:t>聊天機器人建構 (1/2)</a:t>
            </a:r>
            <a:endParaRPr b="0" sz="2400"/>
          </a:p>
        </p:txBody>
      </p:sp>
      <p:sp>
        <p:nvSpPr>
          <p:cNvPr id="439" name="Google Shape;439;p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40" name="Google Shape;440;p3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(Sai et al., 2022)</a:t>
            </a:r>
            <a:endParaRPr/>
          </a:p>
        </p:txBody>
      </p:sp>
      <p:sp>
        <p:nvSpPr>
          <p:cNvPr id="441" name="Google Shape;441;p3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42" name="Google Shape;442;p33"/>
          <p:cNvPicPr preferRelativeResize="0"/>
          <p:nvPr/>
        </p:nvPicPr>
        <p:blipFill>
          <a:blip r:embed="rId3">
            <a:alphaModFix/>
          </a:blip>
          <a:stretch>
            <a:fillRect/>
          </a:stretch>
        </p:blipFill>
        <p:spPr>
          <a:xfrm>
            <a:off x="1349550" y="1468125"/>
            <a:ext cx="1497925" cy="1497925"/>
          </a:xfrm>
          <a:prstGeom prst="rect">
            <a:avLst/>
          </a:prstGeom>
          <a:noFill/>
          <a:ln>
            <a:noFill/>
          </a:ln>
        </p:spPr>
      </p:pic>
      <p:sp>
        <p:nvSpPr>
          <p:cNvPr id="443" name="Google Shape;443;p33"/>
          <p:cNvSpPr/>
          <p:nvPr/>
        </p:nvSpPr>
        <p:spPr>
          <a:xfrm>
            <a:off x="1109675" y="3026000"/>
            <a:ext cx="1663800" cy="6936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供應商偏好</a:t>
            </a:r>
            <a:endParaRPr sz="1800">
              <a:solidFill>
                <a:srgbClr val="FFFFFF"/>
              </a:solidFill>
            </a:endParaRPr>
          </a:p>
          <a:p>
            <a:pPr indent="0" lvl="0" marL="0" rtl="0" algn="ctr">
              <a:spcBef>
                <a:spcPts val="0"/>
              </a:spcBef>
              <a:spcAft>
                <a:spcPts val="0"/>
              </a:spcAft>
              <a:buNone/>
            </a:pPr>
            <a:r>
              <a:rPr lang="zh-TW" sz="1800">
                <a:solidFill>
                  <a:srgbClr val="FFFFFF"/>
                </a:solidFill>
              </a:rPr>
              <a:t>調查問卷</a:t>
            </a:r>
            <a:endParaRPr sz="1800">
              <a:solidFill>
                <a:srgbClr val="FFFFFF"/>
              </a:solidFill>
            </a:endParaRPr>
          </a:p>
        </p:txBody>
      </p:sp>
      <p:pic>
        <p:nvPicPr>
          <p:cNvPr id="444" name="Google Shape;444;p33"/>
          <p:cNvPicPr preferRelativeResize="0"/>
          <p:nvPr/>
        </p:nvPicPr>
        <p:blipFill>
          <a:blip r:embed="rId4">
            <a:alphaModFix/>
          </a:blip>
          <a:stretch>
            <a:fillRect/>
          </a:stretch>
        </p:blipFill>
        <p:spPr>
          <a:xfrm>
            <a:off x="3773800" y="1385188"/>
            <a:ext cx="1663800" cy="1663800"/>
          </a:xfrm>
          <a:prstGeom prst="rect">
            <a:avLst/>
          </a:prstGeom>
          <a:noFill/>
          <a:ln>
            <a:noFill/>
          </a:ln>
        </p:spPr>
      </p:pic>
      <p:sp>
        <p:nvSpPr>
          <p:cNvPr id="445" name="Google Shape;445;p33"/>
          <p:cNvSpPr/>
          <p:nvPr/>
        </p:nvSpPr>
        <p:spPr>
          <a:xfrm>
            <a:off x="3773800" y="3026000"/>
            <a:ext cx="1663800" cy="6936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各種類型</a:t>
            </a:r>
            <a:endParaRPr sz="1800">
              <a:solidFill>
                <a:srgbClr val="FFFFFF"/>
              </a:solidFill>
            </a:endParaRPr>
          </a:p>
          <a:p>
            <a:pPr indent="0" lvl="0" marL="0" rtl="0" algn="ctr">
              <a:spcBef>
                <a:spcPts val="0"/>
              </a:spcBef>
              <a:spcAft>
                <a:spcPts val="0"/>
              </a:spcAft>
              <a:buNone/>
            </a:pPr>
            <a:r>
              <a:rPr lang="zh-TW" sz="1800">
                <a:solidFill>
                  <a:srgbClr val="FFFFFF"/>
                </a:solidFill>
              </a:rPr>
              <a:t>製造業公司</a:t>
            </a:r>
            <a:endParaRPr sz="1800">
              <a:solidFill>
                <a:srgbClr val="FFFFFF"/>
              </a:solidFill>
            </a:endParaRPr>
          </a:p>
        </p:txBody>
      </p:sp>
      <p:pic>
        <p:nvPicPr>
          <p:cNvPr id="446" name="Google Shape;446;p33"/>
          <p:cNvPicPr preferRelativeResize="0"/>
          <p:nvPr/>
        </p:nvPicPr>
        <p:blipFill rotWithShape="1">
          <a:blip r:embed="rId5">
            <a:alphaModFix/>
          </a:blip>
          <a:srcRect b="0" l="0" r="0" t="0"/>
          <a:stretch/>
        </p:blipFill>
        <p:spPr>
          <a:xfrm>
            <a:off x="6437925" y="1385188"/>
            <a:ext cx="1663800" cy="1663800"/>
          </a:xfrm>
          <a:prstGeom prst="rect">
            <a:avLst/>
          </a:prstGeom>
          <a:noFill/>
          <a:ln>
            <a:noFill/>
          </a:ln>
        </p:spPr>
      </p:pic>
      <p:sp>
        <p:nvSpPr>
          <p:cNvPr id="447" name="Google Shape;447;p33"/>
          <p:cNvSpPr/>
          <p:nvPr/>
        </p:nvSpPr>
        <p:spPr>
          <a:xfrm>
            <a:off x="6437925" y="3026000"/>
            <a:ext cx="1663800" cy="6936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問卷統計</a:t>
            </a:r>
            <a:endParaRPr sz="1800">
              <a:solidFill>
                <a:srgbClr val="FFFFFF"/>
              </a:solidFill>
            </a:endParaRPr>
          </a:p>
          <a:p>
            <a:pPr indent="0" lvl="0" marL="0" rtl="0" algn="ctr">
              <a:spcBef>
                <a:spcPts val="0"/>
              </a:spcBef>
              <a:spcAft>
                <a:spcPts val="0"/>
              </a:spcAft>
              <a:buNone/>
            </a:pPr>
            <a:r>
              <a:rPr lang="zh-TW" sz="1800">
                <a:solidFill>
                  <a:srgbClr val="FFFFFF"/>
                </a:solidFill>
              </a:rPr>
              <a:t>因素分析</a:t>
            </a:r>
            <a:endParaRPr sz="1800">
              <a:solidFill>
                <a:srgbClr val="FFFFFF"/>
              </a:solidFill>
            </a:endParaRPr>
          </a:p>
        </p:txBody>
      </p:sp>
      <p:pic>
        <p:nvPicPr>
          <p:cNvPr id="448" name="Google Shape;448;p33"/>
          <p:cNvPicPr preferRelativeResize="0"/>
          <p:nvPr/>
        </p:nvPicPr>
        <p:blipFill>
          <a:blip r:embed="rId6">
            <a:alphaModFix/>
          </a:blip>
          <a:stretch>
            <a:fillRect/>
          </a:stretch>
        </p:blipFill>
        <p:spPr>
          <a:xfrm>
            <a:off x="715553" y="4237378"/>
            <a:ext cx="7713001" cy="1862547"/>
          </a:xfrm>
          <a:prstGeom prst="rect">
            <a:avLst/>
          </a:prstGeom>
          <a:noFill/>
          <a:ln>
            <a:noFill/>
          </a:ln>
        </p:spPr>
      </p:pic>
      <p:sp>
        <p:nvSpPr>
          <p:cNvPr id="449" name="Google Shape;449;p33"/>
          <p:cNvSpPr/>
          <p:nvPr/>
        </p:nvSpPr>
        <p:spPr>
          <a:xfrm flipH="1">
            <a:off x="2710000" y="3110450"/>
            <a:ext cx="10638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3"/>
          <p:cNvSpPr/>
          <p:nvPr/>
        </p:nvSpPr>
        <p:spPr>
          <a:xfrm flipH="1">
            <a:off x="5362350" y="3110450"/>
            <a:ext cx="10638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3"/>
          <p:cNvSpPr/>
          <p:nvPr/>
        </p:nvSpPr>
        <p:spPr>
          <a:xfrm flipH="1" rot="7200560">
            <a:off x="6828466" y="3709841"/>
            <a:ext cx="475666" cy="524709"/>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供應鏈採購階段</a:t>
            </a:r>
            <a:endParaRPr/>
          </a:p>
          <a:p>
            <a:pPr indent="0" lvl="0" marL="0" rtl="0" algn="ctr">
              <a:spcBef>
                <a:spcPts val="0"/>
              </a:spcBef>
              <a:spcAft>
                <a:spcPts val="0"/>
              </a:spcAft>
              <a:buNone/>
            </a:pPr>
            <a:r>
              <a:rPr b="0" lang="zh-TW" sz="2400"/>
              <a:t>聊天機器人建構 (2/2)</a:t>
            </a:r>
            <a:endParaRPr b="0" sz="2400"/>
          </a:p>
        </p:txBody>
      </p:sp>
      <p:sp>
        <p:nvSpPr>
          <p:cNvPr id="457" name="Google Shape;457;p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58" name="Google Shape;458;p3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(Sai et al., 2022)</a:t>
            </a:r>
            <a:endParaRPr/>
          </a:p>
        </p:txBody>
      </p:sp>
      <p:sp>
        <p:nvSpPr>
          <p:cNvPr id="459" name="Google Shape;459;p3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60" name="Google Shape;460;p34"/>
          <p:cNvSpPr txBox="1"/>
          <p:nvPr>
            <p:ph idx="1" type="body"/>
          </p:nvPr>
        </p:nvSpPr>
        <p:spPr>
          <a:xfrm>
            <a:off x="4212475" y="1501050"/>
            <a:ext cx="4216200" cy="32973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根據必要文件，機器人將提供</a:t>
            </a:r>
            <a:endParaRPr/>
          </a:p>
          <a:p>
            <a:pPr indent="-368300" lvl="0" marL="457200" rtl="0" algn="l">
              <a:spcBef>
                <a:spcPts val="1000"/>
              </a:spcBef>
              <a:spcAft>
                <a:spcPts val="0"/>
              </a:spcAft>
              <a:buSzPts val="2200"/>
              <a:buChar char="●"/>
            </a:pPr>
            <a:r>
              <a:rPr lang="zh-TW"/>
              <a:t>採購指標的詳細資訊</a:t>
            </a:r>
            <a:endParaRPr/>
          </a:p>
          <a:p>
            <a:pPr indent="-368300" lvl="0" marL="457200" rtl="0" algn="l">
              <a:spcBef>
                <a:spcPts val="0"/>
              </a:spcBef>
              <a:spcAft>
                <a:spcPts val="0"/>
              </a:spcAft>
              <a:buSzPts val="2200"/>
              <a:buChar char="●"/>
            </a:pPr>
            <a:r>
              <a:rPr lang="zh-TW"/>
              <a:t>回答常見問題</a:t>
            </a:r>
            <a:endParaRPr/>
          </a:p>
          <a:p>
            <a:pPr indent="-368300" lvl="0" marL="457200" rtl="0" algn="l">
              <a:spcBef>
                <a:spcPts val="0"/>
              </a:spcBef>
              <a:spcAft>
                <a:spcPts val="0"/>
              </a:spcAft>
              <a:buSzPts val="2200"/>
              <a:buChar char="●"/>
            </a:pPr>
            <a:r>
              <a:rPr lang="zh-TW"/>
              <a:t>價格資訊</a:t>
            </a:r>
            <a:endParaRPr/>
          </a:p>
          <a:p>
            <a:pPr indent="-368300" lvl="0" marL="457200" rtl="0" algn="l">
              <a:spcBef>
                <a:spcPts val="0"/>
              </a:spcBef>
              <a:spcAft>
                <a:spcPts val="0"/>
              </a:spcAft>
              <a:buSzPts val="2200"/>
              <a:buChar char="●"/>
            </a:pPr>
            <a:r>
              <a:rPr lang="zh-TW"/>
              <a:t>合約細節</a:t>
            </a:r>
            <a:endParaRPr/>
          </a:p>
          <a:p>
            <a:pPr indent="-368300" lvl="0" marL="457200" rtl="0" algn="l">
              <a:spcBef>
                <a:spcPts val="0"/>
              </a:spcBef>
              <a:spcAft>
                <a:spcPts val="0"/>
              </a:spcAft>
              <a:buSzPts val="2200"/>
              <a:buChar char="●"/>
            </a:pPr>
            <a:r>
              <a:rPr lang="zh-TW"/>
              <a:t>可用的折扣資訊</a:t>
            </a:r>
            <a:endParaRPr/>
          </a:p>
        </p:txBody>
      </p:sp>
      <p:grpSp>
        <p:nvGrpSpPr>
          <p:cNvPr id="461" name="Google Shape;461;p34"/>
          <p:cNvGrpSpPr/>
          <p:nvPr/>
        </p:nvGrpSpPr>
        <p:grpSpPr>
          <a:xfrm>
            <a:off x="929900" y="4798350"/>
            <a:ext cx="7262100" cy="1204800"/>
            <a:chOff x="929900" y="1384275"/>
            <a:chExt cx="7262100" cy="1204800"/>
          </a:xfrm>
        </p:grpSpPr>
        <p:sp>
          <p:nvSpPr>
            <p:cNvPr id="462" name="Google Shape;462;p34"/>
            <p:cNvSpPr/>
            <p:nvPr/>
          </p:nvSpPr>
          <p:spPr>
            <a:xfrm>
              <a:off x="929900" y="1384275"/>
              <a:ext cx="7262100" cy="12048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63" name="Google Shape;463;p34"/>
            <p:cNvSpPr/>
            <p:nvPr/>
          </p:nvSpPr>
          <p:spPr>
            <a:xfrm>
              <a:off x="1933775" y="1426550"/>
              <a:ext cx="1416000" cy="3486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4" name="Google Shape;464;p34"/>
            <p:cNvPicPr preferRelativeResize="0"/>
            <p:nvPr/>
          </p:nvPicPr>
          <p:blipFill>
            <a:blip r:embed="rId3">
              <a:alphaModFix/>
            </a:blip>
            <a:stretch>
              <a:fillRect/>
            </a:stretch>
          </p:blipFill>
          <p:spPr>
            <a:xfrm>
              <a:off x="1151000" y="1510425"/>
              <a:ext cx="6819900" cy="952500"/>
            </a:xfrm>
            <a:prstGeom prst="rect">
              <a:avLst/>
            </a:prstGeom>
            <a:noFill/>
            <a:ln>
              <a:noFill/>
            </a:ln>
          </p:spPr>
        </p:pic>
      </p:grpSp>
      <p:pic>
        <p:nvPicPr>
          <p:cNvPr id="465" name="Google Shape;465;p34"/>
          <p:cNvPicPr preferRelativeResize="0"/>
          <p:nvPr/>
        </p:nvPicPr>
        <p:blipFill rotWithShape="1">
          <a:blip r:embed="rId4">
            <a:alphaModFix/>
          </a:blip>
          <a:srcRect b="0" l="0" r="0" t="0"/>
          <a:stretch/>
        </p:blipFill>
        <p:spPr>
          <a:xfrm>
            <a:off x="847950" y="1448597"/>
            <a:ext cx="1259475" cy="1259475"/>
          </a:xfrm>
          <a:prstGeom prst="rect">
            <a:avLst/>
          </a:prstGeom>
          <a:noFill/>
          <a:ln>
            <a:noFill/>
          </a:ln>
        </p:spPr>
      </p:pic>
      <p:sp>
        <p:nvSpPr>
          <p:cNvPr id="466" name="Google Shape;466;p34"/>
          <p:cNvSpPr/>
          <p:nvPr/>
        </p:nvSpPr>
        <p:spPr>
          <a:xfrm>
            <a:off x="847950" y="2802900"/>
            <a:ext cx="1259400" cy="8949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200">
                <a:solidFill>
                  <a:srgbClr val="FFFFFF"/>
                </a:solidFill>
              </a:rPr>
              <a:t>分析結果</a:t>
            </a:r>
            <a:endParaRPr sz="2200">
              <a:solidFill>
                <a:srgbClr val="FFFFFF"/>
              </a:solidFill>
            </a:endParaRPr>
          </a:p>
        </p:txBody>
      </p:sp>
      <p:sp>
        <p:nvSpPr>
          <p:cNvPr id="467" name="Google Shape;467;p34"/>
          <p:cNvSpPr/>
          <p:nvPr/>
        </p:nvSpPr>
        <p:spPr>
          <a:xfrm>
            <a:off x="2443575" y="2802900"/>
            <a:ext cx="1259400" cy="8949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200">
                <a:solidFill>
                  <a:srgbClr val="FFFFFF"/>
                </a:solidFill>
              </a:rPr>
              <a:t>供應商</a:t>
            </a:r>
            <a:endParaRPr sz="2200">
              <a:solidFill>
                <a:srgbClr val="FFFFFF"/>
              </a:solidFill>
            </a:endParaRPr>
          </a:p>
          <a:p>
            <a:pPr indent="0" lvl="0" marL="0" rtl="0" algn="ctr">
              <a:spcBef>
                <a:spcPts val="0"/>
              </a:spcBef>
              <a:spcAft>
                <a:spcPts val="0"/>
              </a:spcAft>
              <a:buNone/>
            </a:pPr>
            <a:r>
              <a:rPr lang="zh-TW" sz="2200">
                <a:solidFill>
                  <a:srgbClr val="FFFFFF"/>
                </a:solidFill>
              </a:rPr>
              <a:t>資訊</a:t>
            </a:r>
            <a:endParaRPr sz="2200">
              <a:solidFill>
                <a:srgbClr val="FFFFFF"/>
              </a:solidFill>
            </a:endParaRPr>
          </a:p>
        </p:txBody>
      </p:sp>
      <p:pic>
        <p:nvPicPr>
          <p:cNvPr descr="[Slide] web page 網頁 Slide" id="468" name="Google Shape;468;p34"/>
          <p:cNvPicPr preferRelativeResize="0"/>
          <p:nvPr/>
        </p:nvPicPr>
        <p:blipFill rotWithShape="1">
          <a:blip r:embed="rId5">
            <a:alphaModFix/>
          </a:blip>
          <a:srcRect b="6015" l="14758" r="14489" t="0"/>
          <a:stretch/>
        </p:blipFill>
        <p:spPr>
          <a:xfrm>
            <a:off x="2628546" y="1487487"/>
            <a:ext cx="889529" cy="1181700"/>
          </a:xfrm>
          <a:prstGeom prst="rect">
            <a:avLst/>
          </a:prstGeom>
          <a:noFill/>
          <a:ln>
            <a:noFill/>
          </a:ln>
        </p:spPr>
      </p:pic>
      <p:sp>
        <p:nvSpPr>
          <p:cNvPr id="469" name="Google Shape;469;p34"/>
          <p:cNvSpPr/>
          <p:nvPr/>
        </p:nvSpPr>
        <p:spPr>
          <a:xfrm rot="-8100000">
            <a:off x="1588216" y="3173355"/>
            <a:ext cx="1346190" cy="1346190"/>
          </a:xfrm>
          <a:prstGeom prst="halfFrame">
            <a:avLst>
              <a:gd fmla="val 33333" name="adj1"/>
              <a:gd fmla="val 33333"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