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53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6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15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5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16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59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60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15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5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16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16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158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164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156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54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52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16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159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163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15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57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47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153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14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51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160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43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32.xml"/>
  <Override ContentType="application/vnd.openxmlformats-officedocument.presentationml.slide+xml" PartName="/ppt/slides/slide16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15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2" r:id="rId4"/>
    <p:sldMasterId id="214748370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  <p:sldId id="396" r:id="rId147"/>
    <p:sldId id="397" r:id="rId148"/>
    <p:sldId id="398" r:id="rId149"/>
    <p:sldId id="399" r:id="rId150"/>
    <p:sldId id="400" r:id="rId151"/>
    <p:sldId id="401" r:id="rId152"/>
    <p:sldId id="402" r:id="rId153"/>
    <p:sldId id="403" r:id="rId154"/>
    <p:sldId id="404" r:id="rId155"/>
    <p:sldId id="405" r:id="rId156"/>
    <p:sldId id="406" r:id="rId157"/>
    <p:sldId id="407" r:id="rId158"/>
    <p:sldId id="408" r:id="rId159"/>
    <p:sldId id="409" r:id="rId160"/>
    <p:sldId id="410" r:id="rId161"/>
    <p:sldId id="411" r:id="rId162"/>
    <p:sldId id="412" r:id="rId163"/>
    <p:sldId id="413" r:id="rId164"/>
    <p:sldId id="414" r:id="rId165"/>
    <p:sldId id="415" r:id="rId166"/>
    <p:sldId id="416" r:id="rId167"/>
    <p:sldId id="417" r:id="rId168"/>
    <p:sldId id="418" r:id="rId169"/>
    <p:sldId id="419" r:id="rId170"/>
  </p:sldIdLst>
  <p:sldSz cy="6858000" cx="9144000"/>
  <p:notesSz cx="6858000" cy="9144000"/>
  <p:embeddedFontLst>
    <p:embeddedFont>
      <p:font typeface="Roboto Medium"/>
      <p:regular r:id="rId171"/>
      <p:bold r:id="rId172"/>
      <p:italic r:id="rId173"/>
      <p:boldItalic r:id="rId174"/>
    </p:embeddedFont>
    <p:embeddedFont>
      <p:font typeface="Roboto"/>
      <p:regular r:id="rId175"/>
      <p:bold r:id="rId176"/>
      <p:italic r:id="rId177"/>
      <p:boldItalic r:id="rId178"/>
    </p:embeddedFont>
    <p:embeddedFont>
      <p:font typeface="Nunito"/>
      <p:regular r:id="rId179"/>
      <p:bold r:id="rId180"/>
      <p:italic r:id="rId181"/>
      <p:boldItalic r:id="rId18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1396B99-57A1-4745-BB2F-F770EDBE91FE}">
  <a:tblStyle styleId="{21396B99-57A1-4745-BB2F-F770EDBE91F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A20B3143-E5E7-49BD-8755-2F4FB6B544A9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182" Type="http://schemas.openxmlformats.org/officeDocument/2006/relationships/font" Target="fonts/Nunito-boldItalic.fntdata"/><Relationship Id="rId35" Type="http://schemas.openxmlformats.org/officeDocument/2006/relationships/slide" Target="slides/slide29.xml"/><Relationship Id="rId181" Type="http://schemas.openxmlformats.org/officeDocument/2006/relationships/font" Target="fonts/Nunito-italic.fntdata"/><Relationship Id="rId34" Type="http://schemas.openxmlformats.org/officeDocument/2006/relationships/slide" Target="slides/slide28.xml"/><Relationship Id="rId180" Type="http://schemas.openxmlformats.org/officeDocument/2006/relationships/font" Target="fonts/Nunito-bold.fntdata"/><Relationship Id="rId37" Type="http://schemas.openxmlformats.org/officeDocument/2006/relationships/slide" Target="slides/slide31.xml"/><Relationship Id="rId176" Type="http://schemas.openxmlformats.org/officeDocument/2006/relationships/font" Target="fonts/Roboto-bold.fntdata"/><Relationship Id="rId36" Type="http://schemas.openxmlformats.org/officeDocument/2006/relationships/slide" Target="slides/slide30.xml"/><Relationship Id="rId175" Type="http://schemas.openxmlformats.org/officeDocument/2006/relationships/font" Target="fonts/Roboto-regular.fntdata"/><Relationship Id="rId39" Type="http://schemas.openxmlformats.org/officeDocument/2006/relationships/slide" Target="slides/slide33.xml"/><Relationship Id="rId174" Type="http://schemas.openxmlformats.org/officeDocument/2006/relationships/font" Target="fonts/RobotoMedium-boldItalic.fntdata"/><Relationship Id="rId38" Type="http://schemas.openxmlformats.org/officeDocument/2006/relationships/slide" Target="slides/slide32.xml"/><Relationship Id="rId173" Type="http://schemas.openxmlformats.org/officeDocument/2006/relationships/font" Target="fonts/RobotoMedium-italic.fntdata"/><Relationship Id="rId179" Type="http://schemas.openxmlformats.org/officeDocument/2006/relationships/font" Target="fonts/Nunito-regular.fntdata"/><Relationship Id="rId178" Type="http://schemas.openxmlformats.org/officeDocument/2006/relationships/font" Target="fonts/Roboto-boldItalic.fntdata"/><Relationship Id="rId177" Type="http://schemas.openxmlformats.org/officeDocument/2006/relationships/font" Target="fonts/Roboto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slide" Target="slides/slide123.xml"/><Relationship Id="rId128" Type="http://schemas.openxmlformats.org/officeDocument/2006/relationships/slide" Target="slides/slide122.xml"/><Relationship Id="rId127" Type="http://schemas.openxmlformats.org/officeDocument/2006/relationships/slide" Target="slides/slide121.xml"/><Relationship Id="rId126" Type="http://schemas.openxmlformats.org/officeDocument/2006/relationships/slide" Target="slides/slide120.xml"/><Relationship Id="rId26" Type="http://schemas.openxmlformats.org/officeDocument/2006/relationships/slide" Target="slides/slide20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slide" Target="slides/slide119.xml"/><Relationship Id="rId29" Type="http://schemas.openxmlformats.org/officeDocument/2006/relationships/slide" Target="slides/slide23.xml"/><Relationship Id="rId124" Type="http://schemas.openxmlformats.org/officeDocument/2006/relationships/slide" Target="slides/slide118.xml"/><Relationship Id="rId123" Type="http://schemas.openxmlformats.org/officeDocument/2006/relationships/slide" Target="slides/slide117.xml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150" Type="http://schemas.openxmlformats.org/officeDocument/2006/relationships/slide" Target="slides/slide144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149" Type="http://schemas.openxmlformats.org/officeDocument/2006/relationships/slide" Target="slides/slide143.xml"/><Relationship Id="rId4" Type="http://schemas.openxmlformats.org/officeDocument/2006/relationships/slideMaster" Target="slideMasters/slideMaster1.xml"/><Relationship Id="rId148" Type="http://schemas.openxmlformats.org/officeDocument/2006/relationships/slide" Target="slides/slide142.xml"/><Relationship Id="rId9" Type="http://schemas.openxmlformats.org/officeDocument/2006/relationships/slide" Target="slides/slide3.xml"/><Relationship Id="rId143" Type="http://schemas.openxmlformats.org/officeDocument/2006/relationships/slide" Target="slides/slide137.xml"/><Relationship Id="rId142" Type="http://schemas.openxmlformats.org/officeDocument/2006/relationships/slide" Target="slides/slide136.xml"/><Relationship Id="rId141" Type="http://schemas.openxmlformats.org/officeDocument/2006/relationships/slide" Target="slides/slide135.xml"/><Relationship Id="rId140" Type="http://schemas.openxmlformats.org/officeDocument/2006/relationships/slide" Target="slides/slide134.xml"/><Relationship Id="rId5" Type="http://schemas.openxmlformats.org/officeDocument/2006/relationships/slideMaster" Target="slideMasters/slideMaster2.xml"/><Relationship Id="rId147" Type="http://schemas.openxmlformats.org/officeDocument/2006/relationships/slide" Target="slides/slide141.xml"/><Relationship Id="rId6" Type="http://schemas.openxmlformats.org/officeDocument/2006/relationships/notesMaster" Target="notesMasters/notesMaster1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145" Type="http://schemas.openxmlformats.org/officeDocument/2006/relationships/slide" Target="slides/slide139.xml"/><Relationship Id="rId8" Type="http://schemas.openxmlformats.org/officeDocument/2006/relationships/slide" Target="slides/slide2.xml"/><Relationship Id="rId144" Type="http://schemas.openxmlformats.org/officeDocument/2006/relationships/slide" Target="slides/slide138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9" Type="http://schemas.openxmlformats.org/officeDocument/2006/relationships/slide" Target="slides/slide133.xml"/><Relationship Id="rId138" Type="http://schemas.openxmlformats.org/officeDocument/2006/relationships/slide" Target="slides/slide132.xml"/><Relationship Id="rId137" Type="http://schemas.openxmlformats.org/officeDocument/2006/relationships/slide" Target="slides/slide131.xml"/><Relationship Id="rId132" Type="http://schemas.openxmlformats.org/officeDocument/2006/relationships/slide" Target="slides/slide126.xml"/><Relationship Id="rId131" Type="http://schemas.openxmlformats.org/officeDocument/2006/relationships/slide" Target="slides/slide125.xml"/><Relationship Id="rId130" Type="http://schemas.openxmlformats.org/officeDocument/2006/relationships/slide" Target="slides/slide124.xml"/><Relationship Id="rId136" Type="http://schemas.openxmlformats.org/officeDocument/2006/relationships/slide" Target="slides/slide130.xml"/><Relationship Id="rId135" Type="http://schemas.openxmlformats.org/officeDocument/2006/relationships/slide" Target="slides/slide129.xml"/><Relationship Id="rId134" Type="http://schemas.openxmlformats.org/officeDocument/2006/relationships/slide" Target="slides/slide128.xml"/><Relationship Id="rId133" Type="http://schemas.openxmlformats.org/officeDocument/2006/relationships/slide" Target="slides/slide12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172" Type="http://schemas.openxmlformats.org/officeDocument/2006/relationships/font" Target="fonts/RobotoMedium-bold.fntdata"/><Relationship Id="rId65" Type="http://schemas.openxmlformats.org/officeDocument/2006/relationships/slide" Target="slides/slide59.xml"/><Relationship Id="rId171" Type="http://schemas.openxmlformats.org/officeDocument/2006/relationships/font" Target="fonts/RobotoMedium-regular.fntdata"/><Relationship Id="rId68" Type="http://schemas.openxmlformats.org/officeDocument/2006/relationships/slide" Target="slides/slide62.xml"/><Relationship Id="rId170" Type="http://schemas.openxmlformats.org/officeDocument/2006/relationships/slide" Target="slides/slide164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165" Type="http://schemas.openxmlformats.org/officeDocument/2006/relationships/slide" Target="slides/slide159.xml"/><Relationship Id="rId69" Type="http://schemas.openxmlformats.org/officeDocument/2006/relationships/slide" Target="slides/slide63.xml"/><Relationship Id="rId164" Type="http://schemas.openxmlformats.org/officeDocument/2006/relationships/slide" Target="slides/slide158.xml"/><Relationship Id="rId163" Type="http://schemas.openxmlformats.org/officeDocument/2006/relationships/slide" Target="slides/slide157.xml"/><Relationship Id="rId162" Type="http://schemas.openxmlformats.org/officeDocument/2006/relationships/slide" Target="slides/slide156.xml"/><Relationship Id="rId169" Type="http://schemas.openxmlformats.org/officeDocument/2006/relationships/slide" Target="slides/slide163.xml"/><Relationship Id="rId168" Type="http://schemas.openxmlformats.org/officeDocument/2006/relationships/slide" Target="slides/slide162.xml"/><Relationship Id="rId167" Type="http://schemas.openxmlformats.org/officeDocument/2006/relationships/slide" Target="slides/slide161.xml"/><Relationship Id="rId166" Type="http://schemas.openxmlformats.org/officeDocument/2006/relationships/slide" Target="slides/slide160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161" Type="http://schemas.openxmlformats.org/officeDocument/2006/relationships/slide" Target="slides/slide155.xml"/><Relationship Id="rId54" Type="http://schemas.openxmlformats.org/officeDocument/2006/relationships/slide" Target="slides/slide48.xml"/><Relationship Id="rId160" Type="http://schemas.openxmlformats.org/officeDocument/2006/relationships/slide" Target="slides/slide154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159" Type="http://schemas.openxmlformats.org/officeDocument/2006/relationships/slide" Target="slides/slide153.xml"/><Relationship Id="rId59" Type="http://schemas.openxmlformats.org/officeDocument/2006/relationships/slide" Target="slides/slide53.xml"/><Relationship Id="rId154" Type="http://schemas.openxmlformats.org/officeDocument/2006/relationships/slide" Target="slides/slide148.xml"/><Relationship Id="rId58" Type="http://schemas.openxmlformats.org/officeDocument/2006/relationships/slide" Target="slides/slide52.xml"/><Relationship Id="rId153" Type="http://schemas.openxmlformats.org/officeDocument/2006/relationships/slide" Target="slides/slide147.xml"/><Relationship Id="rId152" Type="http://schemas.openxmlformats.org/officeDocument/2006/relationships/slide" Target="slides/slide146.xml"/><Relationship Id="rId151" Type="http://schemas.openxmlformats.org/officeDocument/2006/relationships/slide" Target="slides/slide145.xml"/><Relationship Id="rId158" Type="http://schemas.openxmlformats.org/officeDocument/2006/relationships/slide" Target="slides/slide152.xml"/><Relationship Id="rId157" Type="http://schemas.openxmlformats.org/officeDocument/2006/relationships/slide" Target="slides/slide151.xml"/><Relationship Id="rId156" Type="http://schemas.openxmlformats.org/officeDocument/2006/relationships/slide" Target="slides/slide150.xml"/><Relationship Id="rId155" Type="http://schemas.openxmlformats.org/officeDocument/2006/relationships/slide" Target="slides/slide14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zh-TW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document/d/1XiSkOSbaqEzFC7X_-Q1FewS-9Hhw2a_pjGfKv9uGvMI/edit#" TargetMode="External"/><Relationship Id="rId3" Type="http://schemas.openxmlformats.org/officeDocument/2006/relationships/hyperlink" Target="https://docs.google.com/document/d/1QuApzboOkpHZjEBe0Q7uruOqh6xlDB4sHNIXVZ9oQdk/edit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_8_AqCxImQZ1-3pOXqLcMMwPVZXPzFC6gu47U0MTLrg/edit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dc638397f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dc638397f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課程編輯網頁⬛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https://docs.google.com/document/d/1XiSkOSbaqEzFC7X_-Q1FewS-9Hhw2a_pjGfKv9uGvMI/edit#</a:t>
            </a:r>
            <a:r>
              <a:rPr lang="zh-TW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W14 分類與預測：貝氏網路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https://docs.google.com/presentation/d/1fXzH2xWUigsy8bD8usxrO4V9fPW8xjAdtEHU6_Jui3A/edit?usp=sharing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文本探勘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http://l.pulipuli.info/19/ncku-tm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活動說明網頁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u="sng">
                <a:solidFill>
                  <a:schemeClr val="hlink"/>
                </a:solidFill>
                <a:hlinkClick r:id="rId3"/>
              </a:rPr>
              <a:t>https://docs.google.com/document/d/1QuApzboOkpHZjEBe0Q7uruOqh6xlDB4sHNIXVZ9oQdk/edit</a:t>
            </a:r>
            <a:r>
              <a:rPr lang="zh-TW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90分鐘+90分鐘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13：00 - 14：30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WEKA簡介與實作-1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陳勇汀 老師/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洪麗娟 督導長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開放(內含儲備資訊護理師6名)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14：30 - 14：40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休息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14：40 - 16：20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WEKA簡介與實作-2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陳勇汀 老師/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洪麗娟 督導長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開放(內含儲備資訊護理師6名)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7" name="Google Shape;377;g1dc638397f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85c0a57930_3_1039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85c0a57930_3_103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85c0a57930_3_103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g85c0a57930_3_71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3" name="Google Shape;1793;g85c0a57930_3_71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4" name="Google Shape;1794;g85c0a57930_3_71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879355de1a_0_6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8" name="Google Shape;1808;g879355de1a_0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9" name="Google Shape;1809;g879355de1a_0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85c0a57930_17_58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85c0a57930_17_5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0" name="Google Shape;1830;g85c0a57930_17_5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3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879355de1a_0_8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879355de1a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6" name="Google Shape;1846;g879355de1a_0_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8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g879355de1a_0_1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0" name="Google Shape;1860;g879355de1a_0_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1" name="Google Shape;1861;g879355de1a_0_1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3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Google Shape;1874;g879355de1a_0_15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5" name="Google Shape;1875;g879355de1a_0_1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6" name="Google Shape;1876;g879355de1a_0_1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9" name="Shape 1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0" name="Google Shape;1890;g879355de1a_0_17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1" name="Google Shape;1891;g879355de1a_0_1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2" name="Google Shape;1892;g879355de1a_0_1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879355de1a_0_20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879355de1a_0_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7" name="Google Shape;1907;g879355de1a_0_2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6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g879355de1a_0_2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8" name="Google Shape;1928;g879355de1a_0_2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9" name="Google Shape;1929;g879355de1a_0_2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" name="Google Shape;1942;g879355de1a_0_2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3" name="Google Shape;1943;g879355de1a_0_2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4" name="Google Shape;1944;g879355de1a_0_2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85c0a57930_3_90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85c0a57930_3_9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85c0a57930_3_9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6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g879355de1a_0_25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8" name="Google Shape;1958;g879355de1a_0_2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9" name="Google Shape;1959;g879355de1a_0_2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0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g879355de1a_0_26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2" name="Google Shape;1972;g879355de1a_0_2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3" name="Google Shape;1973;g879355de1a_0_2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4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" name="Google Shape;1985;g879355de1a_0_37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6" name="Google Shape;1986;g879355de1a_0_3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7" name="Google Shape;1987;g879355de1a_0_37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6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g879355de1a_0_29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8" name="Google Shape;2008;g879355de1a_0_2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9" name="Google Shape;2009;g879355de1a_0_29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0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g879355de1a_0_3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2" name="Google Shape;2022;g879355de1a_0_3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3" name="Google Shape;2023;g879355de1a_0_3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5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g879355de1a_0_3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7" name="Google Shape;2037;g879355de1a_0_3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8" name="Google Shape;2038;g879355de1a_0_3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9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g879355de1a_0_33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1" name="Google Shape;2051;g879355de1a_0_3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2" name="Google Shape;2052;g879355de1a_0_3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3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g879355de1a_0_35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5" name="Google Shape;2065;g879355de1a_0_3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6" name="Google Shape;2066;g879355de1a_0_3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7" name="Shape 2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" name="Google Shape;2078;g879355de1a_0_36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9" name="Google Shape;2079;g879355de1a_0_3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0" name="Google Shape;2080;g879355de1a_0_3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3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g879355de1a_0_4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5" name="Google Shape;2095;g879355de1a_0_4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6" name="Google Shape;2096;g879355de1a_0_4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85c0a57930_3_11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85c0a57930_3_11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g85c0a57930_3_11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5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879355de1a_0_4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879355de1a_0_4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8" name="Google Shape;2118;g879355de1a_0_4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9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85c0a57930_3_760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85c0a57930_3_76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2" name="Google Shape;2132;g85c0a57930_3_76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2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85c0a57930_3_784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85c0a57930_3_78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5" name="Google Shape;2145;g85c0a57930_3_78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2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g85c0a57930_3_97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4" name="Google Shape;2154;g85c0a57930_3_97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5" name="Google Shape;2155;g85c0a57930_3_97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4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Google Shape;2165;g85c0a57930_3_108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6" name="Google Shape;2166;g85c0a57930_3_108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7" name="Google Shape;2167;g85c0a57930_3_108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7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g85c0a57930_3_81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9" name="Google Shape;2179;g85c0a57930_3_8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0" name="Google Shape;2180;g85c0a57930_3_81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9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Google Shape;2190;g85c0a57930_3_810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1" name="Google Shape;2191;g85c0a57930_3_8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2" name="Google Shape;2192;g85c0a57930_3_81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4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g85c0a57930_3_1088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6" name="Google Shape;2206;g85c0a57930_3_108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7" name="Google Shape;2207;g85c0a57930_3_108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8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g85c0a57930_4_58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0" name="Google Shape;2220;g85c0a57930_4_5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1" name="Google Shape;2221;g85c0a57930_4_5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8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g85c0a57930_3_81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0" name="Google Shape;2230;g85c0a57930_3_81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1" name="Google Shape;2231;g85c0a57930_3_81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85c0a57930_3_18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85c0a57930_3_18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g85c0a57930_3_18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5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g85c0a57930_3_835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7" name="Google Shape;2247;g85c0a57930_3_83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8" name="Google Shape;2248;g85c0a57930_3_83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Google Shape;2272;g85c0a57930_3_859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3" name="Google Shape;2273;g85c0a57930_3_85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4" name="Google Shape;2274;g85c0a57930_3_85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6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g85c0a57930_3_88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8" name="Google Shape;2288;g85c0a57930_3_88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9" name="Google Shape;2289;g85c0a57930_3_88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2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85c0a57930_3_1077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85c0a57930_3_107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5" name="Google Shape;2305;g85c0a57930_3_107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7" name="Shape 2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8" name="Google Shape;2318;g85c0a57930_3_1079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9" name="Google Shape;2319;g85c0a57930_3_107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0" name="Google Shape;2320;g85c0a57930_3_107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2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Google Shape;2333;g85c0a57930_3_949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4" name="Google Shape;2334;g85c0a57930_3_94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5" name="Google Shape;2335;g85c0a57930_3_94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9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85c0a57930_3_974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85c0a57930_3_97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2" name="Google Shape;2352;g85c0a57930_3_97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1" name="Shape 2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2" name="Google Shape;2362;g85c0a57930_3_927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3" name="Google Shape;2363;g85c0a57930_3_92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4" name="Google Shape;2364;g85c0a57930_3_92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6" name="Shape 2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g85c0a57930_3_108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8" name="Google Shape;2378;g85c0a57930_3_108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9" name="Google Shape;2379;g85c0a57930_3_108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0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Google Shape;2391;g85c0a57930_3_66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2" name="Google Shape;2392;g85c0a57930_3_6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3" name="Google Shape;2393;g85c0a57930_3_6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85c0a57930_3_158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85c0a57930_3_15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g85c0a57930_3_15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9" name="Shape 2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0" name="Google Shape;2400;g85c0a57930_3_1024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1" name="Google Shape;2401;g85c0a57930_3_102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2" name="Google Shape;2402;g85c0a57930_3_102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7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g85c0a57930_3_108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9" name="Google Shape;2409;g85c0a57930_3_108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0" name="Google Shape;2410;g85c0a57930_3_108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0" name="Shape 2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1" name="Google Shape;2421;g85c0a57930_3_109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2" name="Google Shape;2422;g85c0a57930_3_109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3" name="Google Shape;2423;g85c0a57930_3_109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6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g85c0a57930_3_109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8" name="Google Shape;2438;g85c0a57930_3_109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9" name="Google Shape;2439;g85c0a57930_3_109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85c0a57930_3_1028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85c0a57930_3_102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4" name="Google Shape;2454;g85c0a57930_3_102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3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4" name="Google Shape;2464;g85c0a57930_3_1094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5" name="Google Shape;2465;g85c0a57930_3_109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6" name="Google Shape;2466;g85c0a57930_3_109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5" name="Shape 2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6" name="Google Shape;2476;g85c0a57930_3_109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7" name="Google Shape;2477;g85c0a57930_3_109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8" name="Google Shape;2478;g85c0a57930_3_109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7" name="Shape 2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" name="Google Shape;2488;g85c0a57930_3_1097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9" name="Google Shape;2489;g85c0a57930_3_109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0" name="Google Shape;2490;g85c0a57930_3_109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6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Google Shape;2497;g85c0a57930_3_102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8" name="Google Shape;2498;g85c0a57930_3_102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9" name="Google Shape;2499;g85c0a57930_3_102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4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g85c0a57930_3_1100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6" name="Google Shape;2506;g85c0a57930_3_110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7" name="Google Shape;2507;g85c0a57930_3_110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85c0a57930_3_205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85c0a57930_3_20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85c0a57930_3_20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0" name="Shape 2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Google Shape;2521;g85c0a57930_3_1030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2" name="Google Shape;2522;g85c0a57930_3_103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3" name="Google Shape;2523;g85c0a57930_3_1030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9" name="Shape 2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0" name="Google Shape;2530;g85c0a57930_3_110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1" name="Google Shape;2531;g85c0a57930_3_110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2" name="Google Shape;2532;g85c0a57930_3_110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0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541;g85c0a57930_3_1140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2" name="Google Shape;2542;g85c0a57930_3_114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3" name="Google Shape;2543;g85c0a57930_3_114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9" name="Shape 2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" name="Google Shape;2550;g85c0a57930_3_1026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1" name="Google Shape;2551;g85c0a57930_3_102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2" name="Google Shape;2552;g85c0a57930_3_1026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7" name="Shape 2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Google Shape;2558;g85c0a57930_3_103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9" name="Google Shape;2559;g85c0a57930_3_103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0" name="Google Shape;2560;g85c0a57930_3_103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6" name="Shape 2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7" name="Google Shape;2577;g85c0a57930_3_110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8" name="Google Shape;2578;g85c0a57930_3_110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9" name="Google Shape;2579;g85c0a57930_3_110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6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g85c0a57930_3_103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8" name="Google Shape;2588;g85c0a57930_3_103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9" name="Google Shape;2589;g85c0a57930_3_103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2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85c0a57930_3_1105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85c0a57930_3_110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5" name="Google Shape;2615;g85c0a57930_3_110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7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8" name="Google Shape;2628;g85c0a57930_3_1035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9" name="Google Shape;2629;g85c0a57930_3_103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0" name="Google Shape;2630;g85c0a57930_3_103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3" name="Shape 2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Google Shape;2774;g879355de1a_0_47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5" name="Google Shape;2775;g879355de1a_0_4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6" name="Google Shape;2776;g879355de1a_0_4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85c0a57930_3_227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85c0a57930_3_22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g85c0a57930_3_22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6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" name="Google Shape;2787;g85c0a57930_3_1036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8" name="Google Shape;2788;g85c0a57930_3_103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9" name="Google Shape;2789;g85c0a57930_3_1036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2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g85c0a57930_3_656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4" name="Google Shape;2804;g85c0a57930_3_65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5" name="Google Shape;2805;g85c0a57930_3_65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0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g85c0a57930_3_658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2" name="Google Shape;2812;g85c0a57930_3_65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3" name="Google Shape;2813;g85c0a57930_3_65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9" name="Shape 2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" name="Google Shape;2830;g85c0a57930_3_656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1" name="Google Shape;2831;g85c0a57930_3_65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2" name="Google Shape;2832;g85c0a57930_3_65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2" name="Shape 2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" name="Google Shape;2843;g7e65ebf433_3_450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4" name="Google Shape;2844;g7e65ebf433_3_45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5" name="Google Shape;2845;g7e65ebf433_3_45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85c0a57930_3_230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85c0a57930_3_23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g85c0a57930_3_23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85c0a57930_3_23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85c0a57930_3_23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g85c0a57930_3_231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85c0a57930_3_23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85c0a57930_3_23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g85c0a57930_3_23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5e2936cc8e_1_8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5e2936cc8e_1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5e2936cc8e_1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85c0a57930_3_23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85c0a57930_3_23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g85c0a57930_3_23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85c0a57930_3_235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85c0a57930_3_23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g85c0a57930_3_235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85c0a57930_3_51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85c0a57930_3_51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g85c0a57930_3_51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6ff96804daec9fc4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6ff96804daec9fc4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g6ff96804daec9fc4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5c0a57930_3_517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5c0a57930_3_51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g85c0a57930_3_51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85c0a57930_3_519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85c0a57930_3_5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7" name="Google Shape;687;g85c0a57930_3_51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85c0a57930_3_520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85c0a57930_3_52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g85c0a57930_3_52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85c0a57930_17_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" name="Google Shape;714;g85c0a57930_17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g85c0a57930_17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85c0a57930_17_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85c0a57930_17_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6" name="Google Shape;736;g85c0a57930_17_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85c0a57930_17_6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85c0a57930_17_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g85c0a57930_17_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2eb722424_4_35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82eb722424_4_3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u="sng">
                <a:solidFill>
                  <a:schemeClr val="hlink"/>
                </a:solidFill>
                <a:hlinkClick r:id="rId2"/>
              </a:rPr>
              <a:t>https://docs.google.com/presentation/d/1_8_AqCxImQZ1-3pOXqLcMMwPVZXPzFC6gu47U0MTLrg/edit</a:t>
            </a:r>
            <a:r>
              <a:rPr lang="zh-TW"/>
              <a:t> </a:t>
            </a:r>
            <a:endParaRPr/>
          </a:p>
        </p:txBody>
      </p:sp>
      <p:sp>
        <p:nvSpPr>
          <p:cNvPr id="396" name="Google Shape;396;g82eb722424_4_3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85c0a57930_17_30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85c0a57930_17_3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4" name="Google Shape;764;g85c0a57930_17_30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85c0a57930_17_10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85c0a57930_17_1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6" name="Google Shape;786;g85c0a57930_17_1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85c0a57930_17_1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85c0a57930_17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1" name="Google Shape;801;g85c0a57930_17_1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85c0a57930_17_15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85c0a57930_17_1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g85c0a57930_17_1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85c0a57930_17_1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85c0a57930_17_1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g85c0a57930_17_1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85c0a57930_17_17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85c0a57930_17_1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g85c0a57930_17_1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85c0a57930_17_23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85c0a57930_17_2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2" name="Google Shape;862;g85c0a57930_17_2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85c0a57930_17_3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85c0a57930_17_3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g85c0a57930_17_3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85c0a57930_17_19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85c0a57930_17_1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9" name="Google Shape;899;g85c0a57930_17_19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85c0a57930_17_20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85c0a57930_17_2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g85c0a57930_17_2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82eb722424_1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82eb722424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：分類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82eb722424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85c0a57930_17_2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85c0a57930_17_2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g85c0a57930_17_2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85c0a57930_17_2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g85c0a57930_17_2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3" name="Google Shape;943;g85c0a57930_17_2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85c0a57930_17_34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85c0a57930_17_3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7" name="Google Shape;957;g85c0a57930_17_34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6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85c0a57930_17_27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85c0a57930_17_2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g85c0a57930_17_2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85c0a57930_17_38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85c0a57930_17_3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g85c0a57930_17_3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85c0a57930_17_40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85c0a57930_17_40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g85c0a57930_17_4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9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85c0a57930_17_4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85c0a57930_17_4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g85c0a57930_17_4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85c0a57930_17_57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85c0a57930_17_5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g85c0a57930_17_5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85c0a57930_17_4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85c0a57930_17_4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g85c0a57930_17_4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3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g85c0a57930_17_45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5" name="Google Shape;1065;g85c0a57930_17_4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g85c0a57930_17_4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85c0a57930_3_90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85c0a57930_3_9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85c0a57930_3_9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85c0a57930_17_45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85c0a57930_17_4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g85c0a57930_17_45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85c0a57930_17_48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85c0a57930_17_4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8" name="Google Shape;1098;g85c0a57930_17_4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85c0a57930_17_49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85c0a57930_17_4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2" name="Google Shape;1112;g85c0a57930_17_4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85c0a57930_17_5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8" name="Google Shape;1128;g85c0a57930_17_5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9" name="Google Shape;1129;g85c0a57930_17_5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85c0a57930_17_5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85c0a57930_17_5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3" name="Google Shape;1143;g85c0a57930_17_5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85c0a57930_17_53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85c0a57930_17_53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9" name="Google Shape;1159;g85c0a57930_17_53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85c0a57930_17_5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85c0a57930_17_5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g85c0a57930_17_5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7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85c0a57930_4_3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9" name="Google Shape;1189;g85c0a57930_4_3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0" name="Google Shape;1190;g85c0a57930_4_3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85c0a57930_3_4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85c0a57930_3_4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1" name="Google Shape;1201;g85c0a57930_3_4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85c0a57930_3_555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85c0a57930_3_55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g85c0a57930_3_55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85c0a57930_4_5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85c0a57930_4_5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85c0a57930_4_5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5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85c0a57930_3_556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7" name="Google Shape;1217;g85c0a57930_3_55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[_黑名單 &gt; 0]: 6 ==&gt; [rate_class=negative]: 6   &lt;conf:(1)&gt; lift:(3)</a:t>
            </a:r>
            <a:endParaRPr/>
          </a:p>
        </p:txBody>
      </p:sp>
      <p:sp>
        <p:nvSpPr>
          <p:cNvPr id="1218" name="Google Shape;1218;g85c0a57930_3_55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3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85c0a57930_3_557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85c0a57930_3_55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有出現的關鍵字：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納粹: 9次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花錢: 6次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指責: 6次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黑名單: 6次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破鞋: 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他媽的: 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sb: 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失憶: 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6" name="Google Shape;1236;g85c0a57930_3_55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85c0a57930_3_559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85c0a57930_3_55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Google Shape;1250;g85c0a57930_3_55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85c0a57930_3_560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85c0a57930_3_56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8" name="Google Shape;1258;g85c0a57930_3_56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879355de1a_0_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879355de1a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g879355de1a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8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85c0a57930_3_56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85c0a57930_3_56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1" name="Google Shape;1291;g85c0a57930_3_56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85c0a57930_3_564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85c0a57930_3_56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6" name="Google Shape;1306;g85c0a57930_3_56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85c0a57930_3_566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85c0a57930_3_56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4" name="Google Shape;1324;g85c0a57930_3_56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85c0a57930_3_105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g85c0a57930_3_105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有出現的關鍵字：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納粹: 9次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花錢: 6次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指責: 6次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黑名單: 6次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破鞋: 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他媽的: 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sb: 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失憶: 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5" name="Google Shape;1335;g85c0a57930_3_105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6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85c0a57930_3_285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8" name="Google Shape;1348;g85c0a57930_3_28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9" name="Google Shape;1349;g85c0a57930_3_28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85c0a57930_4_55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85c0a57930_4_5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https://www.qinxiaoshuo.com/book/%E6%88%91%E8%A6%81%E6%88%90%E4%B8%BA%E4%B8%80%E5%90%8D%E8%BD%BB%E5%B0%8F%E8%AF%B4%E5%AE%B6</a:t>
            </a:r>
            <a:endParaRPr/>
          </a:p>
        </p:txBody>
      </p:sp>
      <p:sp>
        <p:nvSpPr>
          <p:cNvPr id="441" name="Google Shape;441;g85c0a57930_4_5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4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85c0a57930_3_28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85c0a57930_3_28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7" name="Google Shape;1357;g85c0a57930_3_28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85c0a57930_3_567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7" name="Google Shape;1377;g85c0a57930_3_56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8" name="Google Shape;1378;g85c0a57930_3_56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85c0a57930_3_258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0" name="Google Shape;1390;g85c0a57930_3_25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1" name="Google Shape;1391;g85c0a57930_3_258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85c0a57930_3_307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85c0a57930_3_30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1" name="Google Shape;1421;g85c0a57930_3_30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g85c0a57930_3_35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5" name="Google Shape;1435;g85c0a57930_3_35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6" name="Google Shape;1436;g85c0a57930_3_35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0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g85c0a57930_3_375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2" name="Google Shape;1452;g85c0a57930_3_37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3" name="Google Shape;1453;g85c0a57930_3_37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85c0a57930_3_398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85c0a57930_3_39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1" name="Google Shape;1471;g85c0a57930_3_39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85c0a57930_3_590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85c0a57930_3_59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             詞袋 詞頻 TF-IDF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頻率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泛用性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字順</a:t>
            </a:r>
            <a:endParaRPr/>
          </a:p>
        </p:txBody>
      </p:sp>
      <p:sp>
        <p:nvSpPr>
          <p:cNvPr id="1484" name="Google Shape;1484;g85c0a57930_3_590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85c0a57930_3_307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85c0a57930_3_30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4" name="Google Shape;1494;g85c0a57930_3_30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85c0a57930_3_489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Google Shape;1501;g85c0a57930_3_48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2" name="Google Shape;1502;g85c0a57930_3_48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85c0a57930_4_56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85c0a57930_4_5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https://www.qinxiaoshuo.com/book/%E6%88%91%E8%A6%81%E6%88%90%E4%B8%BA%E4%B8%80%E5%90%8D%E8%BD%BB%E5%B0%8F%E8%AF%B4%E5%AE%B6</a:t>
            </a:r>
            <a:endParaRPr/>
          </a:p>
        </p:txBody>
      </p:sp>
      <p:sp>
        <p:nvSpPr>
          <p:cNvPr id="450" name="Google Shape;450;g85c0a57930_4_56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85c0a57930_3_330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3" name="Google Shape;1513;g85c0a57930_3_33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4" name="Google Shape;1514;g85c0a57930_3_33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g85c0a57930_3_42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5" name="Google Shape;1525;g85c0a57930_3_42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6" name="Google Shape;1526;g85c0a57930_3_42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5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g85c0a57930_3_49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7" name="Google Shape;1537;g85c0a57930_3_49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8" name="Google Shape;1538;g85c0a57930_3_49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7" name="Shape 1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8" name="Google Shape;1548;g85c0a57930_3_488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9" name="Google Shape;1549;g85c0a57930_3_48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0" name="Google Shape;1550;g85c0a57930_3_48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g85c0a57930_3_44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1" name="Google Shape;1561;g85c0a57930_3_44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2" name="Google Shape;1562;g85c0a57930_3_44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85c0a57930_3_61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85c0a57930_3_6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6" name="Google Shape;1576;g85c0a57930_3_61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85c0a57930_3_61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3" name="Google Shape;1583;g85c0a57930_3_6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4" name="Google Shape;1584;g85c0a57930_3_61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85c0a57930_3_614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7" name="Google Shape;1597;g85c0a57930_3_61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8" name="Google Shape;1598;g85c0a57930_3_61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85c0a57930_3_636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85c0a57930_3_63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9" name="Google Shape;1609;g85c0a57930_3_63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g85c0a57930_3_653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0" name="Google Shape;1620;g85c0a57930_3_65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1" name="Google Shape;1621;g85c0a57930_3_653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85c0a57930_3_1038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85c0a57930_3_103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85c0a57930_3_103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85c0a57930_3_44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85c0a57930_3_4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：分類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8" name="Google Shape;1648;g85c0a57930_3_4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g85c0a57930_3_68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5" name="Google Shape;1655;g85c0a57930_3_68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6" name="Google Shape;1656;g85c0a57930_3_68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g85c0a57930_3_68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1" name="Google Shape;1671;g85c0a57930_3_68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2" name="Google Shape;1672;g85c0a57930_3_68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g85c0a57930_3_682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0" name="Google Shape;1690;g85c0a57930_3_682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1" name="Google Shape;1691;g85c0a57930_3_682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85c0a57930_3_709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9" name="Google Shape;1699;g85c0a57930_3_70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0" name="Google Shape;1700;g85c0a57930_3_70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9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g85c0a57930_3_1085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1" name="Google Shape;1721;g85c0a57930_3_108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2" name="Google Shape;1722;g85c0a57930_3_108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9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85c0a57930_3_684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85c0a57930_3_68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2" name="Google Shape;1732;g85c0a57930_3_68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g85c0a57930_3_710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3" name="Google Shape;1753;g85c0a57930_3_7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4" name="Google Shape;1754;g85c0a57930_3_7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4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g85c0a57930_3_71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6" name="Google Shape;1766;g85c0a57930_3_71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7" name="Google Shape;1767;g85c0a57930_3_71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9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g85c0a57930_3_1064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1" name="Google Shape;1781;g85c0a57930_3_106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2" name="Google Shape;1782;g85c0a57930_3_106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3.jpg"/><Relationship Id="rId4" Type="http://schemas.openxmlformats.org/officeDocument/2006/relationships/image" Target="../media/image7.png"/><Relationship Id="rId5" Type="http://schemas.openxmlformats.org/officeDocument/2006/relationships/image" Target="../media/image2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3.jpg"/><Relationship Id="rId4" Type="http://schemas.openxmlformats.org/officeDocument/2006/relationships/image" Target="../media/image7.png"/><Relationship Id="rId5" Type="http://schemas.openxmlformats.org/officeDocument/2006/relationships/image" Target="../media/image28.png"/><Relationship Id="rId6" Type="http://schemas.openxmlformats.org/officeDocument/2006/relationships/hyperlink" Target="http://blog.pulipuli.info" TargetMode="External"/><Relationship Id="rId7" Type="http://schemas.openxmlformats.org/officeDocument/2006/relationships/image" Target="../media/image1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Relationship Id="rId4" Type="http://schemas.openxmlformats.org/officeDocument/2006/relationships/image" Target="../media/image3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5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g"/><Relationship Id="rId3" Type="http://schemas.openxmlformats.org/officeDocument/2006/relationships/image" Target="../media/image27.png"/><Relationship Id="rId4" Type="http://schemas.openxmlformats.org/officeDocument/2006/relationships/image" Target="../media/image18.png"/><Relationship Id="rId5" Type="http://schemas.openxmlformats.org/officeDocument/2006/relationships/image" Target="../media/image2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Relationship Id="rId3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0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1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Relationship Id="rId3" Type="http://schemas.openxmlformats.org/officeDocument/2006/relationships/image" Target="../media/image91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3.jpg"/><Relationship Id="rId4" Type="http://schemas.openxmlformats.org/officeDocument/2006/relationships/image" Target="../media/image7.png"/><Relationship Id="rId5" Type="http://schemas.openxmlformats.org/officeDocument/2006/relationships/image" Target="../media/image28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Relationship Id="rId3" Type="http://schemas.openxmlformats.org/officeDocument/2006/relationships/image" Target="../media/image13.jpg"/><Relationship Id="rId4" Type="http://schemas.openxmlformats.org/officeDocument/2006/relationships/image" Target="../media/image7.png"/><Relationship Id="rId5" Type="http://schemas.openxmlformats.org/officeDocument/2006/relationships/image" Target="../media/image28.png"/><Relationship Id="rId6" Type="http://schemas.openxmlformats.org/officeDocument/2006/relationships/hyperlink" Target="http://blog.pulipuli.info/" TargetMode="External"/><Relationship Id="rId7" Type="http://schemas.openxmlformats.org/officeDocument/2006/relationships/image" Target="../media/image42.gif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431750" y="4910000"/>
            <a:ext cx="4340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599675" y="2895750"/>
            <a:ext cx="546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98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1">
  <p:cSld name="TWO_OBJECTS_1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" type="body"/>
          </p:nvPr>
        </p:nvSpPr>
        <p:spPr>
          <a:xfrm>
            <a:off x="533400" y="1791150"/>
            <a:ext cx="81342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2" type="body"/>
          </p:nvPr>
        </p:nvSpPr>
        <p:spPr>
          <a:xfrm>
            <a:off x="476250" y="4211550"/>
            <a:ext cx="82485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" name="Google Shape;74;p1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 1">
  <p:cSld name="1_章節標題_2_1">
    <p:bg>
      <p:bgPr>
        <a:solidFill>
          <a:srgbClr val="FFFFFF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2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77" name="Google Shape;77;p1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12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" name="Google Shape;7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2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[Slide] 實作 Practice slide" id="83" name="Google Shape;83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1" y="3313551"/>
            <a:ext cx="3094027" cy="2939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">
  <p:cSld name="1_章節標題_2">
    <p:bg>
      <p:bgPr>
        <a:solidFill>
          <a:srgbClr val="FFFFF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3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86" name="Google Shape;86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3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Google Shape;88;p13"/>
          <p:cNvSpPr/>
          <p:nvPr/>
        </p:nvSpPr>
        <p:spPr>
          <a:xfrm>
            <a:off x="560550" y="2128350"/>
            <a:ext cx="1786800" cy="821100"/>
          </a:xfrm>
          <a:prstGeom prst="wedgeRoundRectCallout">
            <a:avLst>
              <a:gd fmla="val -8849" name="adj1"/>
              <a:gd fmla="val 74442" name="adj2"/>
              <a:gd fmla="val 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programming coding code type" id="90" name="Google Shape;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14">
            <a:off x="-163091" y="3580716"/>
            <a:ext cx="2854559" cy="31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13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93" name="Google Shape;93;p13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">
  <p:cSld name="1_章節標題"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b="10230" l="0" r="5238" t="0"/>
          <a:stretch/>
        </p:blipFill>
        <p:spPr>
          <a:xfrm>
            <a:off x="5796136" y="4293096"/>
            <a:ext cx="3347864" cy="255833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>
            <p:ph type="title"/>
          </p:nvPr>
        </p:nvSpPr>
        <p:spPr>
          <a:xfrm>
            <a:off x="3379396" y="1709750"/>
            <a:ext cx="5131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80" cy="764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 rotWithShape="1">
          <a:blip r:embed="rId4">
            <a:alphaModFix/>
          </a:blip>
          <a:srcRect b="53230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1">
  <p:cSld name="1_章節標題_1">
    <p:bg>
      <p:bgPr>
        <a:solidFill>
          <a:srgbClr val="FFFF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 txBox="1"/>
          <p:nvPr>
            <p:ph type="title"/>
          </p:nvPr>
        </p:nvSpPr>
        <p:spPr>
          <a:xfrm>
            <a:off x="3379400" y="24927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06" name="Google Shape;106;p15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/>
          <p:nvPr/>
        </p:nvSpPr>
        <p:spPr>
          <a:xfrm>
            <a:off x="4356671" y="1571400"/>
            <a:ext cx="3402300" cy="872700"/>
          </a:xfrm>
          <a:prstGeom prst="roundRect">
            <a:avLst>
              <a:gd fmla="val 16667" name="adj"/>
            </a:avLst>
          </a:prstGeom>
          <a:solidFill>
            <a:srgbClr val="783F04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 </a:t>
            </a:r>
            <a:r>
              <a:rPr lang="zh-TW" sz="2400">
                <a:solidFill>
                  <a:srgbClr val="FFFFFF"/>
                </a:solidFill>
              </a:rPr>
              <a:t>布丁布丁吃什麼？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</a:rPr>
              <a:t> </a:t>
            </a:r>
            <a:r>
              <a:rPr lang="zh-TW" sz="2000" u="sng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http://blog.pulipuli.info</a:t>
            </a:r>
            <a:r>
              <a:rPr lang="zh-TW" sz="2000">
                <a:solidFill>
                  <a:srgbClr val="FFFFFF"/>
                </a:solidFill>
              </a:rPr>
              <a:t> </a:t>
            </a:r>
            <a:endParaRPr sz="2000">
              <a:solidFill>
                <a:srgbClr val="FFFFFF"/>
              </a:solidFill>
            </a:endParaRPr>
          </a:p>
        </p:txBody>
      </p:sp>
      <p:pic>
        <p:nvPicPr>
          <p:cNvPr id="110" name="Google Shape;11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79475" y="1493851"/>
            <a:ext cx="1034899" cy="102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1 1">
  <p:cSld name="1_章節標題_1_1">
    <p:bg>
      <p:bgPr>
        <a:solidFill>
          <a:srgbClr val="FFFFFF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熊部長問號圖.png" id="114" name="Google Shape;11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4575" y="2733663"/>
            <a:ext cx="4038600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6"/>
          <p:cNvSpPr txBox="1"/>
          <p:nvPr>
            <p:ph type="title"/>
          </p:nvPr>
        </p:nvSpPr>
        <p:spPr>
          <a:xfrm>
            <a:off x="3379400" y="14669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0" name="Google Shape;120;p1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">
  <p:cSld name="BLANK_2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8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26" name="Google Shape;126;p1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1">
  <p:cSld name="BLANK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9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/>
          <p:nvPr/>
        </p:nvSpPr>
        <p:spPr>
          <a:xfrm>
            <a:off x="0" y="0"/>
            <a:ext cx="9173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1" name="Google Shape;131;p19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35" name="Google Shape;135;p20"/>
          <p:cNvSpPr txBox="1"/>
          <p:nvPr>
            <p:ph idx="2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136" name="Google Shape;136;p2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7" name="Google Shape;137;p20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1" showMasterSp="0">
  <p:cSld name="TITLE_1">
    <p:bg>
      <p:bgPr>
        <a:solidFill>
          <a:srgbClr val="313031"/>
        </a:solid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3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5"/>
            <a:ext cx="8781376" cy="48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" name="Google Shape;24;p3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26" name="Google Shape;2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7" y="5608775"/>
            <a:ext cx="523242" cy="5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0" name="Google Shape;140;p21"/>
          <p:cNvSpPr/>
          <p:nvPr>
            <p:ph idx="2" type="pic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21"/>
          <p:cNvSpPr txBox="1"/>
          <p:nvPr>
            <p:ph idx="1" type="body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142" name="Google Shape;142;p2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3" name="Google Shape;143;p21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6" name="Google Shape;146;p22"/>
          <p:cNvSpPr txBox="1"/>
          <p:nvPr>
            <p:ph idx="1" type="body"/>
          </p:nvPr>
        </p:nvSpPr>
        <p:spPr>
          <a:xfrm rot="5400000">
            <a:off x="2190750" y="-209550"/>
            <a:ext cx="4876800" cy="8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147" name="Google Shape;147;p22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8" name="Google Shape;148;p2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 rot="5400000">
            <a:off x="4824412" y="2424113"/>
            <a:ext cx="5753100" cy="20478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 rot="5400000">
            <a:off x="652462" y="452438"/>
            <a:ext cx="5753100" cy="5991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152" name="Google Shape;152;p23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3" name="Google Shape;153;p2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表格" type="tbl">
  <p:cSld name="TABLE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/>
          <p:nvPr>
            <p:ph type="title"/>
          </p:nvPr>
        </p:nvSpPr>
        <p:spPr>
          <a:xfrm>
            <a:off x="838200" y="571500"/>
            <a:ext cx="7162800" cy="4873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6" name="Google Shape;156;p24"/>
          <p:cNvSpPr txBox="1"/>
          <p:nvPr>
            <p:ph idx="11" type="ftr"/>
          </p:nvPr>
        </p:nvSpPr>
        <p:spPr>
          <a:xfrm>
            <a:off x="7086600" y="6537325"/>
            <a:ext cx="17526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7" name="Google Shape;157;p2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8" name="Google Shape;158;p24"/>
          <p:cNvSpPr txBox="1"/>
          <p:nvPr>
            <p:ph idx="10" type="dt"/>
          </p:nvPr>
        </p:nvSpPr>
        <p:spPr>
          <a:xfrm>
            <a:off x="381000" y="6553200"/>
            <a:ext cx="1905000" cy="2619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/>
          <p:nvPr>
            <p:ph idx="1" type="subTitle"/>
          </p:nvPr>
        </p:nvSpPr>
        <p:spPr>
          <a:xfrm>
            <a:off x="1431750" y="4910000"/>
            <a:ext cx="43407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6"/>
          <p:cNvSpPr txBox="1"/>
          <p:nvPr>
            <p:ph type="ctrTitle"/>
          </p:nvPr>
        </p:nvSpPr>
        <p:spPr>
          <a:xfrm>
            <a:off x="599675" y="2895750"/>
            <a:ext cx="54699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898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2" showMasterSp="0">
  <p:cSld name="TITL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27"/>
          <p:cNvGrpSpPr/>
          <p:nvPr/>
        </p:nvGrpSpPr>
        <p:grpSpPr>
          <a:xfrm>
            <a:off x="3446823" y="0"/>
            <a:ext cx="5697169" cy="6858000"/>
            <a:chOff x="3446823" y="0"/>
            <a:chExt cx="5697169" cy="6858000"/>
          </a:xfrm>
        </p:grpSpPr>
        <p:pic>
          <p:nvPicPr>
            <p:cNvPr id="172" name="Google Shape;172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80859" y="0"/>
              <a:ext cx="5063133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46823" y="0"/>
              <a:ext cx="2698954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4" name="Google Shape;174;p27"/>
          <p:cNvSpPr txBox="1"/>
          <p:nvPr>
            <p:ph idx="1" type="subTitle"/>
          </p:nvPr>
        </p:nvSpPr>
        <p:spPr>
          <a:xfrm>
            <a:off x="599675" y="4376600"/>
            <a:ext cx="4130400" cy="11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5" name="Google Shape;175;p27"/>
          <p:cNvSpPr txBox="1"/>
          <p:nvPr>
            <p:ph type="ctrTitle"/>
          </p:nvPr>
        </p:nvSpPr>
        <p:spPr>
          <a:xfrm>
            <a:off x="599675" y="2094350"/>
            <a:ext cx="4497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Char char="●"/>
              <a:defRPr sz="3600"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176" name="Google Shape;17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>
            <p:ph idx="2" type="subTitle"/>
          </p:nvPr>
        </p:nvSpPr>
        <p:spPr>
          <a:xfrm>
            <a:off x="599675" y="1472250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200"/>
              <a:buFont typeface="Noto Symbol"/>
              <a:buNone/>
              <a:defRPr sz="22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 1" showMasterSp="0">
  <p:cSld name="TITLE_1">
    <p:bg>
      <p:bgPr>
        <a:solidFill>
          <a:srgbClr val="313031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8"/>
          <p:cNvPicPr preferRelativeResize="0"/>
          <p:nvPr/>
        </p:nvPicPr>
        <p:blipFill rotWithShape="1">
          <a:blip r:embed="rId2">
            <a:alphaModFix/>
          </a:blip>
          <a:srcRect b="7757" l="0" r="0" t="18294"/>
          <a:stretch/>
        </p:blipFill>
        <p:spPr>
          <a:xfrm>
            <a:off x="161050" y="32275"/>
            <a:ext cx="8781376" cy="487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/>
          <p:nvPr/>
        </p:nvSpPr>
        <p:spPr>
          <a:xfrm>
            <a:off x="8075" y="3832400"/>
            <a:ext cx="9144000" cy="302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8"/>
          <p:cNvSpPr txBox="1"/>
          <p:nvPr>
            <p:ph idx="1" type="subTitle"/>
          </p:nvPr>
        </p:nvSpPr>
        <p:spPr>
          <a:xfrm>
            <a:off x="2059925" y="5579650"/>
            <a:ext cx="5817300" cy="6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2" name="Google Shape;182;p28"/>
          <p:cNvSpPr txBox="1"/>
          <p:nvPr>
            <p:ph type="ctrTitle"/>
          </p:nvPr>
        </p:nvSpPr>
        <p:spPr>
          <a:xfrm>
            <a:off x="599675" y="4769250"/>
            <a:ext cx="79041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254000" lvl="0" marL="0" marR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Char char="●"/>
              <a:defRPr>
                <a:solidFill>
                  <a:srgbClr val="000000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3" name="Google Shape;183;p28"/>
          <p:cNvSpPr txBox="1"/>
          <p:nvPr>
            <p:ph idx="2" type="subTitle"/>
          </p:nvPr>
        </p:nvSpPr>
        <p:spPr>
          <a:xfrm>
            <a:off x="599675" y="1459125"/>
            <a:ext cx="54699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360"/>
              </a:spcBef>
              <a:spcAft>
                <a:spcPts val="0"/>
              </a:spcAft>
              <a:buSzPts val="2400"/>
              <a:buFont typeface="Noto Symbol"/>
              <a:buNone/>
              <a:defRPr sz="2400">
                <a:solidFill>
                  <a:schemeClr val="dk2"/>
                </a:solidFill>
              </a:defRPr>
            </a:lvl1pPr>
            <a:lvl2pPr indent="-273050" lvl="1" marL="742950" marR="0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▪"/>
              <a:defRPr>
                <a:solidFill>
                  <a:schemeClr val="dk2"/>
                </a:solidFill>
              </a:defRPr>
            </a:lvl2pPr>
            <a:lvl3pPr indent="-228600" lvl="2" marL="1143000" marR="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•"/>
              <a:defRPr>
                <a:solidFill>
                  <a:schemeClr val="dk2"/>
                </a:solidFill>
              </a:defRPr>
            </a:lvl3pPr>
            <a:lvl4pPr indent="-254000" lvl="3" marL="16002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–"/>
              <a:defRPr>
                <a:solidFill>
                  <a:schemeClr val="dk2"/>
                </a:solidFill>
              </a:defRPr>
            </a:lvl4pPr>
            <a:lvl5pPr indent="-254000" lvl="4" marL="2057400" marR="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mbria"/>
              <a:buChar char="»"/>
              <a:defRPr>
                <a:solidFill>
                  <a:schemeClr val="dk2"/>
                </a:solidFill>
              </a:defRPr>
            </a:lvl5pPr>
            <a:lvl6pPr indent="-266700" lvl="5" marL="25146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6pPr>
            <a:lvl7pPr indent="-266700" lvl="6" marL="29718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7pPr>
            <a:lvl8pPr indent="-266700" lvl="7" marL="34290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8pPr>
            <a:lvl9pPr indent="-266700" lvl="8" marL="3886200" marR="0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descr="Fu_Jen_Catholic_University_Seal.svg.png" id="184" name="Google Shape;18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0527" y="5608775"/>
            <a:ext cx="523242" cy="57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 - 小章節" type="secHead">
  <p:cSld name="SECTION_HEADER">
    <p:bg>
      <p:bgPr>
        <a:solidFill>
          <a:srgbClr val="FFFFFF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92087" y="-899287"/>
            <a:ext cx="6365201" cy="91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8" name="Google Shape;188;p29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29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 - 大章節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2" name="Google Shape;192;p30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3" name="Google Shape;193;p30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196" name="Google Shape;196;p3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7" name="Google Shape;197;p3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98" name="Google Shape;198;p3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 - 小章節" type="secHead">
  <p:cSld name="SECTION_HEADER">
    <p:bg>
      <p:bgPr>
        <a:solidFill>
          <a:srgbClr val="FFFFFF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1392087" y="-899287"/>
            <a:ext cx="6365201" cy="914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1" name="Google Shape;201;p3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02" name="Google Shape;202;p32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 1">
  <p:cSld name="TITLE_ONLY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3"/>
          <p:cNvPicPr preferRelativeResize="0"/>
          <p:nvPr/>
        </p:nvPicPr>
        <p:blipFill rotWithShape="1">
          <a:blip r:embed="rId2">
            <a:alphaModFix/>
          </a:blip>
          <a:srcRect b="67177" l="0" r="0" t="6725"/>
          <a:stretch/>
        </p:blipFill>
        <p:spPr>
          <a:xfrm>
            <a:off x="0" y="0"/>
            <a:ext cx="9143999" cy="1789776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6" name="Google Shape;206;p33"/>
          <p:cNvSpPr txBox="1"/>
          <p:nvPr>
            <p:ph type="title"/>
          </p:nvPr>
        </p:nvSpPr>
        <p:spPr>
          <a:xfrm>
            <a:off x="476250" y="169425"/>
            <a:ext cx="81915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07" name="Google Shape;207;p33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208" name="Google Shape;208;p33"/>
          <p:cNvPicPr preferRelativeResize="0"/>
          <p:nvPr/>
        </p:nvPicPr>
        <p:blipFill rotWithShape="1">
          <a:blip r:embed="rId2">
            <a:alphaModFix/>
          </a:blip>
          <a:srcRect b="39336" l="0" r="0" t="34566"/>
          <a:stretch/>
        </p:blipFill>
        <p:spPr>
          <a:xfrm>
            <a:off x="0" y="1710950"/>
            <a:ext cx="9143999" cy="178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" type="twoTxTwoObj">
  <p:cSld name="TWO_OBJECTS_WITH_TEX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4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1" name="Google Shape;211;p34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2" name="Google Shape;212;p3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3" name="Google Shape;213;p34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4" name="Google Shape;214;p34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5" name="Google Shape;215;p3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16" name="Google Shape;216;p34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 1">
  <p:cSld name="TWO_OBJECTS_WITH_TEXT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/>
          <p:nvPr>
            <p:ph idx="1" type="body"/>
          </p:nvPr>
        </p:nvSpPr>
        <p:spPr>
          <a:xfrm>
            <a:off x="553746" y="2439816"/>
            <a:ext cx="26292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9" name="Google Shape;219;p35"/>
          <p:cNvSpPr txBox="1"/>
          <p:nvPr>
            <p:ph idx="2" type="body"/>
          </p:nvPr>
        </p:nvSpPr>
        <p:spPr>
          <a:xfrm>
            <a:off x="327157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0" name="Google Shape;220;p3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1" name="Google Shape;221;p35"/>
          <p:cNvSpPr txBox="1"/>
          <p:nvPr>
            <p:ph idx="3" type="subTitle"/>
          </p:nvPr>
        </p:nvSpPr>
        <p:spPr>
          <a:xfrm>
            <a:off x="5531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2" name="Google Shape;222;p35"/>
          <p:cNvSpPr txBox="1"/>
          <p:nvPr>
            <p:ph idx="4" type="subTitle"/>
          </p:nvPr>
        </p:nvSpPr>
        <p:spPr>
          <a:xfrm>
            <a:off x="327391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3" name="Google Shape;223;p35"/>
          <p:cNvSpPr txBox="1"/>
          <p:nvPr>
            <p:ph idx="5" type="body"/>
          </p:nvPr>
        </p:nvSpPr>
        <p:spPr>
          <a:xfrm>
            <a:off x="599482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24" name="Google Shape;224;p35"/>
          <p:cNvSpPr txBox="1"/>
          <p:nvPr>
            <p:ph idx="6" type="subTitle"/>
          </p:nvPr>
        </p:nvSpPr>
        <p:spPr>
          <a:xfrm>
            <a:off x="599716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5" name="Google Shape;225;p3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226" name="Google Shape;226;p35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9" name="Google Shape;229;p36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0" name="Google Shape;230;p36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1" name="Google Shape;231;p3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2" name="Google Shape;232;p36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2 2">
  <p:cSld name="TWO_OBJECTS_2_2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7"/>
          <p:cNvPicPr preferRelativeResize="0"/>
          <p:nvPr/>
        </p:nvPicPr>
        <p:blipFill rotWithShape="1">
          <a:blip r:embed="rId2">
            <a:alphaModFix/>
          </a:blip>
          <a:srcRect b="74026" l="0" r="0" t="-143"/>
          <a:stretch/>
        </p:blipFill>
        <p:spPr>
          <a:xfrm>
            <a:off x="0" y="0"/>
            <a:ext cx="9143999" cy="17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7"/>
          <p:cNvPicPr preferRelativeResize="0"/>
          <p:nvPr/>
        </p:nvPicPr>
        <p:blipFill rotWithShape="1">
          <a:blip r:embed="rId2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7" name="Google Shape;237;p37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8" name="Google Shape;238;p37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39" name="Google Shape;239;p3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0" name="Google Shape;240;p3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2">
  <p:cSld name="TWO_OBJECTS_2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8"/>
          <p:cNvPicPr preferRelativeResize="0"/>
          <p:nvPr/>
        </p:nvPicPr>
        <p:blipFill rotWithShape="1">
          <a:blip r:embed="rId2">
            <a:alphaModFix/>
          </a:blip>
          <a:srcRect b="74026" l="0" r="0" t="-143"/>
          <a:stretch/>
        </p:blipFill>
        <p:spPr>
          <a:xfrm>
            <a:off x="0" y="0"/>
            <a:ext cx="9143999" cy="17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8"/>
          <p:cNvPicPr preferRelativeResize="0"/>
          <p:nvPr/>
        </p:nvPicPr>
        <p:blipFill rotWithShape="1">
          <a:blip r:embed="rId2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5" name="Google Shape;245;p38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46" name="Google Shape;246;p38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47" name="Google Shape;247;p3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8" name="Google Shape;248;p3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2 1">
  <p:cSld name="TWO_OBJECTS_2_1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9"/>
          <p:cNvPicPr preferRelativeResize="0"/>
          <p:nvPr/>
        </p:nvPicPr>
        <p:blipFill rotWithShape="1">
          <a:blip r:embed="rId2">
            <a:alphaModFix/>
          </a:blip>
          <a:srcRect b="67177" l="0" r="0" t="6725"/>
          <a:stretch/>
        </p:blipFill>
        <p:spPr>
          <a:xfrm>
            <a:off x="0" y="0"/>
            <a:ext cx="9143999" cy="178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9"/>
          <p:cNvPicPr preferRelativeResize="0"/>
          <p:nvPr/>
        </p:nvPicPr>
        <p:blipFill rotWithShape="1">
          <a:blip r:embed="rId2">
            <a:alphaModFix/>
          </a:blip>
          <a:srcRect b="39336" l="0" r="0" t="34566"/>
          <a:stretch/>
        </p:blipFill>
        <p:spPr>
          <a:xfrm>
            <a:off x="0" y="1710950"/>
            <a:ext cx="9143999" cy="178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9"/>
          <p:cNvPicPr preferRelativeResize="0"/>
          <p:nvPr/>
        </p:nvPicPr>
        <p:blipFill rotWithShape="1">
          <a:blip r:embed="rId3">
            <a:alphaModFix/>
          </a:blip>
          <a:srcRect b="74117" l="0" r="0" t="6725"/>
          <a:stretch/>
        </p:blipFill>
        <p:spPr>
          <a:xfrm>
            <a:off x="0" y="1375"/>
            <a:ext cx="9143999" cy="131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9"/>
          <p:cNvPicPr preferRelativeResize="0"/>
          <p:nvPr/>
        </p:nvPicPr>
        <p:blipFill rotWithShape="1">
          <a:blip r:embed="rId3">
            <a:alphaModFix/>
          </a:blip>
          <a:srcRect b="140" l="0" r="0" t="95152"/>
          <a:stretch/>
        </p:blipFill>
        <p:spPr>
          <a:xfrm>
            <a:off x="0" y="6534825"/>
            <a:ext cx="9143999" cy="32284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5" name="Google Shape;255;p39"/>
          <p:cNvSpPr txBox="1"/>
          <p:nvPr>
            <p:ph idx="1" type="body"/>
          </p:nvPr>
        </p:nvSpPr>
        <p:spPr>
          <a:xfrm>
            <a:off x="533400" y="1351238"/>
            <a:ext cx="4019400" cy="51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56" name="Google Shape;256;p39"/>
          <p:cNvSpPr txBox="1"/>
          <p:nvPr>
            <p:ph idx="2" type="body"/>
          </p:nvPr>
        </p:nvSpPr>
        <p:spPr>
          <a:xfrm>
            <a:off x="4705350" y="1351238"/>
            <a:ext cx="4019400" cy="51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57" name="Google Shape;257;p3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8" name="Google Shape;258;p3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 1">
  <p:cSld name="TWO_OBJECTS_1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1" name="Google Shape;261;p40"/>
          <p:cNvSpPr txBox="1"/>
          <p:nvPr>
            <p:ph idx="1" type="body"/>
          </p:nvPr>
        </p:nvSpPr>
        <p:spPr>
          <a:xfrm>
            <a:off x="533400" y="1791150"/>
            <a:ext cx="81342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62" name="Google Shape;262;p40"/>
          <p:cNvSpPr txBox="1"/>
          <p:nvPr>
            <p:ph idx="2" type="body"/>
          </p:nvPr>
        </p:nvSpPr>
        <p:spPr>
          <a:xfrm>
            <a:off x="476250" y="4211550"/>
            <a:ext cx="8248500" cy="22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63" name="Google Shape;263;p4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64" name="Google Shape;264;p4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 1">
  <p:cSld name="1_章節標題_2_1">
    <p:bg>
      <p:bgPr>
        <a:solidFill>
          <a:srgbClr val="FFFFFF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41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67" name="Google Shape;267;p4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8" name="Google Shape;268;p41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9" name="Google Shape;26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1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1" name="Google Shape;271;p41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72" name="Google Shape;272;p4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descr="[Slide] 實作 Practice slide" id="273" name="Google Shape;27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211" y="3313551"/>
            <a:ext cx="3094027" cy="2939326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1"/>
          <p:cNvSpPr txBox="1"/>
          <p:nvPr>
            <p:ph idx="2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 - 大章節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56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 1 1">
  <p:cSld name="1_章節標題_2_1_1">
    <p:bg>
      <p:bgPr>
        <a:solidFill>
          <a:srgbClr val="FFFFFF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42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77" name="Google Shape;277;p4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42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9" name="Google Shape;27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2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81" name="Google Shape;281;p42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82" name="Google Shape;282;p4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83" name="Google Shape;28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202" y="2435825"/>
            <a:ext cx="2815954" cy="37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2"/>
          <p:cNvSpPr txBox="1"/>
          <p:nvPr>
            <p:ph idx="2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2">
  <p:cSld name="1_章節標題_2">
    <p:bg>
      <p:bgPr>
        <a:solidFill>
          <a:srgbClr val="FFFFFF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43"/>
          <p:cNvGrpSpPr/>
          <p:nvPr/>
        </p:nvGrpSpPr>
        <p:grpSpPr>
          <a:xfrm>
            <a:off x="0" y="0"/>
            <a:ext cx="5252826" cy="6857999"/>
            <a:chOff x="2426150" y="0"/>
            <a:chExt cx="5252826" cy="6857999"/>
          </a:xfrm>
        </p:grpSpPr>
        <p:pic>
          <p:nvPicPr>
            <p:cNvPr id="287" name="Google Shape;287;p4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2907873" y="0"/>
              <a:ext cx="477110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43"/>
            <p:cNvPicPr preferRelativeResize="0"/>
            <p:nvPr/>
          </p:nvPicPr>
          <p:blipFill rotWithShape="1">
            <a:blip r:embed="rId2">
              <a:alphaModFix/>
            </a:blip>
            <a:srcRect b="0" l="89903" r="0" t="0"/>
            <a:stretch/>
          </p:blipFill>
          <p:spPr>
            <a:xfrm>
              <a:off x="2426150" y="0"/>
              <a:ext cx="6131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9" name="Google Shape;289;p43"/>
          <p:cNvSpPr/>
          <p:nvPr/>
        </p:nvSpPr>
        <p:spPr>
          <a:xfrm>
            <a:off x="560550" y="2128350"/>
            <a:ext cx="1786800" cy="821100"/>
          </a:xfrm>
          <a:prstGeom prst="wedgeRoundRectCallout">
            <a:avLst>
              <a:gd fmla="val -8849" name="adj1"/>
              <a:gd fmla="val 74442" name="adj2"/>
              <a:gd fmla="val 0" name="adj3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0" name="Google Shape;29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425199" y="2130450"/>
            <a:ext cx="302350" cy="91527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lide programming coding code type" id="291" name="Google Shape;29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00014">
            <a:off x="-163091" y="3580716"/>
            <a:ext cx="2854559" cy="319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3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3" name="Google Shape;293;p43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294" name="Google Shape;294;p43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95" name="Google Shape;295;p4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96" name="Google Shape;296;p4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">
  <p:cSld name="1_章節標題">
    <p:bg>
      <p:bgPr>
        <a:solidFill>
          <a:srgbClr val="FFFFFF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4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4"/>
          <p:cNvSpPr txBox="1"/>
          <p:nvPr>
            <p:ph type="title"/>
          </p:nvPr>
        </p:nvSpPr>
        <p:spPr>
          <a:xfrm>
            <a:off x="3379396" y="1709750"/>
            <a:ext cx="5131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01" name="Google Shape;301;p44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章節標題 1">
  <p:cSld name="1_章節標題_1">
    <p:bg>
      <p:bgPr>
        <a:solidFill>
          <a:srgbClr val="FFFFFF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2" y="0"/>
            <a:ext cx="477110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5"/>
          <p:cNvPicPr preferRelativeResize="0"/>
          <p:nvPr/>
        </p:nvPicPr>
        <p:blipFill rotWithShape="1">
          <a:blip r:embed="rId3">
            <a:alphaModFix/>
          </a:blip>
          <a:srcRect b="10233" l="0" r="5240" t="0"/>
          <a:stretch/>
        </p:blipFill>
        <p:spPr>
          <a:xfrm>
            <a:off x="5796136" y="4293096"/>
            <a:ext cx="3348000" cy="255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5"/>
          <p:cNvSpPr txBox="1"/>
          <p:nvPr>
            <p:ph type="title"/>
          </p:nvPr>
        </p:nvSpPr>
        <p:spPr>
          <a:xfrm>
            <a:off x="3379400" y="2492750"/>
            <a:ext cx="51312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08" name="Google Shape;308;p45"/>
          <p:cNvPicPr preferRelativeResize="0"/>
          <p:nvPr/>
        </p:nvPicPr>
        <p:blipFill rotWithShape="1">
          <a:blip r:embed="rId4">
            <a:alphaModFix/>
          </a:blip>
          <a:srcRect b="0" l="0" r="0" t="59028"/>
          <a:stretch/>
        </p:blipFill>
        <p:spPr>
          <a:xfrm>
            <a:off x="1237539" y="4680205"/>
            <a:ext cx="5131200" cy="76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5"/>
          <p:cNvPicPr preferRelativeResize="0"/>
          <p:nvPr/>
        </p:nvPicPr>
        <p:blipFill rotWithShape="1">
          <a:blip r:embed="rId4">
            <a:alphaModFix/>
          </a:blip>
          <a:srcRect b="53229" l="0" r="0" t="0"/>
          <a:stretch/>
        </p:blipFill>
        <p:spPr>
          <a:xfrm>
            <a:off x="2843281" y="4004555"/>
            <a:ext cx="5131200" cy="8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1654" y="0"/>
            <a:ext cx="30234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5"/>
          <p:cNvSpPr txBox="1"/>
          <p:nvPr/>
        </p:nvSpPr>
        <p:spPr>
          <a:xfrm>
            <a:off x="2391100" y="1625600"/>
            <a:ext cx="5071200" cy="76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BLOG: 布丁布丁吃什麼？</a:t>
            </a:r>
            <a:br>
              <a:rPr 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zh-TW" sz="3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http://blog.pulipuli.info/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62312" y="1522841"/>
            <a:ext cx="969900" cy="96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15" name="Google Shape;315;p46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6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17" name="Google Shape;317;p4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3">
  <p:cSld name="BLANK_3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20" name="Google Shape;320;p47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22" name="Google Shape;322;p47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">
  <p:cSld name="BLANK_2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25" name="Google Shape;325;p48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8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8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28" name="Google Shape;328;p4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 2">
  <p:cSld name="BLANK_2_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31" name="Google Shape;331;p49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9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9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34" name="Google Shape;334;p49"/>
          <p:cNvSpPr txBox="1"/>
          <p:nvPr>
            <p:ph type="title"/>
          </p:nvPr>
        </p:nvSpPr>
        <p:spPr>
          <a:xfrm>
            <a:off x="4477875" y="1037725"/>
            <a:ext cx="41898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35" name="Google Shape;335;p49"/>
          <p:cNvSpPr txBox="1"/>
          <p:nvPr>
            <p:ph idx="2" type="body"/>
          </p:nvPr>
        </p:nvSpPr>
        <p:spPr>
          <a:xfrm>
            <a:off x="4477875" y="2281525"/>
            <a:ext cx="4058100" cy="38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>
                <a:solidFill>
                  <a:srgbClr val="FFFFFF"/>
                </a:solidFill>
              </a:defRPr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>
                <a:solidFill>
                  <a:srgbClr val="FFFFFF"/>
                </a:solidFill>
              </a:defRPr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2 1">
  <p:cSld name="BLANK_2_1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338" name="Google Shape;338;p50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0"/>
          <p:cNvSpPr/>
          <p:nvPr/>
        </p:nvSpPr>
        <p:spPr>
          <a:xfrm>
            <a:off x="0" y="0"/>
            <a:ext cx="9173700" cy="6553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50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41" name="Google Shape;341;p50"/>
          <p:cNvSpPr txBox="1"/>
          <p:nvPr>
            <p:ph type="title"/>
          </p:nvPr>
        </p:nvSpPr>
        <p:spPr>
          <a:xfrm>
            <a:off x="476250" y="5026500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Char char="●"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 1">
  <p:cSld name="BLANK_1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51"/>
          <p:cNvPicPr preferRelativeResize="0"/>
          <p:nvPr/>
        </p:nvPicPr>
        <p:blipFill rotWithShape="1">
          <a:blip r:embed="rId2">
            <a:alphaModFix/>
          </a:blip>
          <a:srcRect b="15205" l="0" r="0" t="25970"/>
          <a:stretch/>
        </p:blipFill>
        <p:spPr>
          <a:xfrm>
            <a:off x="0" y="0"/>
            <a:ext cx="9143999" cy="40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1"/>
          <p:cNvSpPr/>
          <p:nvPr/>
        </p:nvSpPr>
        <p:spPr>
          <a:xfrm>
            <a:off x="0" y="0"/>
            <a:ext cx="91737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46" name="Google Shape;346;p5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9" name="Google Shape;39;p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內容" type="objTx">
  <p:cSld name="OBJECT_WITH_CAPTION_TEXT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2"/>
          <p:cNvSpPr txBox="1"/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9" name="Google Shape;349;p52"/>
          <p:cNvSpPr txBox="1"/>
          <p:nvPr>
            <p:ph idx="1" type="body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50" name="Google Shape;350;p52"/>
          <p:cNvSpPr txBox="1"/>
          <p:nvPr>
            <p:ph idx="2" type="body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351" name="Google Shape;351;p5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52" name="Google Shape;352;p52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標題的圖片" type="picTx">
  <p:cSld name="PICTURE_WITH_CAPTION_TEXT"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3"/>
          <p:cNvSpPr txBox="1"/>
          <p:nvPr>
            <p:ph type="title"/>
          </p:nvPr>
        </p:nvSpPr>
        <p:spPr>
          <a:xfrm>
            <a:off x="630238" y="457200"/>
            <a:ext cx="294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5" name="Google Shape;355;p53"/>
          <p:cNvSpPr/>
          <p:nvPr>
            <p:ph idx="2" type="pic"/>
          </p:nvPr>
        </p:nvSpPr>
        <p:spPr>
          <a:xfrm>
            <a:off x="3887788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6" name="Google Shape;356;p53"/>
          <p:cNvSpPr txBox="1"/>
          <p:nvPr>
            <p:ph idx="1" type="body"/>
          </p:nvPr>
        </p:nvSpPr>
        <p:spPr>
          <a:xfrm>
            <a:off x="630238" y="2057400"/>
            <a:ext cx="29496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560"/>
              </a:spcBef>
              <a:spcAft>
                <a:spcPts val="0"/>
              </a:spcAft>
              <a:buSzPts val="2400"/>
              <a:buFont typeface="Cambria"/>
              <a:buNone/>
              <a:defRPr/>
            </a:lvl1pPr>
            <a:lvl2pPr indent="-228600" lvl="1" marL="914400" rtl="0">
              <a:spcBef>
                <a:spcPts val="520"/>
              </a:spcBef>
              <a:spcAft>
                <a:spcPts val="0"/>
              </a:spcAft>
              <a:buSzPts val="2400"/>
              <a:buFont typeface="Cambria"/>
              <a:buNone/>
              <a:defRPr/>
            </a:lvl2pPr>
            <a:lvl3pPr indent="-228600" lvl="2" marL="1371600" rtl="0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None/>
              <a:defRPr/>
            </a:lvl3pPr>
            <a:lvl4pPr indent="-228600" lvl="3" marL="18288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4pPr>
            <a:lvl5pPr indent="-228600" lvl="4" marL="2286000" rtl="0">
              <a:spcBef>
                <a:spcPts val="400"/>
              </a:spcBef>
              <a:spcAft>
                <a:spcPts val="0"/>
              </a:spcAft>
              <a:buSzPts val="2400"/>
              <a:buFont typeface="Cambria"/>
              <a:buNone/>
              <a:defRPr/>
            </a:lvl5pPr>
            <a:lvl6pPr indent="-228600" lvl="5" marL="27432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6pPr>
            <a:lvl7pPr indent="-228600" lvl="6" marL="32004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7pPr>
            <a:lvl8pPr indent="-228600" lvl="7" marL="36576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8pPr>
            <a:lvl9pPr indent="-228600" lvl="8" marL="4114800" rtl="0">
              <a:spcBef>
                <a:spcPts val="500"/>
              </a:spcBef>
              <a:spcAft>
                <a:spcPts val="0"/>
              </a:spcAft>
              <a:buSzPts val="2400"/>
              <a:buFont typeface="Cambria"/>
              <a:buNone/>
              <a:defRPr/>
            </a:lvl9pPr>
          </a:lstStyle>
          <a:p/>
        </p:txBody>
      </p:sp>
      <p:sp>
        <p:nvSpPr>
          <p:cNvPr id="357" name="Google Shape;357;p5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58" name="Google Shape;358;p53"/>
          <p:cNvSpPr txBox="1"/>
          <p:nvPr>
            <p:ph idx="3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1" name="Google Shape;361;p54"/>
          <p:cNvSpPr txBox="1"/>
          <p:nvPr>
            <p:ph idx="1" type="body"/>
          </p:nvPr>
        </p:nvSpPr>
        <p:spPr>
          <a:xfrm rot="5400000">
            <a:off x="2190750" y="-209550"/>
            <a:ext cx="4876800" cy="81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362" name="Google Shape;362;p54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3" name="Google Shape;363;p5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5"/>
          <p:cNvSpPr txBox="1"/>
          <p:nvPr>
            <p:ph type="title"/>
          </p:nvPr>
        </p:nvSpPr>
        <p:spPr>
          <a:xfrm rot="5400000">
            <a:off x="4824450" y="2424150"/>
            <a:ext cx="5753100" cy="204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6" name="Google Shape;366;p55"/>
          <p:cNvSpPr txBox="1"/>
          <p:nvPr>
            <p:ph idx="1" type="body"/>
          </p:nvPr>
        </p:nvSpPr>
        <p:spPr>
          <a:xfrm rot="5400000">
            <a:off x="652425" y="452400"/>
            <a:ext cx="5753100" cy="59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❖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▪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ambria"/>
              <a:buChar char="•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–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»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/>
            </a:lvl9pPr>
          </a:lstStyle>
          <a:p/>
        </p:txBody>
      </p:sp>
      <p:sp>
        <p:nvSpPr>
          <p:cNvPr id="367" name="Google Shape;367;p55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8" name="Google Shape;368;p5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表格" type="tbl">
  <p:cSld name="TABLE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6"/>
          <p:cNvSpPr txBox="1"/>
          <p:nvPr>
            <p:ph type="title"/>
          </p:nvPr>
        </p:nvSpPr>
        <p:spPr>
          <a:xfrm>
            <a:off x="838200" y="571500"/>
            <a:ext cx="71628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1" name="Google Shape;371;p56"/>
          <p:cNvSpPr txBox="1"/>
          <p:nvPr>
            <p:ph idx="11" type="ftr"/>
          </p:nvPr>
        </p:nvSpPr>
        <p:spPr>
          <a:xfrm>
            <a:off x="7086600" y="6537325"/>
            <a:ext cx="17526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2" name="Google Shape;372;p5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000" u="none" cap="none" strike="noStrike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73" name="Google Shape;373;p56"/>
          <p:cNvSpPr txBox="1"/>
          <p:nvPr>
            <p:ph idx="10" type="dt"/>
          </p:nvPr>
        </p:nvSpPr>
        <p:spPr>
          <a:xfrm>
            <a:off x="381000" y="6553200"/>
            <a:ext cx="19050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3" name="Google Shape;43;p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1" type="subTitle"/>
          </p:nvPr>
        </p:nvSpPr>
        <p:spPr>
          <a:xfrm>
            <a:off x="24200" y="6583675"/>
            <a:ext cx="8350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" name="Google Shape;49;p8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8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" name="Google Shape;51;p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52" name="Google Shape;52;p8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對 1">
  <p:cSld name="TWO_OBJECTS_WITH_TEXT_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/>
          <p:nvPr>
            <p:ph idx="1" type="body"/>
          </p:nvPr>
        </p:nvSpPr>
        <p:spPr>
          <a:xfrm>
            <a:off x="629946" y="2439816"/>
            <a:ext cx="26292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2" type="body"/>
          </p:nvPr>
        </p:nvSpPr>
        <p:spPr>
          <a:xfrm>
            <a:off x="334777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7" name="Google Shape;57;p9"/>
          <p:cNvSpPr txBox="1"/>
          <p:nvPr>
            <p:ph idx="3" type="subTitle"/>
          </p:nvPr>
        </p:nvSpPr>
        <p:spPr>
          <a:xfrm>
            <a:off x="629325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4" type="subTitle"/>
          </p:nvPr>
        </p:nvSpPr>
        <p:spPr>
          <a:xfrm>
            <a:off x="335011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5" type="body"/>
          </p:nvPr>
        </p:nvSpPr>
        <p:spPr>
          <a:xfrm>
            <a:off x="6071024" y="2439816"/>
            <a:ext cx="26424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56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52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48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>
              <a:spcBef>
                <a:spcPts val="4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>
              <a:spcBef>
                <a:spcPts val="4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>
              <a:spcBef>
                <a:spcPts val="5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>
              <a:spcBef>
                <a:spcPts val="5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>
              <a:spcBef>
                <a:spcPts val="50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6" type="subTitle"/>
          </p:nvPr>
        </p:nvSpPr>
        <p:spPr>
          <a:xfrm>
            <a:off x="6073369" y="1871825"/>
            <a:ext cx="26376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560"/>
              </a:spcBef>
              <a:spcAft>
                <a:spcPts val="0"/>
              </a:spcAft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" name="Google Shape;61;p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62" name="Google Shape;62;p9"/>
          <p:cNvSpPr txBox="1"/>
          <p:nvPr>
            <p:ph idx="7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項物件" type="twoObj">
  <p:cSld name="TWO_OBJECTS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000"/>
              <a:buChar char="●"/>
              <a:defRPr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marL="457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Char char="●"/>
              <a:defRPr/>
            </a:lvl1pPr>
            <a:lvl2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ymbol"/>
              <a:buChar char="○"/>
              <a:defRPr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SzPts val="2400"/>
              <a:buFont typeface="Cambria"/>
              <a:buChar char="■"/>
              <a:defRPr/>
            </a:lvl3pPr>
            <a:lvl4pPr indent="-3810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●"/>
              <a:defRPr/>
            </a:lvl4pPr>
            <a:lvl5pPr indent="-3810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/>
              <a:buChar char="○"/>
              <a:defRPr/>
            </a:lvl5pPr>
            <a:lvl6pPr indent="-3810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6pPr>
            <a:lvl7pPr indent="-3810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●"/>
              <a:defRPr/>
            </a:lvl7pPr>
            <a:lvl8pPr indent="-3810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○"/>
              <a:defRPr/>
            </a:lvl8pPr>
            <a:lvl9pPr indent="-3810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■"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8" name="Google Shape;68;p1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56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56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56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56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56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56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56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5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45.xml"/><Relationship Id="rId1" Type="http://schemas.openxmlformats.org/officeDocument/2006/relationships/image" Target="../media/image14.jpg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49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51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33.xml"/><Relationship Id="rId3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81000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3" name="Google Shape;13;p1"/>
          <p:cNvSpPr txBox="1"/>
          <p:nvPr/>
        </p:nvSpPr>
        <p:spPr>
          <a:xfrm>
            <a:off x="16125" y="6559475"/>
            <a:ext cx="623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81000" lvl="1" marL="914400" marR="0" rtl="0" algn="l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3810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●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3810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○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3810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icrosoft JhengHei"/>
              <a:buChar char="■"/>
              <a:defRPr sz="2400"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61" name="Google Shape;161;p2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2" name="Google Shape;162;p2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54000" lvl="0" marL="0" marR="0" rtl="0" algn="ctr">
              <a:spcBef>
                <a:spcPts val="0"/>
              </a:spcBef>
              <a:spcAft>
                <a:spcPts val="0"/>
              </a:spcAft>
              <a:buSzPts val="4000"/>
              <a:buFont typeface="Microsoft JhengHei"/>
              <a:buChar char="●"/>
              <a:defRPr b="1" sz="40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88900" lvl="1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88900" lvl="2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88900" lvl="3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88900" lvl="4" marL="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88900" lvl="5" marL="4572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indent="-88900" lvl="6" marL="9144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●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indent="-88900" lvl="7" marL="13716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○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indent="-88900" lvl="8" marL="1828800" marR="0" rtl="0" algn="r">
              <a:spcBef>
                <a:spcPts val="0"/>
              </a:spcBef>
              <a:spcAft>
                <a:spcPts val="0"/>
              </a:spcAft>
              <a:buSzPts val="1400"/>
              <a:buFont typeface="Microsoft JhengHei"/>
              <a:buChar char="■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/>
        </p:txBody>
      </p:sp>
      <p:sp>
        <p:nvSpPr>
          <p:cNvPr id="163" name="Google Shape;163;p25"/>
          <p:cNvSpPr txBox="1"/>
          <p:nvPr/>
        </p:nvSpPr>
        <p:spPr>
          <a:xfrm>
            <a:off x="16125" y="6559475"/>
            <a:ext cx="6236700" cy="29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  <p:sldLayoutId id="2147483700" r:id="rId31"/>
    <p:sldLayoutId id="2147483701" r:id="rId3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pudding@nccu.edu.tw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66.png"/><Relationship Id="rId4" Type="http://schemas.openxmlformats.org/officeDocument/2006/relationships/image" Target="../media/image105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12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9.png"/><Relationship Id="rId4" Type="http://schemas.openxmlformats.org/officeDocument/2006/relationships/image" Target="../media/image110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10.png"/><Relationship Id="rId4" Type="http://schemas.openxmlformats.org/officeDocument/2006/relationships/image" Target="../media/image75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14.png"/><Relationship Id="rId4" Type="http://schemas.openxmlformats.org/officeDocument/2006/relationships/image" Target="../media/image75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14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7.xml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80.png"/><Relationship Id="rId4" Type="http://schemas.openxmlformats.org/officeDocument/2006/relationships/image" Target="../media/image85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81.png"/><Relationship Id="rId4" Type="http://schemas.openxmlformats.org/officeDocument/2006/relationships/image" Target="../media/image7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78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83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82.png"/><Relationship Id="rId4" Type="http://schemas.openxmlformats.org/officeDocument/2006/relationships/image" Target="../media/image87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87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86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97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97.png"/><Relationship Id="rId4" Type="http://schemas.openxmlformats.org/officeDocument/2006/relationships/image" Target="../media/image84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9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Relationship Id="rId4" Type="http://schemas.openxmlformats.org/officeDocument/2006/relationships/image" Target="../media/image54.png"/><Relationship Id="rId5" Type="http://schemas.openxmlformats.org/officeDocument/2006/relationships/image" Target="../media/image52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10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13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22.xml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116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127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119.png"/><Relationship Id="rId4" Type="http://schemas.openxmlformats.org/officeDocument/2006/relationships/image" Target="../media/image115.png"/><Relationship Id="rId5" Type="http://schemas.openxmlformats.org/officeDocument/2006/relationships/image" Target="../media/image121.gif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17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120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28.xml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13.png"/><Relationship Id="rId4" Type="http://schemas.openxmlformats.org/officeDocument/2006/relationships/image" Target="../media/image1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png"/><Relationship Id="rId4" Type="http://schemas.openxmlformats.org/officeDocument/2006/relationships/image" Target="../media/image57.png"/><Relationship Id="rId5" Type="http://schemas.openxmlformats.org/officeDocument/2006/relationships/image" Target="../media/image56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124.png"/><Relationship Id="rId4" Type="http://schemas.openxmlformats.org/officeDocument/2006/relationships/image" Target="../media/image123.png"/><Relationship Id="rId5" Type="http://schemas.openxmlformats.org/officeDocument/2006/relationships/image" Target="../media/image143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13.png"/><Relationship Id="rId4" Type="http://schemas.openxmlformats.org/officeDocument/2006/relationships/image" Target="../media/image131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31.png"/><Relationship Id="rId4" Type="http://schemas.openxmlformats.org/officeDocument/2006/relationships/image" Target="../media/image125.pn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25.pn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29.png"/><Relationship Id="rId4" Type="http://schemas.openxmlformats.org/officeDocument/2006/relationships/image" Target="../media/image133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34.png"/><Relationship Id="rId4" Type="http://schemas.openxmlformats.org/officeDocument/2006/relationships/image" Target="../media/image115.png"/><Relationship Id="rId5" Type="http://schemas.openxmlformats.org/officeDocument/2006/relationships/image" Target="../media/image121.gif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28.pn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36.pn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39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9.png"/><Relationship Id="rId4" Type="http://schemas.openxmlformats.org/officeDocument/2006/relationships/image" Target="../media/image52.pn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40.xml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36.png"/><Relationship Id="rId4" Type="http://schemas.openxmlformats.org/officeDocument/2006/relationships/image" Target="../media/image138.pn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43.pn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137.png"/><Relationship Id="rId4" Type="http://schemas.openxmlformats.org/officeDocument/2006/relationships/image" Target="../media/image143.png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4.xml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5.xml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6.xml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141.png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48.xml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1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8.png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50.xml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145.png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142.png"/></Relationships>
</file>

<file path=ppt/slides/_rels/slide1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53.xml"/></Relationships>
</file>

<file path=ppt/slides/_rels/slide1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144.png"/></Relationships>
</file>

<file path=ppt/slides/_rels/slide1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150.png"/></Relationships>
</file>

<file path=ppt/slides/_rels/slide1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6.xml"/></Relationships>
</file>

<file path=ppt/slides/_rels/slide1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7.xml"/></Relationships>
</file>

<file path=ppt/slides/_rels/slide1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58.xml"/><Relationship Id="rId3" Type="http://schemas.openxmlformats.org/officeDocument/2006/relationships/image" Target="../media/image147.png"/></Relationships>
</file>

<file path=ppt/slides/_rels/slide1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1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5.png"/><Relationship Id="rId4" Type="http://schemas.openxmlformats.org/officeDocument/2006/relationships/image" Target="../media/image59.png"/></Relationships>
</file>

<file path=ppt/slides/_rels/slide1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139.png"/></Relationships>
</file>

<file path=ppt/slides/_rels/slide1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61.xml"/></Relationships>
</file>

<file path=ppt/slides/_rels/slide1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149.png"/><Relationship Id="rId4" Type="http://schemas.openxmlformats.org/officeDocument/2006/relationships/image" Target="../media/image52.png"/></Relationships>
</file>

<file path=ppt/slides/_rels/slide1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146.png"/></Relationships>
</file>

<file path=ppt/slides/_rels/slide1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4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5.png"/><Relationship Id="rId4" Type="http://schemas.openxmlformats.org/officeDocument/2006/relationships/image" Target="../media/image5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5.png"/><Relationship Id="rId4" Type="http://schemas.openxmlformats.org/officeDocument/2006/relationships/image" Target="../media/image5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1.png"/><Relationship Id="rId4" Type="http://schemas.openxmlformats.org/officeDocument/2006/relationships/image" Target="../media/image4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0.png"/><Relationship Id="rId4" Type="http://schemas.openxmlformats.org/officeDocument/2006/relationships/image" Target="../media/image4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0.png"/><Relationship Id="rId4" Type="http://schemas.openxmlformats.org/officeDocument/2006/relationships/image" Target="../media/image4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2.png"/><Relationship Id="rId4" Type="http://schemas.openxmlformats.org/officeDocument/2006/relationships/image" Target="../media/image6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8.png"/><Relationship Id="rId4" Type="http://schemas.openxmlformats.org/officeDocument/2006/relationships/image" Target="../media/image7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5.png"/><Relationship Id="rId4" Type="http://schemas.openxmlformats.org/officeDocument/2006/relationships/image" Target="../media/image7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0.png"/><Relationship Id="rId4" Type="http://schemas.openxmlformats.org/officeDocument/2006/relationships/image" Target="../media/image8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81.png"/><Relationship Id="rId4" Type="http://schemas.openxmlformats.org/officeDocument/2006/relationships/image" Target="../media/image7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2.png"/><Relationship Id="rId4" Type="http://schemas.openxmlformats.org/officeDocument/2006/relationships/image" Target="../media/image7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2.png"/><Relationship Id="rId4" Type="http://schemas.openxmlformats.org/officeDocument/2006/relationships/image" Target="../media/image87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8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7.png"/><Relationship Id="rId4" Type="http://schemas.openxmlformats.org/officeDocument/2006/relationships/image" Target="../media/image8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8.png"/><Relationship Id="rId4" Type="http://schemas.openxmlformats.org/officeDocument/2006/relationships/image" Target="../media/image9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9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8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9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Relationship Id="rId4" Type="http://schemas.openxmlformats.org/officeDocument/2006/relationships/image" Target="../media/image44.png"/><Relationship Id="rId5" Type="http://schemas.openxmlformats.org/officeDocument/2006/relationships/image" Target="../media/image53.png"/><Relationship Id="rId6" Type="http://schemas.openxmlformats.org/officeDocument/2006/relationships/image" Target="../media/image45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8.png"/><Relationship Id="rId4" Type="http://schemas.openxmlformats.org/officeDocument/2006/relationships/image" Target="../media/image9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0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9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5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99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9.png"/><Relationship Id="rId4" Type="http://schemas.openxmlformats.org/officeDocument/2006/relationships/image" Target="../media/image102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06.png"/><Relationship Id="rId4" Type="http://schemas.openxmlformats.org/officeDocument/2006/relationships/image" Target="../media/image100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35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0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0.png"/><Relationship Id="rId4" Type="http://schemas.openxmlformats.org/officeDocument/2006/relationships/image" Target="../media/image140.png"/><Relationship Id="rId5" Type="http://schemas.openxmlformats.org/officeDocument/2006/relationships/image" Target="../media/image47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0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08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08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08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08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2.png"/><Relationship Id="rId4" Type="http://schemas.openxmlformats.org/officeDocument/2006/relationships/image" Target="../media/image87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07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04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111.png"/><Relationship Id="rId4" Type="http://schemas.openxmlformats.org/officeDocument/2006/relationships/image" Target="../media/image53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50.png"/><Relationship Id="rId4" Type="http://schemas.openxmlformats.org/officeDocument/2006/relationships/image" Target="../media/image47.png"/><Relationship Id="rId5" Type="http://schemas.openxmlformats.org/officeDocument/2006/relationships/image" Target="../media/image40.png"/><Relationship Id="rId6" Type="http://schemas.openxmlformats.org/officeDocument/2006/relationships/image" Target="../media/image53.png"/><Relationship Id="rId7" Type="http://schemas.openxmlformats.org/officeDocument/2006/relationships/image" Target="../media/image45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46.png"/><Relationship Id="rId4" Type="http://schemas.openxmlformats.org/officeDocument/2006/relationships/image" Target="../media/image143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43.png"/><Relationship Id="rId4" Type="http://schemas.openxmlformats.org/officeDocument/2006/relationships/image" Target="../media/image46.png"/><Relationship Id="rId5" Type="http://schemas.openxmlformats.org/officeDocument/2006/relationships/image" Target="../media/image52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62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70.png"/><Relationship Id="rId4" Type="http://schemas.openxmlformats.org/officeDocument/2006/relationships/image" Target="../media/image46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6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7"/>
          <p:cNvSpPr txBox="1"/>
          <p:nvPr>
            <p:ph idx="1" type="subTitle"/>
          </p:nvPr>
        </p:nvSpPr>
        <p:spPr>
          <a:xfrm>
            <a:off x="599675" y="4779050"/>
            <a:ext cx="4130400" cy="11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600">
                <a:solidFill>
                  <a:schemeClr val="dk1"/>
                </a:solidFill>
              </a:rPr>
              <a:t>政治大學圖檔所博士候選人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>
                <a:solidFill>
                  <a:schemeClr val="dk1"/>
                </a:solidFill>
              </a:rPr>
              <a:t>陳勇汀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600" u="sng">
                <a:solidFill>
                  <a:schemeClr val="hlink"/>
                </a:solidFill>
                <a:hlinkClick r:id="rId3"/>
              </a:rPr>
              <a:t>pudding@nccu.edu.tw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1600">
                <a:solidFill>
                  <a:schemeClr val="dk1"/>
                </a:solidFill>
              </a:rPr>
              <a:t>2020年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>
              <a:solidFill>
                <a:schemeClr val="dk1"/>
              </a:solidFill>
            </a:endParaRPr>
          </a:p>
        </p:txBody>
      </p:sp>
      <p:sp>
        <p:nvSpPr>
          <p:cNvPr id="380" name="Google Shape;380;p57"/>
          <p:cNvSpPr txBox="1"/>
          <p:nvPr>
            <p:ph type="ctrTitle"/>
          </p:nvPr>
        </p:nvSpPr>
        <p:spPr>
          <a:xfrm>
            <a:off x="599675" y="2094350"/>
            <a:ext cx="44976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800"/>
              <a:t>大數據基本演算</a:t>
            </a:r>
            <a:endParaRPr b="0" sz="2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文本探勘</a:t>
            </a:r>
            <a:r>
              <a:rPr lang="zh-TW"/>
              <a:t>實作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78" name="Google Shape;478;p66"/>
          <p:cNvSpPr txBox="1"/>
          <p:nvPr>
            <p:ph idx="1" type="subTitle"/>
          </p:nvPr>
        </p:nvSpPr>
        <p:spPr>
          <a:xfrm>
            <a:off x="24200" y="6583675"/>
            <a:ext cx="8286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https://www.kaggle.com/leonerd/chinesenetnovelrating</a:t>
            </a:r>
            <a:endParaRPr/>
          </a:p>
        </p:txBody>
      </p:sp>
      <p:sp>
        <p:nvSpPr>
          <p:cNvPr id="479" name="Google Shape;479;p66"/>
          <p:cNvSpPr txBox="1"/>
          <p:nvPr>
            <p:ph type="title"/>
          </p:nvPr>
        </p:nvSpPr>
        <p:spPr>
          <a:xfrm>
            <a:off x="4477875" y="1037725"/>
            <a:ext cx="41898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中文小說</a:t>
            </a:r>
            <a:br>
              <a:rPr lang="zh-TW"/>
            </a:br>
            <a:r>
              <a:rPr lang="zh-TW"/>
              <a:t>讀者評論資料集</a:t>
            </a:r>
            <a:endParaRPr/>
          </a:p>
        </p:txBody>
      </p:sp>
      <p:sp>
        <p:nvSpPr>
          <p:cNvPr id="480" name="Google Shape;480;p66"/>
          <p:cNvSpPr txBox="1"/>
          <p:nvPr>
            <p:ph idx="2" type="body"/>
          </p:nvPr>
        </p:nvSpPr>
        <p:spPr>
          <a:xfrm>
            <a:off x="4477875" y="2281525"/>
            <a:ext cx="4058100" cy="38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560"/>
              </a:spcBef>
              <a:spcAft>
                <a:spcPts val="0"/>
              </a:spcAft>
              <a:buSzPts val="2100"/>
              <a:buChar char="●"/>
            </a:pPr>
            <a:r>
              <a:rPr lang="zh-TW" sz="2100"/>
              <a:t>屬性數量：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zh-TW" sz="2100">
                <a:solidFill>
                  <a:srgbClr val="FFFFFF"/>
                </a:solidFill>
              </a:rPr>
              <a:t>類別：2</a:t>
            </a:r>
            <a:endParaRPr sz="2100">
              <a:solidFill>
                <a:srgbClr val="FFFF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zh-TW" sz="2100"/>
              <a:t>comment: </a:t>
            </a:r>
            <a:r>
              <a:rPr lang="zh-TW" sz="2100"/>
              <a:t>讀者評論</a:t>
            </a:r>
            <a:br>
              <a:rPr lang="zh-TW" sz="2100"/>
            </a:br>
            <a:r>
              <a:rPr lang="zh-TW" sz="2100"/>
              <a:t>(稍後要轉換成字串)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zh-TW" sz="2100"/>
              <a:t>rate_class: 評價類型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zh-TW" sz="2100"/>
              <a:t>negative: 負面，共700筆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zh-TW" sz="2100"/>
              <a:t>neutral: 中性，共700筆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zh-TW" sz="2100"/>
              <a:t>positive: 正面，共700筆</a:t>
            </a:r>
            <a:endParaRPr sz="2100"/>
          </a:p>
        </p:txBody>
      </p:sp>
      <p:pic>
        <p:nvPicPr>
          <p:cNvPr id="481" name="Google Shape;481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875" y="1573750"/>
            <a:ext cx="3942450" cy="394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156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97" name="Google Shape;1797;p156"/>
          <p:cNvPicPr preferRelativeResize="0"/>
          <p:nvPr/>
        </p:nvPicPr>
        <p:blipFill rotWithShape="1">
          <a:blip r:embed="rId3">
            <a:alphaModFix/>
          </a:blip>
          <a:srcRect b="40793" l="0" r="35064" t="0"/>
          <a:stretch/>
        </p:blipFill>
        <p:spPr>
          <a:xfrm>
            <a:off x="533400" y="2559050"/>
            <a:ext cx="3729674" cy="278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8" name="Google Shape;1798;p15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99" name="Google Shape;1799;p15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E. 切換到分類面版</a:t>
            </a:r>
            <a:endParaRPr b="0" sz="3200"/>
          </a:p>
        </p:txBody>
      </p:sp>
      <p:sp>
        <p:nvSpPr>
          <p:cNvPr id="1800" name="Google Shape;1800;p156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1" name="Google Shape;1801;p156"/>
          <p:cNvSpPr txBox="1"/>
          <p:nvPr>
            <p:ph idx="2" type="body"/>
          </p:nvPr>
        </p:nvSpPr>
        <p:spPr>
          <a:xfrm>
            <a:off x="6134625" y="2351475"/>
            <a:ext cx="2590200" cy="41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rgbClr val="FF0000"/>
                </a:solidFill>
              </a:rPr>
              <a:t>Classify</a:t>
            </a:r>
            <a:r>
              <a:rPr lang="zh-TW">
                <a:solidFill>
                  <a:schemeClr val="dk1"/>
                </a:solidFill>
              </a:rPr>
              <a:t> 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切換到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分類面板</a:t>
            </a:r>
            <a:endParaRPr/>
          </a:p>
        </p:txBody>
      </p:sp>
      <p:sp>
        <p:nvSpPr>
          <p:cNvPr id="1802" name="Google Shape;1802;p156"/>
          <p:cNvSpPr/>
          <p:nvPr/>
        </p:nvSpPr>
        <p:spPr>
          <a:xfrm>
            <a:off x="1238275" y="2768975"/>
            <a:ext cx="749100" cy="3504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803" name="Google Shape;1803;p156"/>
          <p:cNvSpPr/>
          <p:nvPr/>
        </p:nvSpPr>
        <p:spPr>
          <a:xfrm>
            <a:off x="2228875" y="2262430"/>
            <a:ext cx="602400" cy="594600"/>
          </a:xfrm>
          <a:prstGeom prst="wedgeEllipseCallout">
            <a:avLst>
              <a:gd fmla="val -74697" name="adj1"/>
              <a:gd fmla="val 5001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!</a:t>
            </a:r>
            <a:endParaRPr b="1" sz="3200">
              <a:solidFill>
                <a:srgbClr val="FFFFFF"/>
              </a:solidFill>
            </a:endParaRPr>
          </a:p>
        </p:txBody>
      </p:sp>
      <p:pic>
        <p:nvPicPr>
          <p:cNvPr id="1804" name="Google Shape;1804;p1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0650" y="4304101"/>
            <a:ext cx="2968200" cy="1877675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05" name="Google Shape;1805;p156"/>
          <p:cNvSpPr/>
          <p:nvPr/>
        </p:nvSpPr>
        <p:spPr>
          <a:xfrm flipH="1" rot="3600054">
            <a:off x="1507371" y="3654270"/>
            <a:ext cx="1115431" cy="52485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0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1" name="Google Shape;1811;p15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12" name="Google Shape;1812;p15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文字向量化 ⇨ </a:t>
            </a:r>
            <a:r>
              <a:rPr lang="zh-TW"/>
              <a:t>決策樹分類</a:t>
            </a:r>
            <a:endParaRPr/>
          </a:p>
        </p:txBody>
      </p:sp>
      <p:sp>
        <p:nvSpPr>
          <p:cNvPr id="1813" name="Google Shape;1813;p15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4" name="Google Shape;1814;p157"/>
          <p:cNvSpPr/>
          <p:nvPr/>
        </p:nvSpPr>
        <p:spPr>
          <a:xfrm>
            <a:off x="304800" y="4899832"/>
            <a:ext cx="2484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NominalToString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類別轉字串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15" name="Google Shape;1815;p157"/>
          <p:cNvSpPr/>
          <p:nvPr/>
        </p:nvSpPr>
        <p:spPr>
          <a:xfrm>
            <a:off x="3248397" y="4899832"/>
            <a:ext cx="2190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StringTo</a:t>
            </a:r>
            <a:endParaRPr sz="2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WordVector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字串向量化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16" name="Google Shape;1816;p157"/>
          <p:cNvSpPr/>
          <p:nvPr/>
        </p:nvSpPr>
        <p:spPr>
          <a:xfrm>
            <a:off x="5657050" y="4899832"/>
            <a:ext cx="1989900" cy="11916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J48</a:t>
            </a:r>
            <a:b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決策樹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17" name="Google Shape;1817;p157"/>
          <p:cNvSpPr/>
          <p:nvPr/>
        </p:nvSpPr>
        <p:spPr>
          <a:xfrm>
            <a:off x="2284525" y="1896225"/>
            <a:ext cx="4728000" cy="11916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FilteredClassifier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過濾器演算法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18" name="Google Shape;1818;p157"/>
          <p:cNvSpPr/>
          <p:nvPr/>
        </p:nvSpPr>
        <p:spPr>
          <a:xfrm>
            <a:off x="1534800" y="3570826"/>
            <a:ext cx="2484000" cy="9468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MultiFilter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多重過濾器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819" name="Google Shape;1819;p157"/>
          <p:cNvCxnSpPr>
            <a:endCxn id="1818" idx="0"/>
          </p:cNvCxnSpPr>
          <p:nvPr/>
        </p:nvCxnSpPr>
        <p:spPr>
          <a:xfrm>
            <a:off x="2776800" y="3097126"/>
            <a:ext cx="0" cy="473700"/>
          </a:xfrm>
          <a:prstGeom prst="straightConnector1">
            <a:avLst/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820" name="Google Shape;1820;p157"/>
          <p:cNvCxnSpPr>
            <a:stCxn id="1818" idx="2"/>
            <a:endCxn id="1814" idx="0"/>
          </p:cNvCxnSpPr>
          <p:nvPr/>
        </p:nvCxnSpPr>
        <p:spPr>
          <a:xfrm rot="5400000">
            <a:off x="1970700" y="4093726"/>
            <a:ext cx="382200" cy="12300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821" name="Google Shape;1821;p157"/>
          <p:cNvCxnSpPr>
            <a:stCxn id="1818" idx="2"/>
            <a:endCxn id="1815" idx="0"/>
          </p:cNvCxnSpPr>
          <p:nvPr/>
        </p:nvCxnSpPr>
        <p:spPr>
          <a:xfrm flipH="1" rot="-5400000">
            <a:off x="3369000" y="3925426"/>
            <a:ext cx="382200" cy="15666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822" name="Google Shape;1822;p157"/>
          <p:cNvCxnSpPr>
            <a:endCxn id="1816" idx="0"/>
          </p:cNvCxnSpPr>
          <p:nvPr/>
        </p:nvCxnSpPr>
        <p:spPr>
          <a:xfrm>
            <a:off x="6652000" y="3097132"/>
            <a:ext cx="0" cy="1802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823" name="Google Shape;1823;p157"/>
          <p:cNvSpPr txBox="1"/>
          <p:nvPr/>
        </p:nvSpPr>
        <p:spPr>
          <a:xfrm>
            <a:off x="476250" y="2765175"/>
            <a:ext cx="1683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filter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過濾器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24" name="Google Shape;1824;p157"/>
          <p:cNvSpPr txBox="1"/>
          <p:nvPr/>
        </p:nvSpPr>
        <p:spPr>
          <a:xfrm>
            <a:off x="7100250" y="2956275"/>
            <a:ext cx="1741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classifier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分類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演算法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25" name="Google Shape;1825;p157"/>
          <p:cNvSpPr/>
          <p:nvPr/>
        </p:nvSpPr>
        <p:spPr>
          <a:xfrm flipH="1">
            <a:off x="2727300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6" name="Google Shape;1826;p157"/>
          <p:cNvSpPr/>
          <p:nvPr/>
        </p:nvSpPr>
        <p:spPr>
          <a:xfrm flipH="1">
            <a:off x="5284675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" name="Google Shape;1832;p158"/>
          <p:cNvPicPr preferRelativeResize="0"/>
          <p:nvPr/>
        </p:nvPicPr>
        <p:blipFill rotWithShape="1">
          <a:blip r:embed="rId3">
            <a:alphaModFix/>
          </a:blip>
          <a:srcRect b="22624" l="0" r="34171" t="0"/>
          <a:stretch/>
        </p:blipFill>
        <p:spPr>
          <a:xfrm>
            <a:off x="668071" y="1884450"/>
            <a:ext cx="4106925" cy="4525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3" name="Google Shape;1833;p15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F. </a:t>
            </a:r>
            <a:r>
              <a:rPr lang="zh-TW">
                <a:solidFill>
                  <a:schemeClr val="dk1"/>
                </a:solidFill>
              </a:rPr>
              <a:t>選擇過濾器演算法</a:t>
            </a:r>
            <a:endParaRPr/>
          </a:p>
        </p:txBody>
      </p:sp>
      <p:sp>
        <p:nvSpPr>
          <p:cNvPr id="1834" name="Google Shape;1834;p15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35" name="Google Shape;1835;p15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6" name="Google Shape;1836;p158"/>
          <p:cNvSpPr txBox="1"/>
          <p:nvPr/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37" name="Google Shape;1837;p158"/>
          <p:cNvSpPr txBox="1"/>
          <p:nvPr/>
        </p:nvSpPr>
        <p:spPr>
          <a:xfrm>
            <a:off x="4961300" y="184140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AutoNum type="arabicPeriod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按下「Choose」按鈕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2400"/>
              <a:buFont typeface="Noto Symbol"/>
              <a:buAutoNum type="arabicPeriod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Classifier </a:t>
            </a: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⇨ </a:t>
            </a: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Choose</a:t>
            </a:r>
            <a:b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選擇分類演算法</a:t>
            </a:r>
            <a:b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weka.classifiers</a:t>
            </a:r>
            <a:br>
              <a:rPr lang="zh-TW" sz="20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.meta</a:t>
            </a:r>
            <a:br>
              <a:rPr lang="zh-TW" sz="20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u="sng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zh-TW" sz="2400" u="sng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FilteredClassifier</a:t>
            </a:r>
            <a:br>
              <a:rPr lang="zh-TW" sz="2400" u="sng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/>
              <a:t>(過濾器演算法)</a:t>
            </a:r>
            <a:endParaRPr sz="2400" u="sng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38" name="Google Shape;1838;p158"/>
          <p:cNvSpPr/>
          <p:nvPr/>
        </p:nvSpPr>
        <p:spPr>
          <a:xfrm>
            <a:off x="668075" y="2387350"/>
            <a:ext cx="7713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839" name="Google Shape;1839;p158"/>
          <p:cNvSpPr/>
          <p:nvPr/>
        </p:nvSpPr>
        <p:spPr>
          <a:xfrm>
            <a:off x="1396575" y="5090025"/>
            <a:ext cx="13926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cxnSp>
        <p:nvCxnSpPr>
          <p:cNvPr id="1840" name="Google Shape;1840;p158"/>
          <p:cNvCxnSpPr/>
          <p:nvPr/>
        </p:nvCxnSpPr>
        <p:spPr>
          <a:xfrm>
            <a:off x="1109500" y="2865500"/>
            <a:ext cx="488100" cy="2015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841" name="Google Shape;1841;p158"/>
          <p:cNvSpPr/>
          <p:nvPr/>
        </p:nvSpPr>
        <p:spPr>
          <a:xfrm>
            <a:off x="2694475" y="4423492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842" name="Google Shape;1842;p158"/>
          <p:cNvSpPr/>
          <p:nvPr/>
        </p:nvSpPr>
        <p:spPr>
          <a:xfrm>
            <a:off x="1352875" y="1722667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7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8" name="Google Shape;1848;p159"/>
          <p:cNvPicPr preferRelativeResize="0"/>
          <p:nvPr/>
        </p:nvPicPr>
        <p:blipFill rotWithShape="1">
          <a:blip r:embed="rId3">
            <a:alphaModFix/>
          </a:blip>
          <a:srcRect b="57167" l="0" r="38684" t="0"/>
          <a:stretch/>
        </p:blipFill>
        <p:spPr>
          <a:xfrm>
            <a:off x="668070" y="1884450"/>
            <a:ext cx="3825524" cy="25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9" name="Google Shape;1849;p15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>
                <a:solidFill>
                  <a:schemeClr val="dk1"/>
                </a:solidFill>
              </a:rPr>
              <a:t>G</a:t>
            </a:r>
            <a:r>
              <a:rPr lang="zh-TW" sz="3500">
                <a:solidFill>
                  <a:schemeClr val="dk1"/>
                </a:solidFill>
              </a:rPr>
              <a:t>. </a:t>
            </a:r>
            <a:r>
              <a:rPr lang="zh-TW" sz="3500">
                <a:solidFill>
                  <a:schemeClr val="dk1"/>
                </a:solidFill>
              </a:rPr>
              <a:t>設定過濾器演算法</a:t>
            </a:r>
            <a:endParaRPr sz="3500"/>
          </a:p>
        </p:txBody>
      </p:sp>
      <p:sp>
        <p:nvSpPr>
          <p:cNvPr id="1850" name="Google Shape;1850;p15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51" name="Google Shape;1851;p15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2" name="Google Shape;1852;p159"/>
          <p:cNvSpPr txBox="1"/>
          <p:nvPr/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53" name="Google Shape;1853;p159"/>
          <p:cNvSpPr txBox="1"/>
          <p:nvPr/>
        </p:nvSpPr>
        <p:spPr>
          <a:xfrm>
            <a:off x="5207500" y="1791150"/>
            <a:ext cx="35172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點選演算法粗體字，開啟進階設定</a:t>
            </a:r>
            <a:endParaRPr sz="2400" u="sng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854" name="Google Shape;1854;p159"/>
          <p:cNvSpPr/>
          <p:nvPr/>
        </p:nvSpPr>
        <p:spPr>
          <a:xfrm>
            <a:off x="1552475" y="2669800"/>
            <a:ext cx="10512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cxnSp>
        <p:nvCxnSpPr>
          <p:cNvPr id="1855" name="Google Shape;1855;p159"/>
          <p:cNvCxnSpPr/>
          <p:nvPr/>
        </p:nvCxnSpPr>
        <p:spPr>
          <a:xfrm>
            <a:off x="2168625" y="3118300"/>
            <a:ext cx="232200" cy="524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856" name="Google Shape;1856;p159"/>
          <p:cNvSpPr/>
          <p:nvPr/>
        </p:nvSpPr>
        <p:spPr>
          <a:xfrm>
            <a:off x="2535600" y="2043942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!</a:t>
            </a:r>
            <a:endParaRPr b="1" sz="3200">
              <a:solidFill>
                <a:srgbClr val="FFFFFF"/>
              </a:solidFill>
            </a:endParaRPr>
          </a:p>
        </p:txBody>
      </p:sp>
      <p:pic>
        <p:nvPicPr>
          <p:cNvPr id="1857" name="Google Shape;1857;p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1975" y="3761500"/>
            <a:ext cx="3329475" cy="2987667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2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160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64" name="Google Shape;1864;p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400" y="1186450"/>
            <a:ext cx="3329475" cy="298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865" name="Google Shape;1865;p16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H. 設定多重過濾器 (1/2)</a:t>
            </a:r>
            <a:endParaRPr sz="3500"/>
          </a:p>
        </p:txBody>
      </p:sp>
      <p:sp>
        <p:nvSpPr>
          <p:cNvPr id="1866" name="Google Shape;1866;p16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67" name="Google Shape;1867;p16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8" name="Google Shape;1868;p160"/>
          <p:cNvSpPr txBox="1"/>
          <p:nvPr>
            <p:ph idx="2" type="body"/>
          </p:nvPr>
        </p:nvSpPr>
        <p:spPr>
          <a:xfrm>
            <a:off x="5288050" y="1791150"/>
            <a:ext cx="3436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按下粗體字的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演算法名稱</a:t>
            </a:r>
            <a:br>
              <a:rPr lang="zh-TW">
                <a:solidFill>
                  <a:schemeClr val="dk1"/>
                </a:solidFill>
              </a:rPr>
            </a:br>
            <a:r>
              <a:rPr b="1" lang="zh-TW">
                <a:solidFill>
                  <a:srgbClr val="FF0000"/>
                </a:solidFill>
              </a:rPr>
              <a:t>MultiFilter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開啟進階設定</a:t>
            </a:r>
            <a:endParaRPr/>
          </a:p>
        </p:txBody>
      </p:sp>
      <p:pic>
        <p:nvPicPr>
          <p:cNvPr id="1869" name="Google Shape;1869;p1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3950" y="4053213"/>
            <a:ext cx="3624111" cy="23835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70" name="Google Shape;1870;p160"/>
          <p:cNvSpPr/>
          <p:nvPr/>
        </p:nvSpPr>
        <p:spPr>
          <a:xfrm>
            <a:off x="1521275" y="3229800"/>
            <a:ext cx="838200" cy="3504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871" name="Google Shape;1871;p160"/>
          <p:cNvSpPr/>
          <p:nvPr/>
        </p:nvSpPr>
        <p:spPr>
          <a:xfrm flipH="1" rot="2700000">
            <a:off x="2164449" y="3464514"/>
            <a:ext cx="550270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2" name="Google Shape;1872;p160"/>
          <p:cNvSpPr/>
          <p:nvPr/>
        </p:nvSpPr>
        <p:spPr>
          <a:xfrm>
            <a:off x="2217275" y="2503080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7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8" name="Google Shape;1878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8825" y="4196550"/>
            <a:ext cx="2590800" cy="2171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79" name="Google Shape;1879;p16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H. 設定多重過濾器 (2/2)</a:t>
            </a:r>
            <a:endParaRPr sz="3500"/>
          </a:p>
        </p:txBody>
      </p:sp>
      <p:sp>
        <p:nvSpPr>
          <p:cNvPr id="1880" name="Google Shape;1880;p16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81" name="Google Shape;1881;p16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2" name="Google Shape;1882;p161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3" name="Google Shape;1883;p161"/>
          <p:cNvSpPr txBox="1"/>
          <p:nvPr>
            <p:ph idx="2" type="body"/>
          </p:nvPr>
        </p:nvSpPr>
        <p:spPr>
          <a:xfrm>
            <a:off x="5288050" y="1791150"/>
            <a:ext cx="3436500" cy="31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2"/>
            </a:pPr>
            <a:r>
              <a:rPr lang="zh-TW">
                <a:solidFill>
                  <a:schemeClr val="dk1"/>
                </a:solidFill>
              </a:rPr>
              <a:t>按下filters後面的白框，設定要使用的篩選器</a:t>
            </a:r>
            <a:endParaRPr/>
          </a:p>
        </p:txBody>
      </p:sp>
      <p:grpSp>
        <p:nvGrpSpPr>
          <p:cNvPr id="1884" name="Google Shape;1884;p161"/>
          <p:cNvGrpSpPr/>
          <p:nvPr/>
        </p:nvGrpSpPr>
        <p:grpSpPr>
          <a:xfrm>
            <a:off x="533400" y="1791138"/>
            <a:ext cx="3624111" cy="2660409"/>
            <a:chOff x="1663950" y="4053213"/>
            <a:chExt cx="3624111" cy="2660409"/>
          </a:xfrm>
        </p:grpSpPr>
        <p:pic>
          <p:nvPicPr>
            <p:cNvPr id="1885" name="Google Shape;1885;p1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63950" y="4053213"/>
              <a:ext cx="3624111" cy="2383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6" name="Google Shape;1886;p161"/>
            <p:cNvSpPr/>
            <p:nvPr/>
          </p:nvSpPr>
          <p:spPr>
            <a:xfrm>
              <a:off x="2369500" y="5716325"/>
              <a:ext cx="1221900" cy="350400"/>
            </a:xfrm>
            <a:prstGeom prst="roundRect">
              <a:avLst>
                <a:gd fmla="val 7780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  <p:sp>
          <p:nvSpPr>
            <p:cNvPr id="1887" name="Google Shape;1887;p161"/>
            <p:cNvSpPr/>
            <p:nvPr/>
          </p:nvSpPr>
          <p:spPr>
            <a:xfrm flipH="1" rot="2700000">
              <a:off x="3531449" y="6071114"/>
              <a:ext cx="550270" cy="524815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161"/>
            <p:cNvSpPr/>
            <p:nvPr/>
          </p:nvSpPr>
          <p:spPr>
            <a:xfrm>
              <a:off x="3688150" y="4885330"/>
              <a:ext cx="602400" cy="594600"/>
            </a:xfrm>
            <a:prstGeom prst="wedgeEllipseCallout">
              <a:avLst>
                <a:gd fmla="val -56935" name="adj1"/>
                <a:gd fmla="val 72531" name="adj2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2</a:t>
              </a:r>
              <a:endParaRPr b="1" sz="32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3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" name="Google Shape;1894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6750" y="3137225"/>
            <a:ext cx="25908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5" name="Google Shape;1895;p16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I. 刪除不使用的過濾器</a:t>
            </a:r>
            <a:endParaRPr sz="3500"/>
          </a:p>
        </p:txBody>
      </p:sp>
      <p:sp>
        <p:nvSpPr>
          <p:cNvPr id="1896" name="Google Shape;1896;p16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897" name="Google Shape;1897;p162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8" name="Google Shape;1898;p162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9" name="Google Shape;1899;p162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確認「AllFilter」篩選器反白選取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按下「Delete」刪除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00" name="Google Shape;1900;p162"/>
          <p:cNvSpPr/>
          <p:nvPr/>
        </p:nvSpPr>
        <p:spPr>
          <a:xfrm>
            <a:off x="1426750" y="4854750"/>
            <a:ext cx="838200" cy="467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901" name="Google Shape;1901;p162"/>
          <p:cNvSpPr/>
          <p:nvPr/>
        </p:nvSpPr>
        <p:spPr>
          <a:xfrm>
            <a:off x="2241900" y="40309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902" name="Google Shape;1902;p162"/>
          <p:cNvSpPr/>
          <p:nvPr/>
        </p:nvSpPr>
        <p:spPr>
          <a:xfrm>
            <a:off x="1426750" y="3563250"/>
            <a:ext cx="1417500" cy="467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903" name="Google Shape;1903;p162"/>
          <p:cNvSpPr/>
          <p:nvPr/>
        </p:nvSpPr>
        <p:spPr>
          <a:xfrm>
            <a:off x="2729175" y="2767630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8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6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10" name="Google Shape;1910;p16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文字向量化 ⇨ 決策樹分類</a:t>
            </a:r>
            <a:endParaRPr/>
          </a:p>
        </p:txBody>
      </p:sp>
      <p:sp>
        <p:nvSpPr>
          <p:cNvPr id="1911" name="Google Shape;1911;p16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2" name="Google Shape;1912;p163"/>
          <p:cNvSpPr/>
          <p:nvPr/>
        </p:nvSpPr>
        <p:spPr>
          <a:xfrm>
            <a:off x="304800" y="4899832"/>
            <a:ext cx="2484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NominalToString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類別轉字串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13" name="Google Shape;1913;p163"/>
          <p:cNvSpPr/>
          <p:nvPr/>
        </p:nvSpPr>
        <p:spPr>
          <a:xfrm>
            <a:off x="3248397" y="4899832"/>
            <a:ext cx="2190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StringTo</a:t>
            </a:r>
            <a:endParaRPr sz="2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WordVector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字串向量化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14" name="Google Shape;1914;p163"/>
          <p:cNvSpPr/>
          <p:nvPr/>
        </p:nvSpPr>
        <p:spPr>
          <a:xfrm>
            <a:off x="5657050" y="4899832"/>
            <a:ext cx="1989900" cy="11916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J48</a:t>
            </a:r>
            <a:b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決策樹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15" name="Google Shape;1915;p163"/>
          <p:cNvSpPr/>
          <p:nvPr/>
        </p:nvSpPr>
        <p:spPr>
          <a:xfrm>
            <a:off x="2284525" y="1896225"/>
            <a:ext cx="4728000" cy="11916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FilteredClassifier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過濾器演算法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16" name="Google Shape;1916;p163"/>
          <p:cNvSpPr/>
          <p:nvPr/>
        </p:nvSpPr>
        <p:spPr>
          <a:xfrm>
            <a:off x="1534800" y="3570826"/>
            <a:ext cx="2484000" cy="9468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MultiFilter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多重過濾器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917" name="Google Shape;1917;p163"/>
          <p:cNvCxnSpPr>
            <a:endCxn id="1916" idx="0"/>
          </p:cNvCxnSpPr>
          <p:nvPr/>
        </p:nvCxnSpPr>
        <p:spPr>
          <a:xfrm>
            <a:off x="2776800" y="3097126"/>
            <a:ext cx="0" cy="473700"/>
          </a:xfrm>
          <a:prstGeom prst="straightConnector1">
            <a:avLst/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918" name="Google Shape;1918;p163"/>
          <p:cNvCxnSpPr>
            <a:stCxn id="1916" idx="2"/>
            <a:endCxn id="1912" idx="0"/>
          </p:cNvCxnSpPr>
          <p:nvPr/>
        </p:nvCxnSpPr>
        <p:spPr>
          <a:xfrm rot="5400000">
            <a:off x="1970700" y="4093726"/>
            <a:ext cx="382200" cy="12300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919" name="Google Shape;1919;p163"/>
          <p:cNvCxnSpPr>
            <a:stCxn id="1916" idx="2"/>
            <a:endCxn id="1913" idx="0"/>
          </p:cNvCxnSpPr>
          <p:nvPr/>
        </p:nvCxnSpPr>
        <p:spPr>
          <a:xfrm flipH="1" rot="-5400000">
            <a:off x="3369000" y="3925426"/>
            <a:ext cx="382200" cy="15666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920" name="Google Shape;1920;p163"/>
          <p:cNvCxnSpPr>
            <a:endCxn id="1914" idx="0"/>
          </p:cNvCxnSpPr>
          <p:nvPr/>
        </p:nvCxnSpPr>
        <p:spPr>
          <a:xfrm>
            <a:off x="6652000" y="3097132"/>
            <a:ext cx="0" cy="1802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921" name="Google Shape;1921;p163"/>
          <p:cNvSpPr txBox="1"/>
          <p:nvPr/>
        </p:nvSpPr>
        <p:spPr>
          <a:xfrm>
            <a:off x="476250" y="2765175"/>
            <a:ext cx="1683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filter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過濾器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22" name="Google Shape;1922;p163"/>
          <p:cNvSpPr txBox="1"/>
          <p:nvPr/>
        </p:nvSpPr>
        <p:spPr>
          <a:xfrm>
            <a:off x="7100250" y="2956275"/>
            <a:ext cx="1741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classifier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分類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演算法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23" name="Google Shape;1923;p163"/>
          <p:cNvSpPr/>
          <p:nvPr/>
        </p:nvSpPr>
        <p:spPr>
          <a:xfrm flipH="1">
            <a:off x="2727300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4" name="Google Shape;1924;p163"/>
          <p:cNvSpPr/>
          <p:nvPr/>
        </p:nvSpPr>
        <p:spPr>
          <a:xfrm flipH="1">
            <a:off x="5284675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5" name="Google Shape;1925;p163"/>
          <p:cNvSpPr/>
          <p:nvPr/>
        </p:nvSpPr>
        <p:spPr>
          <a:xfrm>
            <a:off x="180475" y="4828788"/>
            <a:ext cx="2805000" cy="1415400"/>
          </a:xfrm>
          <a:prstGeom prst="roundRect">
            <a:avLst>
              <a:gd fmla="val 5792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0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1" name="Google Shape;1931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2311150"/>
            <a:ext cx="25908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2" name="Google Shape;1932;p164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3" name="Google Shape;1933;p16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J</a:t>
            </a:r>
            <a:r>
              <a:rPr lang="zh-TW">
                <a:solidFill>
                  <a:schemeClr val="dk1"/>
                </a:solidFill>
              </a:rPr>
              <a:t>. 設定類別轉字串 (1/4)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34" name="Google Shape;1934;p164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按下「</a:t>
            </a:r>
            <a:r>
              <a:rPr lang="zh-TW">
                <a:solidFill>
                  <a:srgbClr val="FF0000"/>
                </a:solidFill>
              </a:rPr>
              <a:t>Choose</a:t>
            </a:r>
            <a:r>
              <a:rPr lang="zh-TW"/>
              <a:t>」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選擇篩選器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weka.filters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.unsupervised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.attribute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800" u="sng">
                <a:solidFill>
                  <a:schemeClr val="dk1"/>
                </a:solidFill>
              </a:rPr>
              <a:t>.</a:t>
            </a:r>
            <a:r>
              <a:rPr b="1" lang="zh-TW" sz="2800" u="sng">
                <a:solidFill>
                  <a:srgbClr val="FF0000"/>
                </a:solidFill>
              </a:rPr>
              <a:t>NominalToString</a:t>
            </a:r>
            <a:endParaRPr/>
          </a:p>
        </p:txBody>
      </p:sp>
      <p:sp>
        <p:nvSpPr>
          <p:cNvPr id="1935" name="Google Shape;1935;p16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36" name="Google Shape;1936;p164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7" name="Google Shape;1937;p164"/>
          <p:cNvSpPr/>
          <p:nvPr/>
        </p:nvSpPr>
        <p:spPr>
          <a:xfrm>
            <a:off x="533400" y="2531900"/>
            <a:ext cx="838200" cy="362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938" name="Google Shape;1938;p164"/>
          <p:cNvSpPr/>
          <p:nvPr/>
        </p:nvSpPr>
        <p:spPr>
          <a:xfrm>
            <a:off x="1202600" y="17911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pic>
        <p:nvPicPr>
          <p:cNvPr id="1939" name="Google Shape;1939;p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8800" y="2894600"/>
            <a:ext cx="2876550" cy="39052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940" name="Google Shape;1940;p164"/>
          <p:cNvSpPr/>
          <p:nvPr/>
        </p:nvSpPr>
        <p:spPr>
          <a:xfrm flipH="1" rot="2700000">
            <a:off x="1408299" y="2881364"/>
            <a:ext cx="550270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5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p165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47" name="Google Shape;1947;p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2311150"/>
            <a:ext cx="25908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8" name="Google Shape;1948;p16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J</a:t>
            </a:r>
            <a:r>
              <a:rPr lang="zh-TW">
                <a:solidFill>
                  <a:schemeClr val="dk1"/>
                </a:solidFill>
              </a:rPr>
              <a:t>. 設定類別轉字串 (2/4)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49" name="Google Shape;1949;p165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2"/>
            </a:pPr>
            <a:r>
              <a:rPr lang="zh-TW"/>
              <a:t>按下「NominalToString」粗體字，</a:t>
            </a:r>
            <a:r>
              <a:rPr lang="zh-TW">
                <a:solidFill>
                  <a:schemeClr val="dk1"/>
                </a:solidFill>
              </a:rPr>
              <a:t>開啟進階設定</a:t>
            </a:r>
            <a:endParaRPr/>
          </a:p>
        </p:txBody>
      </p:sp>
      <p:sp>
        <p:nvSpPr>
          <p:cNvPr id="1950" name="Google Shape;1950;p16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51" name="Google Shape;1951;p16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2" name="Google Shape;1952;p165"/>
          <p:cNvSpPr/>
          <p:nvPr/>
        </p:nvSpPr>
        <p:spPr>
          <a:xfrm>
            <a:off x="1202600" y="2531900"/>
            <a:ext cx="1152600" cy="362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953" name="Google Shape;1953;p165"/>
          <p:cNvSpPr/>
          <p:nvPr/>
        </p:nvSpPr>
        <p:spPr>
          <a:xfrm>
            <a:off x="1969625" y="1675267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954" name="Google Shape;1954;p165"/>
          <p:cNvSpPr/>
          <p:nvPr/>
        </p:nvSpPr>
        <p:spPr>
          <a:xfrm flipH="1" rot="2700000">
            <a:off x="1408299" y="2881364"/>
            <a:ext cx="550270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55" name="Google Shape;1955;p165"/>
          <p:cNvPicPr preferRelativeResize="0"/>
          <p:nvPr/>
        </p:nvPicPr>
        <p:blipFill rotWithShape="1">
          <a:blip r:embed="rId4">
            <a:alphaModFix/>
          </a:blip>
          <a:srcRect b="40999" l="0" r="44134" t="0"/>
          <a:stretch/>
        </p:blipFill>
        <p:spPr>
          <a:xfrm>
            <a:off x="1628863" y="3564600"/>
            <a:ext cx="2767025" cy="1966925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88" name="Google Shape;488;p67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實作步驟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文本探勘之比較</a:t>
            </a:r>
            <a:endParaRPr/>
          </a:p>
        </p:txBody>
      </p:sp>
      <p:sp>
        <p:nvSpPr>
          <p:cNvPr id="489" name="Google Shape;489;p67"/>
          <p:cNvSpPr txBox="1"/>
          <p:nvPr>
            <p:ph idx="1" type="body"/>
          </p:nvPr>
        </p:nvSpPr>
        <p:spPr>
          <a:xfrm>
            <a:off x="3990650" y="1783075"/>
            <a:ext cx="46773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Jieba-JS：</a:t>
            </a:r>
            <a:r>
              <a:rPr lang="zh-TW"/>
              <a:t>斷詞處理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Weka</a:t>
            </a:r>
            <a:r>
              <a:rPr lang="zh-TW"/>
              <a:t>前處理：</a:t>
            </a:r>
            <a:r>
              <a:rPr lang="zh-TW"/>
              <a:t>文字向量化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Weka</a:t>
            </a:r>
            <a:r>
              <a:rPr lang="zh-TW"/>
              <a:t>熱點分析</a:t>
            </a:r>
            <a:endParaRPr/>
          </a:p>
        </p:txBody>
      </p:sp>
      <p:sp>
        <p:nvSpPr>
          <p:cNvPr id="490" name="Google Shape;490;p67"/>
          <p:cNvSpPr txBox="1"/>
          <p:nvPr>
            <p:ph idx="2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67"/>
          <p:cNvSpPr/>
          <p:nvPr/>
        </p:nvSpPr>
        <p:spPr>
          <a:xfrm>
            <a:off x="3905800" y="1783075"/>
            <a:ext cx="3527400" cy="66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p166"/>
          <p:cNvSpPr txBox="1"/>
          <p:nvPr>
            <p:ph idx="1" type="body"/>
          </p:nvPr>
        </p:nvSpPr>
        <p:spPr>
          <a:xfrm>
            <a:off x="5582850" y="1783075"/>
            <a:ext cx="30849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zh-TW">
                <a:solidFill>
                  <a:schemeClr val="dk1"/>
                </a:solidFill>
              </a:rPr>
              <a:t>設定屬性編號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attributeIndexes</a:t>
            </a:r>
            <a:br>
              <a:rPr lang="zh-TW">
                <a:solidFill>
                  <a:schemeClr val="dk1"/>
                </a:solidFill>
              </a:rPr>
            </a:br>
            <a:r>
              <a:rPr b="1" lang="zh-TW">
                <a:solidFill>
                  <a:srgbClr val="FF0000"/>
                </a:solidFill>
              </a:rPr>
              <a:t>1</a:t>
            </a:r>
            <a:br>
              <a:rPr b="1" lang="zh-TW">
                <a:solidFill>
                  <a:srgbClr val="FF0000"/>
                </a:solidFill>
              </a:rPr>
            </a:br>
            <a:r>
              <a:rPr lang="zh-TW" sz="2000"/>
              <a:t>(=待處理的文本屬性)</a:t>
            </a:r>
            <a:endParaRPr sz="20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zh-TW">
                <a:solidFill>
                  <a:schemeClr val="dk1"/>
                </a:solidFill>
              </a:rPr>
              <a:t>OK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2" name="Google Shape;1962;p16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63" name="Google Shape;1963;p16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J</a:t>
            </a:r>
            <a:r>
              <a:rPr lang="zh-TW">
                <a:solidFill>
                  <a:schemeClr val="dk1"/>
                </a:solidFill>
              </a:rPr>
              <a:t>. 設定類別轉字串 (3/4)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1964" name="Google Shape;1964;p16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65" name="Google Shape;1965;p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2672950"/>
            <a:ext cx="49530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6" name="Google Shape;1966;p166"/>
          <p:cNvSpPr/>
          <p:nvPr/>
        </p:nvSpPr>
        <p:spPr>
          <a:xfrm>
            <a:off x="1001300" y="4394750"/>
            <a:ext cx="15918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967" name="Google Shape;1967;p166"/>
          <p:cNvSpPr/>
          <p:nvPr/>
        </p:nvSpPr>
        <p:spPr>
          <a:xfrm>
            <a:off x="2094288" y="3841680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968" name="Google Shape;1968;p166"/>
          <p:cNvSpPr/>
          <p:nvPr/>
        </p:nvSpPr>
        <p:spPr>
          <a:xfrm>
            <a:off x="2882500" y="5584175"/>
            <a:ext cx="13023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969" name="Google Shape;1969;p166"/>
          <p:cNvSpPr/>
          <p:nvPr/>
        </p:nvSpPr>
        <p:spPr>
          <a:xfrm>
            <a:off x="3648063" y="4934680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4" name="Shape 1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5" name="Google Shape;1975;p167"/>
          <p:cNvSpPr txBox="1"/>
          <p:nvPr>
            <p:ph idx="1" type="body"/>
          </p:nvPr>
        </p:nvSpPr>
        <p:spPr>
          <a:xfrm>
            <a:off x="5582850" y="1783075"/>
            <a:ext cx="30849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5"/>
            </a:pPr>
            <a:r>
              <a:rPr lang="zh-TW">
                <a:solidFill>
                  <a:schemeClr val="dk1"/>
                </a:solidFill>
              </a:rPr>
              <a:t>按下「Add」新增設定好的篩選器</a:t>
            </a:r>
            <a:endParaRPr sz="2000"/>
          </a:p>
          <a:p>
            <a:pPr indent="-381000" lvl="0" marL="457200" rtl="0" algn="l">
              <a:spcBef>
                <a:spcPts val="560"/>
              </a:spcBef>
              <a:spcAft>
                <a:spcPts val="1000"/>
              </a:spcAft>
              <a:buSzPts val="2400"/>
              <a:buAutoNum type="arabicPeriod" startAt="5"/>
            </a:pPr>
            <a:r>
              <a:rPr lang="zh-TW">
                <a:solidFill>
                  <a:schemeClr val="dk1"/>
                </a:solidFill>
              </a:rPr>
              <a:t>確認篩選器已經在下面的列表</a:t>
            </a:r>
            <a:endParaRPr/>
          </a:p>
        </p:txBody>
      </p:sp>
      <p:sp>
        <p:nvSpPr>
          <p:cNvPr id="1976" name="Google Shape;1976;p16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77" name="Google Shape;1977;p16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J</a:t>
            </a:r>
            <a:r>
              <a:rPr lang="zh-TW">
                <a:solidFill>
                  <a:schemeClr val="dk1"/>
                </a:solidFill>
              </a:rPr>
              <a:t>. 設定類別轉字串 (4/4)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1978" name="Google Shape;1978;p16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9" name="Google Shape;1979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5225" y="2756750"/>
            <a:ext cx="25908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0" name="Google Shape;1980;p167"/>
          <p:cNvSpPr/>
          <p:nvPr/>
        </p:nvSpPr>
        <p:spPr>
          <a:xfrm>
            <a:off x="3648075" y="3008950"/>
            <a:ext cx="5481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981" name="Google Shape;1981;p167"/>
          <p:cNvSpPr/>
          <p:nvPr/>
        </p:nvSpPr>
        <p:spPr>
          <a:xfrm>
            <a:off x="3945838" y="2227580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5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982" name="Google Shape;1982;p167"/>
          <p:cNvSpPr/>
          <p:nvPr/>
        </p:nvSpPr>
        <p:spPr>
          <a:xfrm>
            <a:off x="1446300" y="3264000"/>
            <a:ext cx="15675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983" name="Google Shape;1983;p167"/>
          <p:cNvSpPr/>
          <p:nvPr/>
        </p:nvSpPr>
        <p:spPr>
          <a:xfrm>
            <a:off x="1446288" y="3761605"/>
            <a:ext cx="602400" cy="594600"/>
          </a:xfrm>
          <a:prstGeom prst="wedgeEllipseCallout">
            <a:avLst>
              <a:gd fmla="val 33472" name="adj1"/>
              <a:gd fmla="val -6799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6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8" name="Shape 1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9" name="Google Shape;1989;p16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990" name="Google Shape;1990;p16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文字向量化 ⇨ 決策樹分類</a:t>
            </a:r>
            <a:endParaRPr/>
          </a:p>
        </p:txBody>
      </p:sp>
      <p:sp>
        <p:nvSpPr>
          <p:cNvPr id="1991" name="Google Shape;1991;p16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2" name="Google Shape;1992;p168"/>
          <p:cNvSpPr/>
          <p:nvPr/>
        </p:nvSpPr>
        <p:spPr>
          <a:xfrm>
            <a:off x="304800" y="4899832"/>
            <a:ext cx="2484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NominalToString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類別轉字串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93" name="Google Shape;1993;p168"/>
          <p:cNvSpPr/>
          <p:nvPr/>
        </p:nvSpPr>
        <p:spPr>
          <a:xfrm>
            <a:off x="3248397" y="4899832"/>
            <a:ext cx="2190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StringTo</a:t>
            </a:r>
            <a:endParaRPr sz="2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WordVector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字串向量化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94" name="Google Shape;1994;p168"/>
          <p:cNvSpPr/>
          <p:nvPr/>
        </p:nvSpPr>
        <p:spPr>
          <a:xfrm>
            <a:off x="5657050" y="4899832"/>
            <a:ext cx="1989900" cy="11916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J48</a:t>
            </a:r>
            <a:b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決策樹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95" name="Google Shape;1995;p168"/>
          <p:cNvSpPr/>
          <p:nvPr/>
        </p:nvSpPr>
        <p:spPr>
          <a:xfrm>
            <a:off x="2284525" y="1896225"/>
            <a:ext cx="4728000" cy="11916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FilteredClassifier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過濾器演算法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996" name="Google Shape;1996;p168"/>
          <p:cNvSpPr/>
          <p:nvPr/>
        </p:nvSpPr>
        <p:spPr>
          <a:xfrm>
            <a:off x="1534800" y="3570826"/>
            <a:ext cx="2484000" cy="9468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MultiFilter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多重過濾器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997" name="Google Shape;1997;p168"/>
          <p:cNvCxnSpPr>
            <a:endCxn id="1996" idx="0"/>
          </p:cNvCxnSpPr>
          <p:nvPr/>
        </p:nvCxnSpPr>
        <p:spPr>
          <a:xfrm>
            <a:off x="2776800" y="3097126"/>
            <a:ext cx="0" cy="473700"/>
          </a:xfrm>
          <a:prstGeom prst="straightConnector1">
            <a:avLst/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998" name="Google Shape;1998;p168"/>
          <p:cNvCxnSpPr>
            <a:stCxn id="1996" idx="2"/>
            <a:endCxn id="1992" idx="0"/>
          </p:cNvCxnSpPr>
          <p:nvPr/>
        </p:nvCxnSpPr>
        <p:spPr>
          <a:xfrm rot="5400000">
            <a:off x="1970700" y="4093726"/>
            <a:ext cx="382200" cy="12300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999" name="Google Shape;1999;p168"/>
          <p:cNvCxnSpPr>
            <a:stCxn id="1996" idx="2"/>
            <a:endCxn id="1993" idx="0"/>
          </p:cNvCxnSpPr>
          <p:nvPr/>
        </p:nvCxnSpPr>
        <p:spPr>
          <a:xfrm flipH="1" rot="-5400000">
            <a:off x="3369000" y="3925426"/>
            <a:ext cx="382200" cy="15666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2000" name="Google Shape;2000;p168"/>
          <p:cNvCxnSpPr>
            <a:endCxn id="1994" idx="0"/>
          </p:cNvCxnSpPr>
          <p:nvPr/>
        </p:nvCxnSpPr>
        <p:spPr>
          <a:xfrm>
            <a:off x="6652000" y="3097132"/>
            <a:ext cx="0" cy="1802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2001" name="Google Shape;2001;p168"/>
          <p:cNvSpPr txBox="1"/>
          <p:nvPr/>
        </p:nvSpPr>
        <p:spPr>
          <a:xfrm>
            <a:off x="476250" y="2765175"/>
            <a:ext cx="1683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filter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過濾器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02" name="Google Shape;2002;p168"/>
          <p:cNvSpPr txBox="1"/>
          <p:nvPr/>
        </p:nvSpPr>
        <p:spPr>
          <a:xfrm>
            <a:off x="7100250" y="2956275"/>
            <a:ext cx="1741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classifier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分類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演算法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03" name="Google Shape;2003;p168"/>
          <p:cNvSpPr/>
          <p:nvPr/>
        </p:nvSpPr>
        <p:spPr>
          <a:xfrm flipH="1">
            <a:off x="2727300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4" name="Google Shape;2004;p168"/>
          <p:cNvSpPr/>
          <p:nvPr/>
        </p:nvSpPr>
        <p:spPr>
          <a:xfrm flipH="1">
            <a:off x="5284675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5" name="Google Shape;2005;p168"/>
          <p:cNvSpPr/>
          <p:nvPr/>
        </p:nvSpPr>
        <p:spPr>
          <a:xfrm>
            <a:off x="3000775" y="4828788"/>
            <a:ext cx="2805000" cy="1415400"/>
          </a:xfrm>
          <a:prstGeom prst="roundRect">
            <a:avLst>
              <a:gd fmla="val 5792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0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1" name="Google Shape;2011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2285000"/>
            <a:ext cx="25908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2" name="Google Shape;2012;p16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13" name="Google Shape;2013;p16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K</a:t>
            </a:r>
            <a:r>
              <a:rPr lang="zh-TW">
                <a:solidFill>
                  <a:schemeClr val="dk1"/>
                </a:solidFill>
              </a:rPr>
              <a:t>. 設定字串向量化 (1/5)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2014" name="Google Shape;2014;p16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5" name="Google Shape;2015;p169"/>
          <p:cNvSpPr/>
          <p:nvPr/>
        </p:nvSpPr>
        <p:spPr>
          <a:xfrm>
            <a:off x="533400" y="2531900"/>
            <a:ext cx="838200" cy="362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016" name="Google Shape;2016;p169"/>
          <p:cNvSpPr/>
          <p:nvPr/>
        </p:nvSpPr>
        <p:spPr>
          <a:xfrm>
            <a:off x="1202600" y="17911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017" name="Google Shape;2017;p169"/>
          <p:cNvSpPr/>
          <p:nvPr/>
        </p:nvSpPr>
        <p:spPr>
          <a:xfrm flipH="1" rot="2700000">
            <a:off x="1408299" y="2881364"/>
            <a:ext cx="550270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8" name="Google Shape;2018;p1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3525" y="2763675"/>
            <a:ext cx="2815263" cy="3822044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19" name="Google Shape;2019;p169"/>
          <p:cNvSpPr txBox="1"/>
          <p:nvPr>
            <p:ph idx="4294967295" type="body"/>
          </p:nvPr>
        </p:nvSpPr>
        <p:spPr>
          <a:xfrm>
            <a:off x="5062275" y="1791150"/>
            <a:ext cx="3662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按下「</a:t>
            </a:r>
            <a:r>
              <a:rPr lang="zh-TW">
                <a:solidFill>
                  <a:srgbClr val="FF0000"/>
                </a:solidFill>
              </a:rPr>
              <a:t>Choose</a:t>
            </a:r>
            <a:r>
              <a:rPr lang="zh-TW"/>
              <a:t>」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選擇篩選器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weka.filters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.unsupervised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.attribute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800" u="sng">
                <a:solidFill>
                  <a:schemeClr val="dk1"/>
                </a:solidFill>
              </a:rPr>
              <a:t>.</a:t>
            </a:r>
            <a:r>
              <a:rPr b="1" lang="zh-TW" sz="2800" u="sng">
                <a:solidFill>
                  <a:srgbClr val="FF0000"/>
                </a:solidFill>
              </a:rPr>
              <a:t>StringTo</a:t>
            </a:r>
            <a:br>
              <a:rPr b="1" lang="zh-TW" sz="2800" u="sng">
                <a:solidFill>
                  <a:srgbClr val="FF0000"/>
                </a:solidFill>
              </a:rPr>
            </a:br>
            <a:r>
              <a:rPr b="1" lang="zh-TW" sz="2800" u="sng">
                <a:solidFill>
                  <a:srgbClr val="FF0000"/>
                </a:solidFill>
              </a:rPr>
              <a:t>WordVector</a:t>
            </a:r>
            <a:endParaRPr b="1" sz="28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4" name="Shape 2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5" name="Google Shape;2025;p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2285000"/>
            <a:ext cx="25908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6" name="Google Shape;2026;p170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7" name="Google Shape;2027;p17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K</a:t>
            </a:r>
            <a:r>
              <a:rPr lang="zh-TW">
                <a:solidFill>
                  <a:schemeClr val="dk1"/>
                </a:solidFill>
              </a:rPr>
              <a:t>. 設定字串向量化 (2/5)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2028" name="Google Shape;2028;p170"/>
          <p:cNvSpPr txBox="1"/>
          <p:nvPr>
            <p:ph idx="2" type="body"/>
          </p:nvPr>
        </p:nvSpPr>
        <p:spPr>
          <a:xfrm>
            <a:off x="5441275" y="1791150"/>
            <a:ext cx="3283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2"/>
            </a:pPr>
            <a:r>
              <a:rPr lang="zh-TW"/>
              <a:t>按下「StringToWordVector」粗體字，</a:t>
            </a:r>
            <a:r>
              <a:rPr lang="zh-TW">
                <a:solidFill>
                  <a:schemeClr val="dk1"/>
                </a:solidFill>
              </a:rPr>
              <a:t>開啟進階設定</a:t>
            </a:r>
            <a:endParaRPr/>
          </a:p>
        </p:txBody>
      </p:sp>
      <p:sp>
        <p:nvSpPr>
          <p:cNvPr id="2029" name="Google Shape;2029;p17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30" name="Google Shape;2030;p17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1" name="Google Shape;2031;p170"/>
          <p:cNvSpPr/>
          <p:nvPr/>
        </p:nvSpPr>
        <p:spPr>
          <a:xfrm>
            <a:off x="1202600" y="2531900"/>
            <a:ext cx="1152600" cy="362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032" name="Google Shape;2032;p170"/>
          <p:cNvSpPr/>
          <p:nvPr/>
        </p:nvSpPr>
        <p:spPr>
          <a:xfrm>
            <a:off x="1969625" y="1675267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033" name="Google Shape;2033;p170"/>
          <p:cNvSpPr/>
          <p:nvPr/>
        </p:nvSpPr>
        <p:spPr>
          <a:xfrm flipH="1" rot="4499649">
            <a:off x="1669877" y="3001804"/>
            <a:ext cx="550368" cy="52489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34" name="Google Shape;2034;p170"/>
          <p:cNvPicPr preferRelativeResize="0"/>
          <p:nvPr/>
        </p:nvPicPr>
        <p:blipFill rotWithShape="1">
          <a:blip r:embed="rId4">
            <a:alphaModFix/>
          </a:blip>
          <a:srcRect b="58592" l="0" r="0" t="0"/>
          <a:stretch/>
        </p:blipFill>
        <p:spPr>
          <a:xfrm>
            <a:off x="1202600" y="3633925"/>
            <a:ext cx="3984650" cy="283969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9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p171"/>
          <p:cNvSpPr txBox="1"/>
          <p:nvPr>
            <p:ph idx="1" type="body"/>
          </p:nvPr>
        </p:nvSpPr>
        <p:spPr>
          <a:xfrm>
            <a:off x="4148350" y="1783075"/>
            <a:ext cx="4519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zh-TW"/>
              <a:t>attributeNamePrefix</a:t>
            </a:r>
            <a:br>
              <a:rPr lang="zh-TW"/>
            </a:br>
            <a:r>
              <a:rPr lang="zh-TW"/>
              <a:t>設為「</a:t>
            </a:r>
            <a:r>
              <a:rPr lang="zh-TW">
                <a:solidFill>
                  <a:srgbClr val="FF0000"/>
                </a:solidFill>
              </a:rPr>
              <a:t>_</a:t>
            </a:r>
            <a:r>
              <a:rPr lang="zh-TW"/>
              <a:t>」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zh-TW"/>
              <a:t>按下「OK」離開</a:t>
            </a:r>
            <a:endParaRPr/>
          </a:p>
        </p:txBody>
      </p:sp>
      <p:sp>
        <p:nvSpPr>
          <p:cNvPr id="2041" name="Google Shape;2041;p17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42" name="Google Shape;2042;p17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K</a:t>
            </a:r>
            <a:r>
              <a:rPr lang="zh-TW">
                <a:solidFill>
                  <a:schemeClr val="dk1"/>
                </a:solidFill>
              </a:rPr>
              <a:t>. 設定字串向量化 (3/5)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2043" name="Google Shape;2043;p17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44" name="Google Shape;2044;p171"/>
          <p:cNvPicPr preferRelativeResize="0"/>
          <p:nvPr/>
        </p:nvPicPr>
        <p:blipFill rotWithShape="1">
          <a:blip r:embed="rId3">
            <a:alphaModFix/>
          </a:blip>
          <a:srcRect b="626" l="0" r="0" t="0"/>
          <a:stretch/>
        </p:blipFill>
        <p:spPr>
          <a:xfrm>
            <a:off x="539750" y="1279775"/>
            <a:ext cx="3126551" cy="5347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45" name="Google Shape;2045;p171"/>
          <p:cNvSpPr/>
          <p:nvPr/>
        </p:nvSpPr>
        <p:spPr>
          <a:xfrm>
            <a:off x="921925" y="2895000"/>
            <a:ext cx="2744400" cy="4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046" name="Google Shape;2046;p171"/>
          <p:cNvSpPr/>
          <p:nvPr/>
        </p:nvSpPr>
        <p:spPr>
          <a:xfrm>
            <a:off x="2030050" y="6293100"/>
            <a:ext cx="930300" cy="4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047" name="Google Shape;2047;p171"/>
          <p:cNvSpPr/>
          <p:nvPr/>
        </p:nvSpPr>
        <p:spPr>
          <a:xfrm>
            <a:off x="1801813" y="2300405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048" name="Google Shape;2048;p171"/>
          <p:cNvSpPr/>
          <p:nvPr/>
        </p:nvSpPr>
        <p:spPr>
          <a:xfrm>
            <a:off x="2702088" y="5698505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3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Google Shape;2054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5225" y="2756750"/>
            <a:ext cx="25908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5" name="Google Shape;2055;p172"/>
          <p:cNvSpPr txBox="1"/>
          <p:nvPr>
            <p:ph idx="1" type="body"/>
          </p:nvPr>
        </p:nvSpPr>
        <p:spPr>
          <a:xfrm>
            <a:off x="5582850" y="1783075"/>
            <a:ext cx="30849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5"/>
            </a:pPr>
            <a:r>
              <a:rPr lang="zh-TW">
                <a:solidFill>
                  <a:schemeClr val="dk1"/>
                </a:solidFill>
              </a:rPr>
              <a:t>按下「Add」新增設定好的篩選器</a:t>
            </a:r>
            <a:endParaRPr sz="2000"/>
          </a:p>
          <a:p>
            <a:pPr indent="-381000" lvl="0" marL="457200" rtl="0" algn="l">
              <a:spcBef>
                <a:spcPts val="560"/>
              </a:spcBef>
              <a:spcAft>
                <a:spcPts val="1000"/>
              </a:spcAft>
              <a:buSzPts val="2400"/>
              <a:buAutoNum type="arabicPeriod" startAt="5"/>
            </a:pPr>
            <a:r>
              <a:rPr lang="zh-TW">
                <a:solidFill>
                  <a:schemeClr val="dk1"/>
                </a:solidFill>
              </a:rPr>
              <a:t>確認篩選器已經在下面的列表</a:t>
            </a:r>
            <a:endParaRPr/>
          </a:p>
        </p:txBody>
      </p:sp>
      <p:sp>
        <p:nvSpPr>
          <p:cNvPr id="2056" name="Google Shape;2056;p17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57" name="Google Shape;2057;p17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K</a:t>
            </a:r>
            <a:r>
              <a:rPr lang="zh-TW">
                <a:solidFill>
                  <a:schemeClr val="dk1"/>
                </a:solidFill>
              </a:rPr>
              <a:t>. 設定字串向量化 (4/5)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2058" name="Google Shape;2058;p17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9" name="Google Shape;2059;p172"/>
          <p:cNvSpPr/>
          <p:nvPr/>
        </p:nvSpPr>
        <p:spPr>
          <a:xfrm>
            <a:off x="3648075" y="3008950"/>
            <a:ext cx="5481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060" name="Google Shape;2060;p172"/>
          <p:cNvSpPr/>
          <p:nvPr/>
        </p:nvSpPr>
        <p:spPr>
          <a:xfrm>
            <a:off x="3945838" y="2227580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5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061" name="Google Shape;2061;p172"/>
          <p:cNvSpPr/>
          <p:nvPr/>
        </p:nvSpPr>
        <p:spPr>
          <a:xfrm>
            <a:off x="1446300" y="3264000"/>
            <a:ext cx="15675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062" name="Google Shape;2062;p172"/>
          <p:cNvSpPr/>
          <p:nvPr/>
        </p:nvSpPr>
        <p:spPr>
          <a:xfrm>
            <a:off x="1446288" y="3761605"/>
            <a:ext cx="602400" cy="594600"/>
          </a:xfrm>
          <a:prstGeom prst="wedgeEllipseCallout">
            <a:avLst>
              <a:gd fmla="val 33472" name="adj1"/>
              <a:gd fmla="val -6799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6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7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Google Shape;2068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850" y="2822180"/>
            <a:ext cx="2293711" cy="1922670"/>
          </a:xfrm>
          <a:prstGeom prst="rect">
            <a:avLst/>
          </a:prstGeom>
          <a:noFill/>
          <a:ln>
            <a:noFill/>
          </a:ln>
        </p:spPr>
      </p:pic>
      <p:sp>
        <p:nvSpPr>
          <p:cNvPr id="2069" name="Google Shape;2069;p173"/>
          <p:cNvSpPr txBox="1"/>
          <p:nvPr>
            <p:ph idx="1" type="body"/>
          </p:nvPr>
        </p:nvSpPr>
        <p:spPr>
          <a:xfrm>
            <a:off x="4839625" y="1783075"/>
            <a:ext cx="38280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7"/>
            </a:pPr>
            <a:r>
              <a:rPr lang="zh-TW">
                <a:solidFill>
                  <a:schemeClr val="dk1"/>
                </a:solidFill>
              </a:rPr>
              <a:t>選擇「StirngToWordVector」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7"/>
            </a:pPr>
            <a:r>
              <a:rPr lang="zh-TW">
                <a:solidFill>
                  <a:schemeClr val="dk1"/>
                </a:solidFill>
              </a:rPr>
              <a:t>按下「Down」，把該篩選器往下移動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要好好確認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篩選器的順序喔！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070" name="Google Shape;2070;p17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71" name="Google Shape;2071;p17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K</a:t>
            </a:r>
            <a:r>
              <a:rPr lang="zh-TW">
                <a:solidFill>
                  <a:schemeClr val="dk1"/>
                </a:solidFill>
              </a:rPr>
              <a:t>. 設定字串向量化 (5/5)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2072" name="Google Shape;2072;p17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3" name="Google Shape;2073;p173"/>
          <p:cNvSpPr/>
          <p:nvPr/>
        </p:nvSpPr>
        <p:spPr>
          <a:xfrm>
            <a:off x="3512725" y="4356200"/>
            <a:ext cx="602400" cy="3888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074" name="Google Shape;2074;p173"/>
          <p:cNvSpPr/>
          <p:nvPr/>
        </p:nvSpPr>
        <p:spPr>
          <a:xfrm>
            <a:off x="3747313" y="3626255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8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075" name="Google Shape;2075;p173"/>
          <p:cNvSpPr/>
          <p:nvPr/>
        </p:nvSpPr>
        <p:spPr>
          <a:xfrm>
            <a:off x="1689925" y="3338950"/>
            <a:ext cx="15675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076" name="Google Shape;2076;p173"/>
          <p:cNvSpPr/>
          <p:nvPr/>
        </p:nvSpPr>
        <p:spPr>
          <a:xfrm>
            <a:off x="1446288" y="3761605"/>
            <a:ext cx="602400" cy="594600"/>
          </a:xfrm>
          <a:prstGeom prst="wedgeEllipseCallout">
            <a:avLst>
              <a:gd fmla="val 33472" name="adj1"/>
              <a:gd fmla="val -6799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7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2" name="Google Shape;2082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2467676"/>
            <a:ext cx="2590800" cy="2171689"/>
          </a:xfrm>
          <a:prstGeom prst="rect">
            <a:avLst/>
          </a:prstGeom>
          <a:noFill/>
          <a:ln>
            <a:noFill/>
          </a:ln>
        </p:spPr>
      </p:pic>
      <p:sp>
        <p:nvSpPr>
          <p:cNvPr id="2083" name="Google Shape;2083;p174"/>
          <p:cNvSpPr txBox="1"/>
          <p:nvPr>
            <p:ph idx="1" type="body"/>
          </p:nvPr>
        </p:nvSpPr>
        <p:spPr>
          <a:xfrm>
            <a:off x="5387150" y="1783075"/>
            <a:ext cx="3280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關閉視窗</a:t>
            </a:r>
            <a:endParaRPr sz="2000"/>
          </a:p>
          <a:p>
            <a:pPr indent="-381000" lvl="0" marL="457200" rtl="0" algn="l">
              <a:spcBef>
                <a:spcPts val="56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按下「OK」，回到FilteredClassifier進階設定</a:t>
            </a:r>
            <a:endParaRPr/>
          </a:p>
        </p:txBody>
      </p:sp>
      <p:sp>
        <p:nvSpPr>
          <p:cNvPr id="2084" name="Google Shape;2084;p17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85" name="Google Shape;2085;p17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L</a:t>
            </a:r>
            <a:r>
              <a:rPr lang="zh-TW">
                <a:solidFill>
                  <a:schemeClr val="dk1"/>
                </a:solidFill>
              </a:rPr>
              <a:t>. 回到</a:t>
            </a:r>
            <a:r>
              <a:rPr lang="zh-TW">
                <a:solidFill>
                  <a:schemeClr val="dk1"/>
                </a:solidFill>
              </a:rPr>
              <a:t>過濾器演算法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2086" name="Google Shape;2086;p17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7" name="Google Shape;2087;p174"/>
          <p:cNvSpPr/>
          <p:nvPr/>
        </p:nvSpPr>
        <p:spPr>
          <a:xfrm>
            <a:off x="2518950" y="2456625"/>
            <a:ext cx="5481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088" name="Google Shape;2088;p174"/>
          <p:cNvSpPr/>
          <p:nvPr/>
        </p:nvSpPr>
        <p:spPr>
          <a:xfrm>
            <a:off x="2762738" y="1783080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pic>
        <p:nvPicPr>
          <p:cNvPr id="2089" name="Google Shape;2089;p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2025" y="3830025"/>
            <a:ext cx="3618176" cy="23796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90" name="Google Shape;2090;p174"/>
          <p:cNvSpPr/>
          <p:nvPr/>
        </p:nvSpPr>
        <p:spPr>
          <a:xfrm>
            <a:off x="3276950" y="5879675"/>
            <a:ext cx="10092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091" name="Google Shape;2091;p174"/>
          <p:cNvSpPr/>
          <p:nvPr/>
        </p:nvSpPr>
        <p:spPr>
          <a:xfrm>
            <a:off x="3818738" y="5058655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092" name="Google Shape;2092;p174"/>
          <p:cNvSpPr/>
          <p:nvPr/>
        </p:nvSpPr>
        <p:spPr>
          <a:xfrm flipH="1" rot="4500494">
            <a:off x="2706172" y="3045873"/>
            <a:ext cx="715555" cy="52489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7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p17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099" name="Google Shape;2099;p17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文字向量化 ⇨ 決策樹分類</a:t>
            </a:r>
            <a:endParaRPr/>
          </a:p>
        </p:txBody>
      </p:sp>
      <p:sp>
        <p:nvSpPr>
          <p:cNvPr id="2100" name="Google Shape;2100;p17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1" name="Google Shape;2101;p175"/>
          <p:cNvSpPr/>
          <p:nvPr/>
        </p:nvSpPr>
        <p:spPr>
          <a:xfrm>
            <a:off x="304800" y="4899832"/>
            <a:ext cx="2484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NominalToString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類別轉字串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02" name="Google Shape;2102;p175"/>
          <p:cNvSpPr/>
          <p:nvPr/>
        </p:nvSpPr>
        <p:spPr>
          <a:xfrm>
            <a:off x="3248397" y="4899832"/>
            <a:ext cx="2190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StringTo</a:t>
            </a:r>
            <a:endParaRPr sz="2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WordVector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字串向量化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03" name="Google Shape;2103;p175"/>
          <p:cNvSpPr/>
          <p:nvPr/>
        </p:nvSpPr>
        <p:spPr>
          <a:xfrm>
            <a:off x="5657050" y="4899832"/>
            <a:ext cx="1989900" cy="11916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J48</a:t>
            </a:r>
            <a:b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決策樹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04" name="Google Shape;2104;p175"/>
          <p:cNvSpPr/>
          <p:nvPr/>
        </p:nvSpPr>
        <p:spPr>
          <a:xfrm>
            <a:off x="2284525" y="1896225"/>
            <a:ext cx="4728000" cy="11916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FilteredClassifier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過濾器演算法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05" name="Google Shape;2105;p175"/>
          <p:cNvSpPr/>
          <p:nvPr/>
        </p:nvSpPr>
        <p:spPr>
          <a:xfrm>
            <a:off x="1534800" y="3570826"/>
            <a:ext cx="2484000" cy="9468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MultiFilter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多重過濾器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2106" name="Google Shape;2106;p175"/>
          <p:cNvCxnSpPr>
            <a:endCxn id="2105" idx="0"/>
          </p:cNvCxnSpPr>
          <p:nvPr/>
        </p:nvCxnSpPr>
        <p:spPr>
          <a:xfrm>
            <a:off x="2776800" y="3097126"/>
            <a:ext cx="0" cy="473700"/>
          </a:xfrm>
          <a:prstGeom prst="straightConnector1">
            <a:avLst/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2107" name="Google Shape;2107;p175"/>
          <p:cNvCxnSpPr>
            <a:stCxn id="2105" idx="2"/>
            <a:endCxn id="2101" idx="0"/>
          </p:cNvCxnSpPr>
          <p:nvPr/>
        </p:nvCxnSpPr>
        <p:spPr>
          <a:xfrm rot="5400000">
            <a:off x="1970700" y="4093726"/>
            <a:ext cx="382200" cy="12300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2108" name="Google Shape;2108;p175"/>
          <p:cNvCxnSpPr>
            <a:stCxn id="2105" idx="2"/>
            <a:endCxn id="2102" idx="0"/>
          </p:cNvCxnSpPr>
          <p:nvPr/>
        </p:nvCxnSpPr>
        <p:spPr>
          <a:xfrm flipH="1" rot="-5400000">
            <a:off x="3369000" y="3925426"/>
            <a:ext cx="382200" cy="15666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2109" name="Google Shape;2109;p175"/>
          <p:cNvCxnSpPr>
            <a:endCxn id="2103" idx="0"/>
          </p:cNvCxnSpPr>
          <p:nvPr/>
        </p:nvCxnSpPr>
        <p:spPr>
          <a:xfrm>
            <a:off x="6652000" y="3097132"/>
            <a:ext cx="0" cy="1802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2110" name="Google Shape;2110;p175"/>
          <p:cNvSpPr txBox="1"/>
          <p:nvPr/>
        </p:nvSpPr>
        <p:spPr>
          <a:xfrm>
            <a:off x="476250" y="2765175"/>
            <a:ext cx="1683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filter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過濾器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11" name="Google Shape;2111;p175"/>
          <p:cNvSpPr txBox="1"/>
          <p:nvPr/>
        </p:nvSpPr>
        <p:spPr>
          <a:xfrm>
            <a:off x="7100250" y="2956275"/>
            <a:ext cx="1741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classifier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分類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演算法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12" name="Google Shape;2112;p175"/>
          <p:cNvSpPr/>
          <p:nvPr/>
        </p:nvSpPr>
        <p:spPr>
          <a:xfrm flipH="1">
            <a:off x="2727300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3" name="Google Shape;2113;p175"/>
          <p:cNvSpPr/>
          <p:nvPr/>
        </p:nvSpPr>
        <p:spPr>
          <a:xfrm flipH="1">
            <a:off x="5284675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4" name="Google Shape;2114;p175"/>
          <p:cNvSpPr/>
          <p:nvPr/>
        </p:nvSpPr>
        <p:spPr>
          <a:xfrm>
            <a:off x="5106850" y="4828788"/>
            <a:ext cx="2805000" cy="1415400"/>
          </a:xfrm>
          <a:prstGeom prst="roundRect">
            <a:avLst>
              <a:gd fmla="val 5792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1. 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A. 下載檔案</a:t>
            </a:r>
            <a:endParaRPr b="0" sz="2400"/>
          </a:p>
        </p:txBody>
      </p:sp>
      <p:sp>
        <p:nvSpPr>
          <p:cNvPr id="498" name="Google Shape;498;p6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99" name="Google Shape;499;p6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68"/>
          <p:cNvSpPr/>
          <p:nvPr/>
        </p:nvSpPr>
        <p:spPr>
          <a:xfrm flipH="1">
            <a:off x="4218092" y="2700283"/>
            <a:ext cx="882900" cy="893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F81B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68"/>
          <p:cNvSpPr/>
          <p:nvPr/>
        </p:nvSpPr>
        <p:spPr>
          <a:xfrm>
            <a:off x="5273700" y="3165713"/>
            <a:ext cx="2882700" cy="115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 u="sng">
                <a:solidFill>
                  <a:srgbClr val="0000FF"/>
                </a:solidFill>
              </a:rPr>
              <a:t>comments-</a:t>
            </a:r>
            <a:br>
              <a:rPr lang="zh-TW" sz="2700" u="sng">
                <a:solidFill>
                  <a:srgbClr val="0000FF"/>
                </a:solidFill>
              </a:rPr>
            </a:br>
            <a:r>
              <a:rPr lang="zh-TW" sz="2700" u="sng">
                <a:solidFill>
                  <a:srgbClr val="FF0000"/>
                </a:solidFill>
              </a:rPr>
              <a:t>train-raw</a:t>
            </a:r>
            <a:r>
              <a:rPr lang="zh-TW" sz="2700" u="sng">
                <a:solidFill>
                  <a:srgbClr val="0000FF"/>
                </a:solidFill>
              </a:rPr>
              <a:t>.ods</a:t>
            </a:r>
            <a:endParaRPr sz="2700" u="sng">
              <a:solidFill>
                <a:srgbClr val="0000FF"/>
              </a:solidFill>
            </a:endParaRPr>
          </a:p>
        </p:txBody>
      </p:sp>
      <p:grpSp>
        <p:nvGrpSpPr>
          <p:cNvPr id="502" name="Google Shape;502;p68"/>
          <p:cNvGrpSpPr/>
          <p:nvPr/>
        </p:nvGrpSpPr>
        <p:grpSpPr>
          <a:xfrm>
            <a:off x="6007700" y="1877075"/>
            <a:ext cx="1315850" cy="1483200"/>
            <a:chOff x="6007700" y="2877025"/>
            <a:chExt cx="1315850" cy="1483200"/>
          </a:xfrm>
        </p:grpSpPr>
        <p:sp>
          <p:nvSpPr>
            <p:cNvPr id="503" name="Google Shape;503;p68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504" name="Google Shape;504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5" name="Google Shape;505;p68"/>
          <p:cNvSpPr/>
          <p:nvPr/>
        </p:nvSpPr>
        <p:spPr>
          <a:xfrm flipH="1" rot="5400000">
            <a:off x="6224167" y="4427808"/>
            <a:ext cx="882900" cy="893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F81B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6" name="Google Shape;506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7900" y="5176312"/>
            <a:ext cx="1175450" cy="117545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68"/>
          <p:cNvSpPr/>
          <p:nvPr/>
        </p:nvSpPr>
        <p:spPr>
          <a:xfrm>
            <a:off x="1230000" y="5428550"/>
            <a:ext cx="4468800" cy="763500"/>
          </a:xfrm>
          <a:prstGeom prst="wedgeRoundRectCallout">
            <a:avLst>
              <a:gd fmla="val 61682" name="adj1"/>
              <a:gd fmla="val -11130" name="adj2"/>
              <a:gd fmla="val 0" name="adj3"/>
            </a:avLst>
          </a:prstGeom>
          <a:solidFill>
            <a:srgbClr val="FFFFFF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使用LibreOffice開啟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08" name="Google Shape;508;p68"/>
          <p:cNvGrpSpPr/>
          <p:nvPr/>
        </p:nvGrpSpPr>
        <p:grpSpPr>
          <a:xfrm>
            <a:off x="858350" y="2020913"/>
            <a:ext cx="3369600" cy="2713713"/>
            <a:chOff x="858350" y="2970363"/>
            <a:chExt cx="3369600" cy="2713713"/>
          </a:xfrm>
        </p:grpSpPr>
        <p:sp>
          <p:nvSpPr>
            <p:cNvPr id="509" name="Google Shape;509;p68"/>
            <p:cNvSpPr/>
            <p:nvPr/>
          </p:nvSpPr>
          <p:spPr>
            <a:xfrm>
              <a:off x="1771950" y="2970363"/>
              <a:ext cx="1542300" cy="1523400"/>
            </a:xfrm>
            <a:prstGeom prst="wedgeRoundRectCallout">
              <a:avLst>
                <a:gd fmla="val -5691" name="adj1"/>
                <a:gd fmla="val 64205" name="adj2"/>
                <a:gd fmla="val 0" name="adj3"/>
              </a:avLst>
            </a:prstGeom>
            <a:solidFill>
              <a:srgbClr val="4F81BD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10" name="Google Shape;510;p68"/>
            <p:cNvSpPr/>
            <p:nvPr/>
          </p:nvSpPr>
          <p:spPr>
            <a:xfrm>
              <a:off x="858350" y="4790375"/>
              <a:ext cx="3369600" cy="893700"/>
            </a:xfrm>
            <a:prstGeom prst="flowChartAlternateProcess">
              <a:avLst/>
            </a:prstGeom>
            <a:solidFill>
              <a:srgbClr val="FFFFFF"/>
            </a:solidFill>
            <a:ln cap="flat" cmpd="sng" w="38100">
              <a:solidFill>
                <a:srgbClr val="4F81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28588" rotWithShape="0" algn="bl" dir="5400000" dist="9525">
                <a:srgbClr val="4F81BD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u="sng">
                  <a:solidFill>
                    <a:srgbClr val="0000F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課程首頁</a:t>
              </a:r>
              <a:endParaRPr sz="2400" u="sng">
                <a:solidFill>
                  <a:srgbClr val="0000F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</p:grpSp>
      <p:pic>
        <p:nvPicPr>
          <p:cNvPr id="511" name="Google Shape;511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0680" y="2270100"/>
            <a:ext cx="1025025" cy="10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9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Google Shape;2120;p17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>
                <a:solidFill>
                  <a:schemeClr val="dk1"/>
                </a:solidFill>
              </a:rPr>
              <a:t>M</a:t>
            </a:r>
            <a:r>
              <a:rPr lang="zh-TW" sz="3500">
                <a:solidFill>
                  <a:schemeClr val="dk1"/>
                </a:solidFill>
              </a:rPr>
              <a:t>. 設定過濾器演算法</a:t>
            </a:r>
            <a:endParaRPr sz="3500"/>
          </a:p>
        </p:txBody>
      </p:sp>
      <p:sp>
        <p:nvSpPr>
          <p:cNvPr id="2121" name="Google Shape;2121;p17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22" name="Google Shape;2122;p176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23" name="Google Shape;2123;p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778" y="2138275"/>
            <a:ext cx="4145925" cy="3720337"/>
          </a:xfrm>
          <a:prstGeom prst="rect">
            <a:avLst/>
          </a:prstGeom>
          <a:noFill/>
          <a:ln>
            <a:noFill/>
          </a:ln>
        </p:spPr>
      </p:pic>
      <p:sp>
        <p:nvSpPr>
          <p:cNvPr id="2124" name="Google Shape;2124;p176"/>
          <p:cNvSpPr txBox="1"/>
          <p:nvPr/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AutoNum type="arabicPeriod"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classifier ⇨ </a:t>
            </a: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Choose</a:t>
            </a:r>
            <a:b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選擇分類演算法</a:t>
            </a:r>
            <a:b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u="sng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weka.classifiers</a:t>
            </a:r>
            <a:br>
              <a:rPr lang="zh-TW" sz="2000" u="sng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u="sng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.tree</a:t>
            </a:r>
            <a:br>
              <a:rPr lang="zh-TW" sz="2000" u="sng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000" u="sng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zh-TW" sz="2400" u="sng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J48</a:t>
            </a:r>
            <a:br>
              <a:rPr lang="zh-TW" sz="2400" u="sng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/>
              <a:t>(決策樹)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AutoNum type="arabicPeriod"/>
            </a:pPr>
            <a:r>
              <a:rPr lang="zh-TW" sz="2400"/>
              <a:t>一直按「OK」</a:t>
            </a:r>
            <a:br>
              <a:rPr lang="zh-TW" sz="2400"/>
            </a:br>
            <a:r>
              <a:rPr lang="zh-TW" sz="2400"/>
              <a:t>直到回到分類面版</a:t>
            </a:r>
            <a:endParaRPr sz="2400"/>
          </a:p>
        </p:txBody>
      </p:sp>
      <p:sp>
        <p:nvSpPr>
          <p:cNvPr id="2125" name="Google Shape;2125;p176"/>
          <p:cNvSpPr/>
          <p:nvPr/>
        </p:nvSpPr>
        <p:spPr>
          <a:xfrm>
            <a:off x="1129750" y="3824650"/>
            <a:ext cx="2188800" cy="4296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126" name="Google Shape;2126;p176"/>
          <p:cNvSpPr/>
          <p:nvPr/>
        </p:nvSpPr>
        <p:spPr>
          <a:xfrm>
            <a:off x="2716150" y="3138392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127" name="Google Shape;2127;p176"/>
          <p:cNvSpPr/>
          <p:nvPr/>
        </p:nvSpPr>
        <p:spPr>
          <a:xfrm>
            <a:off x="2461300" y="5429000"/>
            <a:ext cx="1112100" cy="4296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128" name="Google Shape;2128;p176"/>
          <p:cNvSpPr/>
          <p:nvPr/>
        </p:nvSpPr>
        <p:spPr>
          <a:xfrm>
            <a:off x="3466975" y="4683217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3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177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5" name="Google Shape;2135;p177"/>
          <p:cNvPicPr preferRelativeResize="0"/>
          <p:nvPr/>
        </p:nvPicPr>
        <p:blipFill rotWithShape="1">
          <a:blip r:embed="rId3">
            <a:alphaModFix/>
          </a:blip>
          <a:srcRect b="19710" l="0" r="37268" t="0"/>
          <a:stretch/>
        </p:blipFill>
        <p:spPr>
          <a:xfrm>
            <a:off x="533395" y="1791150"/>
            <a:ext cx="3913800" cy="452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136" name="Google Shape;2136;p17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N. 選擇目標屬性</a:t>
            </a:r>
            <a:endParaRPr b="0" sz="3200">
              <a:solidFill>
                <a:schemeClr val="dk1"/>
              </a:solidFill>
            </a:endParaRPr>
          </a:p>
        </p:txBody>
      </p:sp>
      <p:sp>
        <p:nvSpPr>
          <p:cNvPr id="2137" name="Google Shape;2137;p177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選擇目標屬性</a:t>
            </a:r>
            <a:br>
              <a:rPr lang="zh-TW"/>
            </a:br>
            <a:br>
              <a:rPr lang="zh-TW"/>
            </a:br>
            <a:r>
              <a:rPr lang="zh-TW" sz="2200"/>
              <a:t>預設值已經是最後一個屬性</a:t>
            </a:r>
            <a:br>
              <a:rPr lang="zh-TW"/>
            </a:br>
            <a:r>
              <a:rPr lang="zh-TW" u="sng">
                <a:solidFill>
                  <a:srgbClr val="FF0000"/>
                </a:solidFill>
              </a:rPr>
              <a:t>(Nom) rate_class</a:t>
            </a:r>
            <a:br>
              <a:rPr lang="zh-TW" u="sng">
                <a:solidFill>
                  <a:srgbClr val="FF0000"/>
                </a:solidFill>
              </a:rPr>
            </a:br>
            <a:r>
              <a:rPr lang="zh-TW"/>
              <a:t>(評價類型)</a:t>
            </a:r>
            <a:br>
              <a:rPr lang="zh-TW"/>
            </a:br>
            <a:endParaRPr/>
          </a:p>
        </p:txBody>
      </p:sp>
      <p:sp>
        <p:nvSpPr>
          <p:cNvPr id="2138" name="Google Shape;2138;p17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39" name="Google Shape;2139;p17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0" name="Google Shape;2140;p177"/>
          <p:cNvSpPr/>
          <p:nvPr/>
        </p:nvSpPr>
        <p:spPr>
          <a:xfrm>
            <a:off x="533400" y="4695575"/>
            <a:ext cx="2379300" cy="990600"/>
          </a:xfrm>
          <a:prstGeom prst="roundRect">
            <a:avLst>
              <a:gd fmla="val 6786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141" name="Google Shape;2141;p177"/>
          <p:cNvSpPr/>
          <p:nvPr/>
        </p:nvSpPr>
        <p:spPr>
          <a:xfrm>
            <a:off x="2834450" y="4695567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!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6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Google Shape;2147;p17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48" name="Google Shape;2148;p178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實作步驟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文本探勘之預測</a:t>
            </a:r>
            <a:endParaRPr/>
          </a:p>
        </p:txBody>
      </p:sp>
      <p:sp>
        <p:nvSpPr>
          <p:cNvPr id="2149" name="Google Shape;2149;p178"/>
          <p:cNvSpPr txBox="1"/>
          <p:nvPr>
            <p:ph idx="1" type="body"/>
          </p:nvPr>
        </p:nvSpPr>
        <p:spPr>
          <a:xfrm>
            <a:off x="3990650" y="1783075"/>
            <a:ext cx="46773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highlight>
                  <a:srgbClr val="CCCCCC"/>
                </a:highlight>
              </a:rPr>
              <a:t>Jieba-JS：斷詞處理 (參考文本探勘之比較)</a:t>
            </a:r>
            <a:endParaRPr>
              <a:highlight>
                <a:srgbClr val="CCCCCC"/>
              </a:highlight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Weka分類：分類器設定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Weka分類：分類模型建立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/>
              <a:t>Weka分類：自動分類</a:t>
            </a:r>
            <a:endParaRPr/>
          </a:p>
        </p:txBody>
      </p:sp>
      <p:sp>
        <p:nvSpPr>
          <p:cNvPr id="2150" name="Google Shape;2150;p178"/>
          <p:cNvSpPr/>
          <p:nvPr/>
        </p:nvSpPr>
        <p:spPr>
          <a:xfrm>
            <a:off x="3822775" y="3333825"/>
            <a:ext cx="4409100" cy="559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151" name="Google Shape;2151;p178"/>
          <p:cNvSpPr txBox="1"/>
          <p:nvPr>
            <p:ph idx="2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6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17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3. 建立分類模型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A. 設定模型評估</a:t>
            </a:r>
            <a:endParaRPr b="0" sz="3200">
              <a:solidFill>
                <a:schemeClr val="dk1"/>
              </a:solidFill>
            </a:endParaRPr>
          </a:p>
        </p:txBody>
      </p:sp>
      <p:sp>
        <p:nvSpPr>
          <p:cNvPr id="2158" name="Google Shape;2158;p179"/>
          <p:cNvSpPr txBox="1"/>
          <p:nvPr>
            <p:ph idx="2" type="body"/>
          </p:nvPr>
        </p:nvSpPr>
        <p:spPr>
          <a:xfrm>
            <a:off x="4893600" y="2087975"/>
            <a:ext cx="3831300" cy="441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rgbClr val="FF0000"/>
                </a:solidFill>
              </a:rPr>
              <a:t>Cross-validation: </a:t>
            </a:r>
            <a:br>
              <a:rPr lang="zh-TW">
                <a:solidFill>
                  <a:srgbClr val="FF0000"/>
                </a:solidFill>
              </a:rPr>
            </a:br>
            <a:r>
              <a:rPr lang="zh-TW">
                <a:solidFill>
                  <a:srgbClr val="FF0000"/>
                </a:solidFill>
              </a:rPr>
              <a:t>Folds: 10</a:t>
            </a:r>
            <a:br>
              <a:rPr lang="zh-TW">
                <a:solidFill>
                  <a:srgbClr val="FF0000"/>
                </a:solidFill>
              </a:rPr>
            </a:br>
            <a:br>
              <a:rPr lang="zh-TW">
                <a:solidFill>
                  <a:srgbClr val="FF0000"/>
                </a:solidFill>
              </a:rPr>
            </a:br>
            <a:r>
              <a:rPr lang="zh-TW"/>
              <a:t>因為沒有測試資料，所以用交互驗證10疊</a:t>
            </a:r>
            <a:endParaRPr sz="2000"/>
          </a:p>
        </p:txBody>
      </p:sp>
      <p:sp>
        <p:nvSpPr>
          <p:cNvPr id="2159" name="Google Shape;2159;p17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60" name="Google Shape;2160;p17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1" name="Google Shape;2161;p179"/>
          <p:cNvPicPr preferRelativeResize="0"/>
          <p:nvPr/>
        </p:nvPicPr>
        <p:blipFill rotWithShape="1">
          <a:blip r:embed="rId3">
            <a:alphaModFix/>
          </a:blip>
          <a:srcRect b="31024" l="0" r="43107" t="0"/>
          <a:stretch/>
        </p:blipFill>
        <p:spPr>
          <a:xfrm>
            <a:off x="589945" y="2110075"/>
            <a:ext cx="3549550" cy="388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2" name="Google Shape;2162;p179"/>
          <p:cNvSpPr/>
          <p:nvPr/>
        </p:nvSpPr>
        <p:spPr>
          <a:xfrm>
            <a:off x="589950" y="4052825"/>
            <a:ext cx="2379300" cy="485400"/>
          </a:xfrm>
          <a:prstGeom prst="roundRect">
            <a:avLst>
              <a:gd fmla="val 6786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163" name="Google Shape;2163;p179"/>
          <p:cNvSpPr/>
          <p:nvPr/>
        </p:nvSpPr>
        <p:spPr>
          <a:xfrm>
            <a:off x="1418038" y="3458230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!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8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9" name="Google Shape;2169;p180"/>
          <p:cNvPicPr preferRelativeResize="0"/>
          <p:nvPr/>
        </p:nvPicPr>
        <p:blipFill rotWithShape="1">
          <a:blip r:embed="rId3">
            <a:alphaModFix/>
          </a:blip>
          <a:srcRect b="26275" l="0" r="37015" t="0"/>
          <a:stretch/>
        </p:blipFill>
        <p:spPr>
          <a:xfrm>
            <a:off x="533400" y="1791147"/>
            <a:ext cx="4019400" cy="471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0" name="Google Shape;2170;p180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1" name="Google Shape;2171;p18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>
                <a:solidFill>
                  <a:schemeClr val="dk1"/>
                </a:solidFill>
              </a:rPr>
              <a:t>STEP 3. 建立分類模型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B. 執行分類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2172" name="Google Shape;2172;p180"/>
          <p:cNvSpPr txBox="1"/>
          <p:nvPr>
            <p:ph idx="2" type="body"/>
          </p:nvPr>
        </p:nvSpPr>
        <p:spPr>
          <a:xfrm>
            <a:off x="4893600" y="2087975"/>
            <a:ext cx="3831300" cy="441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rgbClr val="FF0000"/>
                </a:solidFill>
              </a:rPr>
              <a:t>Start</a:t>
            </a:r>
            <a:r>
              <a:rPr lang="zh-TW"/>
              <a:t> 開始執行</a:t>
            </a:r>
            <a:endParaRPr sz="2000"/>
          </a:p>
        </p:txBody>
      </p:sp>
      <p:sp>
        <p:nvSpPr>
          <p:cNvPr id="2173" name="Google Shape;2173;p18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74" name="Google Shape;2174;p18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5" name="Google Shape;2175;p180"/>
          <p:cNvSpPr/>
          <p:nvPr/>
        </p:nvSpPr>
        <p:spPr>
          <a:xfrm>
            <a:off x="541750" y="5201975"/>
            <a:ext cx="1200300" cy="323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176" name="Google Shape;2176;p180"/>
          <p:cNvSpPr/>
          <p:nvPr/>
        </p:nvSpPr>
        <p:spPr>
          <a:xfrm>
            <a:off x="541738" y="4471917"/>
            <a:ext cx="602400" cy="594600"/>
          </a:xfrm>
          <a:prstGeom prst="wedgeEllipseCallout">
            <a:avLst>
              <a:gd fmla="val 18769" name="adj1"/>
              <a:gd fmla="val 7799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!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p181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稍微等一下...</a:t>
            </a:r>
            <a:endParaRPr/>
          </a:p>
        </p:txBody>
      </p:sp>
      <p:sp>
        <p:nvSpPr>
          <p:cNvPr id="2183" name="Google Shape;2183;p18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84" name="Google Shape;2184;p18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85" name="Google Shape;2185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300" y="981525"/>
            <a:ext cx="4371675" cy="43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6" name="Google Shape;2186;p181"/>
          <p:cNvSpPr/>
          <p:nvPr/>
        </p:nvSpPr>
        <p:spPr>
          <a:xfrm>
            <a:off x="5542225" y="3321025"/>
            <a:ext cx="2260200" cy="1883400"/>
          </a:xfrm>
          <a:prstGeom prst="wedgeRoundRectCallout">
            <a:avLst>
              <a:gd fmla="val -67544" name="adj1"/>
              <a:gd fmla="val 34823" name="adj2"/>
              <a:gd fmla="val 0" name="adj3"/>
            </a:avLst>
          </a:prstGeom>
          <a:solidFill>
            <a:srgbClr val="D9D9D9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187" name="Google Shape;2187;p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5298" y="3337100"/>
            <a:ext cx="1965900" cy="15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8" name="Google Shape;2188;p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5298" y="3489500"/>
            <a:ext cx="1965890" cy="155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3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4" name="Google Shape;2194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867350"/>
            <a:ext cx="5024400" cy="4371971"/>
          </a:xfrm>
          <a:prstGeom prst="rect">
            <a:avLst/>
          </a:prstGeom>
          <a:noFill/>
          <a:ln>
            <a:noFill/>
          </a:ln>
        </p:spPr>
      </p:pic>
      <p:sp>
        <p:nvSpPr>
          <p:cNvPr id="2195" name="Google Shape;2195;p18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>
                <a:solidFill>
                  <a:schemeClr val="dk1"/>
                </a:solidFill>
              </a:rPr>
              <a:t>STEP 3. 建立分類模型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C. 查看評估結果 (1/2)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2196" name="Google Shape;2196;p182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7" name="Google Shape;2197;p182"/>
          <p:cNvSpPr txBox="1"/>
          <p:nvPr>
            <p:ph idx="2" type="body"/>
          </p:nvPr>
        </p:nvSpPr>
        <p:spPr>
          <a:xfrm>
            <a:off x="5729625" y="1791150"/>
            <a:ext cx="31671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rgbClr val="FF0000"/>
                </a:solidFill>
              </a:rPr>
              <a:t>Result list 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增加新的探勘結果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>
                <a:solidFill>
                  <a:srgbClr val="FF0000"/>
                </a:solidFill>
              </a:rPr>
              <a:t>Classifier output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探勘結果細節</a:t>
            </a:r>
            <a:endParaRPr/>
          </a:p>
        </p:txBody>
      </p:sp>
      <p:sp>
        <p:nvSpPr>
          <p:cNvPr id="2198" name="Google Shape;2198;p18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199" name="Google Shape;2199;p182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0" name="Google Shape;2200;p182"/>
          <p:cNvSpPr/>
          <p:nvPr/>
        </p:nvSpPr>
        <p:spPr>
          <a:xfrm>
            <a:off x="670925" y="5120850"/>
            <a:ext cx="1562100" cy="323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201" name="Google Shape;2201;p182"/>
          <p:cNvSpPr/>
          <p:nvPr/>
        </p:nvSpPr>
        <p:spPr>
          <a:xfrm>
            <a:off x="617938" y="4316167"/>
            <a:ext cx="602400" cy="594600"/>
          </a:xfrm>
          <a:prstGeom prst="wedgeEllipseCallout">
            <a:avLst>
              <a:gd fmla="val 18769" name="adj1"/>
              <a:gd fmla="val 7799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202" name="Google Shape;2202;p182"/>
          <p:cNvSpPr/>
          <p:nvPr/>
        </p:nvSpPr>
        <p:spPr>
          <a:xfrm>
            <a:off x="2277175" y="2824400"/>
            <a:ext cx="2992200" cy="2620200"/>
          </a:xfrm>
          <a:prstGeom prst="roundRect">
            <a:avLst>
              <a:gd fmla="val 3772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203" name="Google Shape;2203;p182"/>
          <p:cNvSpPr/>
          <p:nvPr/>
        </p:nvSpPr>
        <p:spPr>
          <a:xfrm>
            <a:off x="3312313" y="2442967"/>
            <a:ext cx="602400" cy="594600"/>
          </a:xfrm>
          <a:prstGeom prst="wedgeEllipseCallout">
            <a:avLst>
              <a:gd fmla="val 18769" name="adj1"/>
              <a:gd fmla="val 7799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8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8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>
                <a:solidFill>
                  <a:schemeClr val="dk1"/>
                </a:solidFill>
              </a:rPr>
              <a:t>STEP 3. 建立分類模型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C. 查看評估結果 (2/2)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2210" name="Google Shape;2210;p18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11" name="Google Shape;2211;p18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12" name="Google Shape;2212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325" y="2059900"/>
            <a:ext cx="7381875" cy="39719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13" name="Google Shape;2213;p183"/>
          <p:cNvSpPr/>
          <p:nvPr/>
        </p:nvSpPr>
        <p:spPr>
          <a:xfrm>
            <a:off x="747300" y="2976075"/>
            <a:ext cx="4848600" cy="323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214" name="Google Shape;2214;p183"/>
          <p:cNvSpPr/>
          <p:nvPr/>
        </p:nvSpPr>
        <p:spPr>
          <a:xfrm>
            <a:off x="3805400" y="1889738"/>
            <a:ext cx="2387700" cy="763500"/>
          </a:xfrm>
          <a:prstGeom prst="wedgeRoundRectCallout">
            <a:avLst>
              <a:gd fmla="val 8613" name="adj1"/>
              <a:gd fmla="val 10013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</a:t>
            </a: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 </a:t>
            </a: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正確率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15" name="Google Shape;2215;p183"/>
          <p:cNvSpPr/>
          <p:nvPr/>
        </p:nvSpPr>
        <p:spPr>
          <a:xfrm>
            <a:off x="4472000" y="4706000"/>
            <a:ext cx="876600" cy="11283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216" name="Google Shape;2216;p183"/>
          <p:cNvSpPr/>
          <p:nvPr/>
        </p:nvSpPr>
        <p:spPr>
          <a:xfrm>
            <a:off x="7128700" y="4706000"/>
            <a:ext cx="876600" cy="11283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217" name="Google Shape;2217;p183"/>
          <p:cNvSpPr/>
          <p:nvPr/>
        </p:nvSpPr>
        <p:spPr>
          <a:xfrm>
            <a:off x="3505300" y="3664100"/>
            <a:ext cx="2387700" cy="763500"/>
          </a:xfrm>
          <a:prstGeom prst="wedgeRoundRectCallout">
            <a:avLst>
              <a:gd fmla="val 8613" name="adj1"/>
              <a:gd fmla="val 10013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</a:t>
            </a: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 F</a:t>
            </a: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度量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2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p18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24" name="Google Shape;2224;p184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實作步驟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文本探勘之預測</a:t>
            </a:r>
            <a:endParaRPr/>
          </a:p>
        </p:txBody>
      </p:sp>
      <p:sp>
        <p:nvSpPr>
          <p:cNvPr id="2225" name="Google Shape;2225;p184"/>
          <p:cNvSpPr txBox="1"/>
          <p:nvPr>
            <p:ph idx="1" type="body"/>
          </p:nvPr>
        </p:nvSpPr>
        <p:spPr>
          <a:xfrm>
            <a:off x="3990650" y="1783075"/>
            <a:ext cx="46773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highlight>
                  <a:srgbClr val="CCCCCC"/>
                </a:highlight>
              </a:rPr>
              <a:t>Jieba-JS：斷詞處理 (參考文本探勘之比較)</a:t>
            </a:r>
            <a:endParaRPr>
              <a:highlight>
                <a:srgbClr val="CCCCCC"/>
              </a:highlight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Weka分類：分類器設定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Weka分類：分類模型建立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/>
              <a:t>Weka分類：自動分類</a:t>
            </a:r>
            <a:endParaRPr/>
          </a:p>
        </p:txBody>
      </p:sp>
      <p:sp>
        <p:nvSpPr>
          <p:cNvPr id="2226" name="Google Shape;2226;p184"/>
          <p:cNvSpPr/>
          <p:nvPr/>
        </p:nvSpPr>
        <p:spPr>
          <a:xfrm>
            <a:off x="3822775" y="3914300"/>
            <a:ext cx="3909600" cy="559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227" name="Google Shape;2227;p184"/>
          <p:cNvSpPr txBox="1"/>
          <p:nvPr>
            <p:ph idx="2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2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185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4" name="Google Shape;2234;p185"/>
          <p:cNvPicPr preferRelativeResize="0"/>
          <p:nvPr/>
        </p:nvPicPr>
        <p:blipFill rotWithShape="1">
          <a:blip r:embed="rId3">
            <a:alphaModFix/>
          </a:blip>
          <a:srcRect b="19710" l="0" r="37268" t="0"/>
          <a:stretch/>
        </p:blipFill>
        <p:spPr>
          <a:xfrm>
            <a:off x="533395" y="1791150"/>
            <a:ext cx="3913800" cy="452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235" name="Google Shape;2235;p18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4. 自動分類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A. 選擇未知資料(1/2)</a:t>
            </a:r>
            <a:endParaRPr b="0" sz="3200">
              <a:solidFill>
                <a:schemeClr val="dk1"/>
              </a:solidFill>
            </a:endParaRPr>
          </a:p>
        </p:txBody>
      </p:sp>
      <p:sp>
        <p:nvSpPr>
          <p:cNvPr id="2236" name="Google Shape;2236;p185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rgbClr val="FF0000"/>
                </a:solidFill>
              </a:rPr>
              <a:t>Supplied test set</a:t>
            </a:r>
            <a:br>
              <a:rPr lang="zh-TW"/>
            </a:br>
            <a:r>
              <a:rPr lang="zh-TW" sz="2200"/>
              <a:t>以測試資料來評估探勘結果</a:t>
            </a:r>
            <a:endParaRPr sz="22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rgbClr val="FF0000"/>
                </a:solidFill>
              </a:rPr>
              <a:t>Set… </a:t>
            </a:r>
            <a:br>
              <a:rPr lang="zh-TW"/>
            </a:br>
            <a:r>
              <a:rPr lang="zh-TW"/>
              <a:t>開啟進階設定</a:t>
            </a:r>
            <a:endParaRPr/>
          </a:p>
        </p:txBody>
      </p:sp>
      <p:sp>
        <p:nvSpPr>
          <p:cNvPr id="2237" name="Google Shape;2237;p18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38" name="Google Shape;2238;p18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9" name="Google Shape;2239;p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3813" y="4417038"/>
            <a:ext cx="2771775" cy="18478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40" name="Google Shape;2240;p185"/>
          <p:cNvSpPr/>
          <p:nvPr/>
        </p:nvSpPr>
        <p:spPr>
          <a:xfrm>
            <a:off x="726050" y="3502675"/>
            <a:ext cx="263700" cy="316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241" name="Google Shape;2241;p185"/>
          <p:cNvSpPr/>
          <p:nvPr/>
        </p:nvSpPr>
        <p:spPr>
          <a:xfrm>
            <a:off x="1941950" y="3502675"/>
            <a:ext cx="778500" cy="316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242" name="Google Shape;2242;p185"/>
          <p:cNvSpPr/>
          <p:nvPr/>
        </p:nvSpPr>
        <p:spPr>
          <a:xfrm>
            <a:off x="1057000" y="2714042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243" name="Google Shape;2243;p185"/>
          <p:cNvSpPr/>
          <p:nvPr/>
        </p:nvSpPr>
        <p:spPr>
          <a:xfrm>
            <a:off x="2769325" y="2714042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244" name="Google Shape;2244;p185"/>
          <p:cNvSpPr/>
          <p:nvPr/>
        </p:nvSpPr>
        <p:spPr>
          <a:xfrm flipH="1" rot="5400000">
            <a:off x="2055961" y="3945357"/>
            <a:ext cx="550500" cy="5250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9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8" name="Google Shape;51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3500" y="1752243"/>
            <a:ext cx="4109975" cy="473428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9" name="Google Shape;51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8650" y="1772338"/>
            <a:ext cx="4109975" cy="4734262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6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21" name="Google Shape;521;p6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1. 斷詞處理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B. 複製待斷詞的文本</a:t>
            </a:r>
            <a:endParaRPr/>
          </a:p>
        </p:txBody>
      </p:sp>
      <p:sp>
        <p:nvSpPr>
          <p:cNvPr id="522" name="Google Shape;522;p6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69"/>
          <p:cNvSpPr/>
          <p:nvPr/>
        </p:nvSpPr>
        <p:spPr>
          <a:xfrm>
            <a:off x="2181675" y="2137175"/>
            <a:ext cx="2479500" cy="7635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選取欄位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524" name="Google Shape;524;p69"/>
          <p:cNvSpPr/>
          <p:nvPr/>
        </p:nvSpPr>
        <p:spPr>
          <a:xfrm>
            <a:off x="476250" y="3042150"/>
            <a:ext cx="2692500" cy="38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grpSp>
        <p:nvGrpSpPr>
          <p:cNvPr id="525" name="Google Shape;525;p69"/>
          <p:cNvGrpSpPr/>
          <p:nvPr/>
        </p:nvGrpSpPr>
        <p:grpSpPr>
          <a:xfrm>
            <a:off x="1158900" y="1909950"/>
            <a:ext cx="1146900" cy="1132200"/>
            <a:chOff x="4909350" y="2248100"/>
            <a:chExt cx="1146900" cy="1132200"/>
          </a:xfrm>
        </p:grpSpPr>
        <p:sp>
          <p:nvSpPr>
            <p:cNvPr id="526" name="Google Shape;526;p69"/>
            <p:cNvSpPr/>
            <p:nvPr/>
          </p:nvSpPr>
          <p:spPr>
            <a:xfrm>
              <a:off x="4909350" y="2248100"/>
              <a:ext cx="1146900" cy="1132200"/>
            </a:xfrm>
            <a:prstGeom prst="wedgeEllipseCallout">
              <a:avLst>
                <a:gd fmla="val -20833" name="adj1"/>
                <a:gd fmla="val 62500" name="adj2"/>
              </a:avLst>
            </a:prstGeom>
            <a:solidFill>
              <a:srgbClr val="FFFFFF"/>
            </a:solidFill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4800">
                  <a:solidFill>
                    <a:srgbClr val="FFFFFF"/>
                  </a:solidFill>
                </a:rPr>
                <a:t>!</a:t>
              </a:r>
              <a:endParaRPr b="1" sz="4800">
                <a:solidFill>
                  <a:srgbClr val="FFFFFF"/>
                </a:solidFill>
              </a:endParaRPr>
            </a:p>
          </p:txBody>
        </p:sp>
        <p:pic>
          <p:nvPicPr>
            <p:cNvPr id="527" name="Google Shape;527;p6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101050" y="2432450"/>
              <a:ext cx="763500" cy="763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8" name="Google Shape;528;p69"/>
          <p:cNvSpPr/>
          <p:nvPr/>
        </p:nvSpPr>
        <p:spPr>
          <a:xfrm>
            <a:off x="5658750" y="3350600"/>
            <a:ext cx="2011200" cy="38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29" name="Google Shape;529;p69"/>
          <p:cNvSpPr/>
          <p:nvPr/>
        </p:nvSpPr>
        <p:spPr>
          <a:xfrm>
            <a:off x="5438275" y="2093050"/>
            <a:ext cx="1790400" cy="1064700"/>
          </a:xfrm>
          <a:prstGeom prst="wedgeRoundRectCallout">
            <a:avLst>
              <a:gd fmla="val -10598" name="adj1"/>
              <a:gd fmla="val 78009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複製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Ctrl+C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9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0" name="Google Shape;2250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4850" y="2189700"/>
            <a:ext cx="3602453" cy="250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1" name="Google Shape;2251;p1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238" y="1961100"/>
            <a:ext cx="27717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2" name="Google Shape;2252;p18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4. 自動分類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A. 選擇未知資料(2/2)</a:t>
            </a:r>
            <a:endParaRPr b="0" sz="3200">
              <a:solidFill>
                <a:schemeClr val="dk1"/>
              </a:solidFill>
            </a:endParaRPr>
          </a:p>
        </p:txBody>
      </p:sp>
      <p:sp>
        <p:nvSpPr>
          <p:cNvPr id="2253" name="Google Shape;2253;p186"/>
          <p:cNvSpPr txBox="1"/>
          <p:nvPr>
            <p:ph idx="1" type="body"/>
          </p:nvPr>
        </p:nvSpPr>
        <p:spPr>
          <a:xfrm>
            <a:off x="533400" y="4215750"/>
            <a:ext cx="4019400" cy="22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560"/>
              </a:spcBef>
              <a:spcAft>
                <a:spcPts val="0"/>
              </a:spcAft>
              <a:buSzPts val="2200"/>
              <a:buAutoNum type="arabicPeriod" startAt="3"/>
            </a:pPr>
            <a:r>
              <a:rPr lang="zh-TW" sz="2200">
                <a:solidFill>
                  <a:srgbClr val="FF0000"/>
                </a:solidFill>
              </a:rPr>
              <a:t>Open file…</a:t>
            </a:r>
            <a:r>
              <a:rPr lang="zh-TW" sz="2200"/>
              <a:t> 開啟檔案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 startAt="3"/>
            </a:pPr>
            <a:r>
              <a:rPr lang="zh-TW" sz="2200"/>
              <a:t>選擇測試資料</a:t>
            </a:r>
            <a:br>
              <a:rPr lang="zh-TW" sz="2200"/>
            </a:br>
            <a:r>
              <a:rPr lang="zh-TW" sz="2200" u="sng">
                <a:solidFill>
                  <a:srgbClr val="FF0000"/>
                </a:solidFill>
              </a:rPr>
              <a:t>stu-sch-2 - test.ods</a:t>
            </a:r>
            <a:endParaRPr sz="2200" u="sng">
              <a:solidFill>
                <a:srgbClr val="FF0000"/>
              </a:solidFill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 startAt="3"/>
            </a:pPr>
            <a:r>
              <a:rPr lang="zh-TW" sz="2200">
                <a:solidFill>
                  <a:srgbClr val="FF0000"/>
                </a:solidFill>
              </a:rPr>
              <a:t>Open</a:t>
            </a:r>
            <a:r>
              <a:rPr lang="zh-TW" sz="2200"/>
              <a:t> 開啟檔案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 startAt="3"/>
            </a:pPr>
            <a:r>
              <a:rPr lang="zh-TW" sz="2200">
                <a:solidFill>
                  <a:srgbClr val="FF0000"/>
                </a:solidFill>
              </a:rPr>
              <a:t>Close</a:t>
            </a:r>
            <a:r>
              <a:rPr lang="zh-TW" sz="2200"/>
              <a:t> 退出進階設定</a:t>
            </a:r>
            <a:endParaRPr sz="2200"/>
          </a:p>
        </p:txBody>
      </p:sp>
      <p:sp>
        <p:nvSpPr>
          <p:cNvPr id="2254" name="Google Shape;2254;p186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5" name="Google Shape;2255;p18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56" name="Google Shape;2256;p186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7" name="Google Shape;2257;p186"/>
          <p:cNvSpPr/>
          <p:nvPr/>
        </p:nvSpPr>
        <p:spPr>
          <a:xfrm flipH="1">
            <a:off x="1976753" y="2542050"/>
            <a:ext cx="23445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8" name="Google Shape;2258;p186"/>
          <p:cNvSpPr/>
          <p:nvPr/>
        </p:nvSpPr>
        <p:spPr>
          <a:xfrm>
            <a:off x="1374350" y="1720942"/>
            <a:ext cx="602400" cy="594600"/>
          </a:xfrm>
          <a:prstGeom prst="wedgeEllipseCallout">
            <a:avLst>
              <a:gd fmla="val -17389" name="adj1"/>
              <a:gd fmla="val 84945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259" name="Google Shape;2259;p186"/>
          <p:cNvSpPr/>
          <p:nvPr/>
        </p:nvSpPr>
        <p:spPr>
          <a:xfrm>
            <a:off x="2012725" y="3621142"/>
            <a:ext cx="602400" cy="594600"/>
          </a:xfrm>
          <a:prstGeom prst="wedgeEllipseCallout">
            <a:avLst>
              <a:gd fmla="val 76199" name="adj1"/>
              <a:gd fmla="val -3690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800">
                <a:solidFill>
                  <a:srgbClr val="FFFFFF"/>
                </a:solidFill>
              </a:rPr>
              <a:t>6</a:t>
            </a:r>
            <a:endParaRPr b="1" sz="2800">
              <a:solidFill>
                <a:srgbClr val="FFFFFF"/>
              </a:solidFill>
            </a:endParaRPr>
          </a:p>
        </p:txBody>
      </p:sp>
      <p:sp>
        <p:nvSpPr>
          <p:cNvPr id="2260" name="Google Shape;2260;p186"/>
          <p:cNvSpPr/>
          <p:nvPr/>
        </p:nvSpPr>
        <p:spPr>
          <a:xfrm>
            <a:off x="901000" y="2655175"/>
            <a:ext cx="883500" cy="316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261" name="Google Shape;2261;p186"/>
          <p:cNvSpPr/>
          <p:nvPr/>
        </p:nvSpPr>
        <p:spPr>
          <a:xfrm>
            <a:off x="5088625" y="2135792"/>
            <a:ext cx="602400" cy="594600"/>
          </a:xfrm>
          <a:prstGeom prst="wedgeEllipseCallout">
            <a:avLst>
              <a:gd fmla="val -21095" name="adj1"/>
              <a:gd fmla="val 7561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262" name="Google Shape;2262;p186"/>
          <p:cNvSpPr/>
          <p:nvPr/>
        </p:nvSpPr>
        <p:spPr>
          <a:xfrm>
            <a:off x="4552800" y="2881900"/>
            <a:ext cx="1660800" cy="316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263" name="Google Shape;2263;p186"/>
          <p:cNvSpPr/>
          <p:nvPr/>
        </p:nvSpPr>
        <p:spPr>
          <a:xfrm>
            <a:off x="6869700" y="4318400"/>
            <a:ext cx="602400" cy="316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264" name="Google Shape;2264;p186"/>
          <p:cNvSpPr/>
          <p:nvPr/>
        </p:nvSpPr>
        <p:spPr>
          <a:xfrm>
            <a:off x="7123575" y="4740492"/>
            <a:ext cx="602400" cy="594600"/>
          </a:xfrm>
          <a:prstGeom prst="wedgeEllipseCallout">
            <a:avLst>
              <a:gd fmla="val -31262" name="adj1"/>
              <a:gd fmla="val -70487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5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265" name="Google Shape;2265;p186"/>
          <p:cNvSpPr/>
          <p:nvPr/>
        </p:nvSpPr>
        <p:spPr>
          <a:xfrm>
            <a:off x="2847800" y="3381250"/>
            <a:ext cx="651300" cy="3615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grpSp>
        <p:nvGrpSpPr>
          <p:cNvPr id="2266" name="Google Shape;2266;p186"/>
          <p:cNvGrpSpPr/>
          <p:nvPr/>
        </p:nvGrpSpPr>
        <p:grpSpPr>
          <a:xfrm>
            <a:off x="6139225" y="948017"/>
            <a:ext cx="2882700" cy="1858108"/>
            <a:chOff x="6139225" y="1557617"/>
            <a:chExt cx="2882700" cy="1858108"/>
          </a:xfrm>
        </p:grpSpPr>
        <p:sp>
          <p:nvSpPr>
            <p:cNvPr id="2267" name="Google Shape;2267;p186"/>
            <p:cNvSpPr/>
            <p:nvPr/>
          </p:nvSpPr>
          <p:spPr>
            <a:xfrm>
              <a:off x="6139225" y="2263725"/>
              <a:ext cx="2882700" cy="11520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rgbClr val="274E1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zh-TW" sz="2500" u="sng">
                  <a:solidFill>
                    <a:srgbClr val="0000FF"/>
                  </a:solidFill>
                </a:rPr>
                <a:t>comments-</a:t>
              </a:r>
              <a:endParaRPr sz="2500" u="sng">
                <a:solidFill>
                  <a:srgbClr val="0000FF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500" u="sng">
                  <a:solidFill>
                    <a:srgbClr val="FF0000"/>
                  </a:solidFill>
                </a:rPr>
                <a:t>unknown-seg</a:t>
              </a:r>
              <a:r>
                <a:rPr lang="zh-TW" sz="2500" u="sng">
                  <a:solidFill>
                    <a:srgbClr val="0000FF"/>
                  </a:solidFill>
                </a:rPr>
                <a:t>.ods</a:t>
              </a:r>
              <a:endParaRPr sz="2500" u="sng">
                <a:solidFill>
                  <a:srgbClr val="0000FF"/>
                </a:solidFill>
              </a:endParaRPr>
            </a:p>
          </p:txBody>
        </p:sp>
        <p:grpSp>
          <p:nvGrpSpPr>
            <p:cNvPr id="2268" name="Google Shape;2268;p186"/>
            <p:cNvGrpSpPr/>
            <p:nvPr/>
          </p:nvGrpSpPr>
          <p:grpSpPr>
            <a:xfrm>
              <a:off x="7167788" y="1557617"/>
              <a:ext cx="775562" cy="874198"/>
              <a:chOff x="6007700" y="2877025"/>
              <a:chExt cx="1315850" cy="1483200"/>
            </a:xfrm>
          </p:grpSpPr>
          <p:sp>
            <p:nvSpPr>
              <p:cNvPr id="2269" name="Google Shape;2269;p186"/>
              <p:cNvSpPr/>
              <p:nvPr/>
            </p:nvSpPr>
            <p:spPr>
              <a:xfrm>
                <a:off x="6088575" y="2877025"/>
                <a:ext cx="1159800" cy="14832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descr="D:\Desktop\Dropbox\108-2 成大課程\0319 WEKA實作：機器學習 監督式學習\課程網頁icon\ods.emf" id="2270" name="Google Shape;2270;p18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007700" y="2976450"/>
                <a:ext cx="1315850" cy="13158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5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p187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7" name="Google Shape;2277;p187"/>
          <p:cNvPicPr preferRelativeResize="0"/>
          <p:nvPr/>
        </p:nvPicPr>
        <p:blipFill rotWithShape="1">
          <a:blip r:embed="rId3">
            <a:alphaModFix/>
          </a:blip>
          <a:srcRect b="19710" l="0" r="37268" t="0"/>
          <a:stretch/>
        </p:blipFill>
        <p:spPr>
          <a:xfrm>
            <a:off x="533395" y="1791150"/>
            <a:ext cx="3913800" cy="452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278" name="Google Shape;2278;p18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4. 自動分類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B. 設定輸出結果(1/4)</a:t>
            </a:r>
            <a:endParaRPr b="0" sz="3200">
              <a:solidFill>
                <a:schemeClr val="dk1"/>
              </a:solidFill>
            </a:endParaRPr>
          </a:p>
        </p:txBody>
      </p:sp>
      <p:sp>
        <p:nvSpPr>
          <p:cNvPr id="2279" name="Google Shape;2279;p187"/>
          <p:cNvSpPr txBox="1"/>
          <p:nvPr>
            <p:ph idx="2" type="body"/>
          </p:nvPr>
        </p:nvSpPr>
        <p:spPr>
          <a:xfrm>
            <a:off x="4705350" y="2126250"/>
            <a:ext cx="4019400" cy="437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rgbClr val="FF0000"/>
                </a:solidFill>
              </a:rPr>
              <a:t>More options...</a:t>
            </a:r>
            <a:br>
              <a:rPr lang="zh-TW"/>
            </a:br>
            <a:r>
              <a:rPr lang="zh-TW"/>
              <a:t>開啟輸出結果的進階設定</a:t>
            </a:r>
            <a:endParaRPr/>
          </a:p>
        </p:txBody>
      </p:sp>
      <p:sp>
        <p:nvSpPr>
          <p:cNvPr id="2280" name="Google Shape;2280;p18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81" name="Google Shape;2281;p18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2" name="Google Shape;2282;p187"/>
          <p:cNvSpPr/>
          <p:nvPr/>
        </p:nvSpPr>
        <p:spPr>
          <a:xfrm flipH="1">
            <a:off x="2360927" y="4265300"/>
            <a:ext cx="6132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3" name="Google Shape;2283;p187"/>
          <p:cNvSpPr/>
          <p:nvPr/>
        </p:nvSpPr>
        <p:spPr>
          <a:xfrm>
            <a:off x="1277150" y="4369550"/>
            <a:ext cx="883500" cy="316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284" name="Google Shape;2284;p187"/>
          <p:cNvSpPr/>
          <p:nvPr/>
        </p:nvSpPr>
        <p:spPr>
          <a:xfrm>
            <a:off x="533400" y="4789992"/>
            <a:ext cx="602400" cy="594600"/>
          </a:xfrm>
          <a:prstGeom prst="wedgeEllipseCallout">
            <a:avLst>
              <a:gd fmla="val 69103" name="adj1"/>
              <a:gd fmla="val -47299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pic>
        <p:nvPicPr>
          <p:cNvPr id="2285" name="Google Shape;2285;p187"/>
          <p:cNvPicPr preferRelativeResize="0"/>
          <p:nvPr/>
        </p:nvPicPr>
        <p:blipFill rotWithShape="1">
          <a:blip r:embed="rId4">
            <a:alphaModFix/>
          </a:blip>
          <a:srcRect b="25628" l="0" r="37768" t="0"/>
          <a:stretch/>
        </p:blipFill>
        <p:spPr>
          <a:xfrm>
            <a:off x="3043570" y="3323197"/>
            <a:ext cx="2614050" cy="35348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0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1" name="Google Shape;2291;p188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2" name="Google Shape;2292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88" y="1770550"/>
            <a:ext cx="4200525" cy="47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93" name="Google Shape;2293;p18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4. 自動分類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B. 設定輸出結果(2/4)</a:t>
            </a:r>
            <a:endParaRPr b="0" sz="3200">
              <a:solidFill>
                <a:schemeClr val="dk1"/>
              </a:solidFill>
            </a:endParaRPr>
          </a:p>
        </p:txBody>
      </p:sp>
      <p:sp>
        <p:nvSpPr>
          <p:cNvPr id="2294" name="Google Shape;2294;p188"/>
          <p:cNvSpPr txBox="1"/>
          <p:nvPr>
            <p:ph idx="2" type="body"/>
          </p:nvPr>
        </p:nvSpPr>
        <p:spPr>
          <a:xfrm>
            <a:off x="4949600" y="2208050"/>
            <a:ext cx="3775200" cy="42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2"/>
            </a:pPr>
            <a:r>
              <a:rPr lang="zh-TW"/>
              <a:t>Output predictions ⇨ </a:t>
            </a:r>
            <a:r>
              <a:rPr lang="zh-TW">
                <a:solidFill>
                  <a:srgbClr val="FF0000"/>
                </a:solidFill>
              </a:rPr>
              <a:t>Choose</a:t>
            </a:r>
            <a:br>
              <a:rPr lang="zh-TW"/>
            </a:br>
            <a:r>
              <a:rPr lang="zh-TW"/>
              <a:t>選擇</a:t>
            </a:r>
            <a:br>
              <a:rPr lang="zh-TW"/>
            </a:br>
            <a:r>
              <a:rPr lang="zh-TW" sz="2000" u="sng"/>
              <a:t>weka.classifiers.evaluation</a:t>
            </a:r>
            <a:br>
              <a:rPr lang="zh-TW" sz="2000" u="sng"/>
            </a:br>
            <a:r>
              <a:rPr lang="zh-TW" sz="2000" u="sng"/>
              <a:t>.output.prediction.</a:t>
            </a:r>
            <a:r>
              <a:rPr b="1" lang="zh-TW" u="sng">
                <a:solidFill>
                  <a:srgbClr val="FF0000"/>
                </a:solidFill>
              </a:rPr>
              <a:t>CSV</a:t>
            </a:r>
            <a:endParaRPr b="1" u="sng">
              <a:solidFill>
                <a:srgbClr val="FF0000"/>
              </a:solidFill>
            </a:endParaRPr>
          </a:p>
        </p:txBody>
      </p:sp>
      <p:sp>
        <p:nvSpPr>
          <p:cNvPr id="2295" name="Google Shape;2295;p18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296" name="Google Shape;2296;p18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7" name="Google Shape;2297;p188"/>
          <p:cNvPicPr preferRelativeResize="0"/>
          <p:nvPr/>
        </p:nvPicPr>
        <p:blipFill rotWithShape="1">
          <a:blip r:embed="rId4">
            <a:alphaModFix/>
          </a:blip>
          <a:srcRect b="3789" l="27087" r="0" t="48241"/>
          <a:stretch/>
        </p:blipFill>
        <p:spPr>
          <a:xfrm>
            <a:off x="2236125" y="4577875"/>
            <a:ext cx="3062800" cy="2280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98" name="Google Shape;2298;p188"/>
          <p:cNvSpPr/>
          <p:nvPr/>
        </p:nvSpPr>
        <p:spPr>
          <a:xfrm>
            <a:off x="1670775" y="4053750"/>
            <a:ext cx="787200" cy="3696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299" name="Google Shape;2299;p188"/>
          <p:cNvSpPr/>
          <p:nvPr/>
        </p:nvSpPr>
        <p:spPr>
          <a:xfrm flipH="1" rot="3599066">
            <a:off x="2151037" y="4344301"/>
            <a:ext cx="472578" cy="52470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0" name="Google Shape;2300;p188"/>
          <p:cNvSpPr/>
          <p:nvPr/>
        </p:nvSpPr>
        <p:spPr>
          <a:xfrm>
            <a:off x="1855575" y="3197967"/>
            <a:ext cx="602400" cy="594600"/>
          </a:xfrm>
          <a:prstGeom prst="wedgeEllipseCallout">
            <a:avLst>
              <a:gd fmla="val -9524" name="adj1"/>
              <a:gd fmla="val 7480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301" name="Google Shape;2301;p188"/>
          <p:cNvSpPr/>
          <p:nvPr/>
        </p:nvSpPr>
        <p:spPr>
          <a:xfrm>
            <a:off x="3062700" y="5463450"/>
            <a:ext cx="937500" cy="459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6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7" name="Google Shape;2307;p189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08" name="Google Shape;2308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88" y="1770550"/>
            <a:ext cx="4200525" cy="47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09" name="Google Shape;2309;p18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>
                <a:solidFill>
                  <a:schemeClr val="dk1"/>
                </a:solidFill>
              </a:rPr>
              <a:t>STEP 4. 自動分類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B. 設定輸出結果(4/4)</a:t>
            </a:r>
            <a:endParaRPr b="0" sz="3200">
              <a:solidFill>
                <a:schemeClr val="dk1"/>
              </a:solidFill>
            </a:endParaRPr>
          </a:p>
        </p:txBody>
      </p:sp>
      <p:sp>
        <p:nvSpPr>
          <p:cNvPr id="2310" name="Google Shape;2310;p189"/>
          <p:cNvSpPr txBox="1"/>
          <p:nvPr>
            <p:ph idx="2" type="body"/>
          </p:nvPr>
        </p:nvSpPr>
        <p:spPr>
          <a:xfrm>
            <a:off x="4949600" y="2208050"/>
            <a:ext cx="3775200" cy="42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zh-TW">
                <a:solidFill>
                  <a:schemeClr val="dk1"/>
                </a:solidFill>
              </a:rPr>
              <a:t>按粗體字 </a:t>
            </a:r>
            <a:r>
              <a:rPr b="1" lang="zh-TW" u="sng">
                <a:solidFill>
                  <a:srgbClr val="FF0000"/>
                </a:solidFill>
              </a:rPr>
              <a:t>CSV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開啟進階設定</a:t>
            </a:r>
            <a:endParaRPr b="1" u="sng">
              <a:solidFill>
                <a:srgbClr val="FF0000"/>
              </a:solidFill>
            </a:endParaRPr>
          </a:p>
        </p:txBody>
      </p:sp>
      <p:sp>
        <p:nvSpPr>
          <p:cNvPr id="2311" name="Google Shape;2311;p18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12" name="Google Shape;2312;p18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3" name="Google Shape;2313;p189"/>
          <p:cNvSpPr/>
          <p:nvPr/>
        </p:nvSpPr>
        <p:spPr>
          <a:xfrm>
            <a:off x="2295121" y="4027500"/>
            <a:ext cx="504000" cy="3696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314" name="Google Shape;2314;p189"/>
          <p:cNvSpPr/>
          <p:nvPr/>
        </p:nvSpPr>
        <p:spPr>
          <a:xfrm>
            <a:off x="2332463" y="3171742"/>
            <a:ext cx="602400" cy="594600"/>
          </a:xfrm>
          <a:prstGeom prst="wedgeEllipseCallout">
            <a:avLst>
              <a:gd fmla="val -9524" name="adj1"/>
              <a:gd fmla="val 7480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  <p:pic>
        <p:nvPicPr>
          <p:cNvPr id="2315" name="Google Shape;2315;p189"/>
          <p:cNvPicPr preferRelativeResize="0"/>
          <p:nvPr/>
        </p:nvPicPr>
        <p:blipFill rotWithShape="1">
          <a:blip r:embed="rId4">
            <a:alphaModFix/>
          </a:blip>
          <a:srcRect b="49741" l="0" r="45705" t="0"/>
          <a:stretch/>
        </p:blipFill>
        <p:spPr>
          <a:xfrm>
            <a:off x="3129049" y="4560050"/>
            <a:ext cx="2487550" cy="20967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16" name="Google Shape;2316;p189"/>
          <p:cNvSpPr/>
          <p:nvPr/>
        </p:nvSpPr>
        <p:spPr>
          <a:xfrm flipH="1" rot="2532626">
            <a:off x="2658504" y="4295201"/>
            <a:ext cx="566640" cy="524786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2" name="Google Shape;2322;p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875" y="2386400"/>
            <a:ext cx="3707725" cy="3376265"/>
          </a:xfrm>
          <a:prstGeom prst="rect">
            <a:avLst/>
          </a:prstGeom>
          <a:noFill/>
          <a:ln>
            <a:noFill/>
          </a:ln>
        </p:spPr>
      </p:pic>
      <p:sp>
        <p:nvSpPr>
          <p:cNvPr id="2323" name="Google Shape;2323;p190"/>
          <p:cNvSpPr txBox="1"/>
          <p:nvPr/>
        </p:nvSpPr>
        <p:spPr>
          <a:xfrm>
            <a:off x="5334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24" name="Google Shape;2324;p19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>
                <a:solidFill>
                  <a:schemeClr val="dk1"/>
                </a:solidFill>
              </a:rPr>
              <a:t>STEP 4. 自動分類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B. 設定輸出結果(4/4)</a:t>
            </a:r>
            <a:endParaRPr b="0" sz="3200">
              <a:solidFill>
                <a:schemeClr val="dk1"/>
              </a:solidFill>
            </a:endParaRPr>
          </a:p>
        </p:txBody>
      </p:sp>
      <p:sp>
        <p:nvSpPr>
          <p:cNvPr id="2325" name="Google Shape;2325;p19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26" name="Google Shape;2326;p19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7" name="Google Shape;2327;p190"/>
          <p:cNvSpPr txBox="1"/>
          <p:nvPr/>
        </p:nvSpPr>
        <p:spPr>
          <a:xfrm>
            <a:off x="4552800" y="1791150"/>
            <a:ext cx="41718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AutoNum type="arabicPeriod" startAt="4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設定參數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outputDistribution: </a:t>
            </a:r>
            <a:r>
              <a:rPr lang="zh-TW" sz="2200" u="sng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True</a:t>
            </a:r>
            <a:br>
              <a:rPr lang="zh-TW" sz="2200" u="sng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輸出預測機率分佈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AutoNum type="arabicPeriod" startAt="4"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一直按「</a:t>
            </a: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OK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」離開進階設定，</a:t>
            </a: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直到回到分類面版</a:t>
            </a:r>
            <a:b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28" name="Google Shape;2328;p190"/>
          <p:cNvSpPr/>
          <p:nvPr/>
        </p:nvSpPr>
        <p:spPr>
          <a:xfrm>
            <a:off x="1938813" y="5908342"/>
            <a:ext cx="602400" cy="594600"/>
          </a:xfrm>
          <a:prstGeom prst="wedgeEllipseCallout">
            <a:avLst>
              <a:gd fmla="val 36191" name="adj1"/>
              <a:gd fmla="val -6767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5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329" name="Google Shape;2329;p190"/>
          <p:cNvSpPr/>
          <p:nvPr/>
        </p:nvSpPr>
        <p:spPr>
          <a:xfrm>
            <a:off x="2382604" y="5348375"/>
            <a:ext cx="950100" cy="3696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330" name="Google Shape;2330;p190"/>
          <p:cNvSpPr/>
          <p:nvPr/>
        </p:nvSpPr>
        <p:spPr>
          <a:xfrm>
            <a:off x="577950" y="4099475"/>
            <a:ext cx="2379900" cy="4743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331" name="Google Shape;2331;p190"/>
          <p:cNvSpPr/>
          <p:nvPr/>
        </p:nvSpPr>
        <p:spPr>
          <a:xfrm>
            <a:off x="2119525" y="3442192"/>
            <a:ext cx="602400" cy="594600"/>
          </a:xfrm>
          <a:prstGeom prst="wedgeEllipseCallout">
            <a:avLst>
              <a:gd fmla="val -9524" name="adj1"/>
              <a:gd fmla="val 7480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6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7" name="Google Shape;2337;p191"/>
          <p:cNvPicPr preferRelativeResize="0"/>
          <p:nvPr/>
        </p:nvPicPr>
        <p:blipFill rotWithShape="1">
          <a:blip r:embed="rId3">
            <a:alphaModFix/>
          </a:blip>
          <a:srcRect b="17239" l="0" r="35575" t="0"/>
          <a:stretch/>
        </p:blipFill>
        <p:spPr>
          <a:xfrm>
            <a:off x="533400" y="1836300"/>
            <a:ext cx="4019399" cy="46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38" name="Google Shape;2338;p19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4. 自動分類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C. 執行分類</a:t>
            </a:r>
            <a:endParaRPr b="0" sz="3200">
              <a:solidFill>
                <a:schemeClr val="dk1"/>
              </a:solidFill>
            </a:endParaRPr>
          </a:p>
        </p:txBody>
      </p:sp>
      <p:sp>
        <p:nvSpPr>
          <p:cNvPr id="2339" name="Google Shape;2339;p191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0" name="Google Shape;2340;p191"/>
          <p:cNvSpPr txBox="1"/>
          <p:nvPr>
            <p:ph idx="2" type="body"/>
          </p:nvPr>
        </p:nvSpPr>
        <p:spPr>
          <a:xfrm>
            <a:off x="4893600" y="2087975"/>
            <a:ext cx="3831300" cy="441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rgbClr val="FF0000"/>
                </a:solidFill>
              </a:rPr>
              <a:t>Start</a:t>
            </a:r>
            <a:r>
              <a:rPr lang="zh-TW"/>
              <a:t> 開始執行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ClassifierPanel ⇨ </a:t>
            </a:r>
            <a:r>
              <a:rPr lang="zh-TW">
                <a:solidFill>
                  <a:srgbClr val="FF0000"/>
                </a:solidFill>
              </a:rPr>
              <a:t>Yes</a:t>
            </a:r>
            <a:br>
              <a:rPr lang="zh-TW"/>
            </a:br>
            <a:r>
              <a:rPr lang="zh-TW" sz="2000"/>
              <a:t>因為訓練資料和測試資料並非同一份檔案，資料的值域不同，所以需要額外做對映</a:t>
            </a:r>
            <a:endParaRPr sz="2000"/>
          </a:p>
        </p:txBody>
      </p:sp>
      <p:sp>
        <p:nvSpPr>
          <p:cNvPr id="2341" name="Google Shape;2341;p19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42" name="Google Shape;2342;p19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43" name="Google Shape;2343;p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5250" y="4312413"/>
            <a:ext cx="3638550" cy="1685925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44" name="Google Shape;2344;p191"/>
          <p:cNvSpPr/>
          <p:nvPr/>
        </p:nvSpPr>
        <p:spPr>
          <a:xfrm>
            <a:off x="617950" y="5278175"/>
            <a:ext cx="1200300" cy="323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345" name="Google Shape;2345;p191"/>
          <p:cNvSpPr/>
          <p:nvPr/>
        </p:nvSpPr>
        <p:spPr>
          <a:xfrm>
            <a:off x="4802350" y="5479600"/>
            <a:ext cx="533700" cy="411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346" name="Google Shape;2346;p191"/>
          <p:cNvSpPr/>
          <p:nvPr/>
        </p:nvSpPr>
        <p:spPr>
          <a:xfrm>
            <a:off x="617938" y="4548117"/>
            <a:ext cx="602400" cy="594600"/>
          </a:xfrm>
          <a:prstGeom prst="wedgeEllipseCallout">
            <a:avLst>
              <a:gd fmla="val 18769" name="adj1"/>
              <a:gd fmla="val 7799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347" name="Google Shape;2347;p191"/>
          <p:cNvSpPr/>
          <p:nvPr/>
        </p:nvSpPr>
        <p:spPr>
          <a:xfrm>
            <a:off x="5262838" y="4683567"/>
            <a:ext cx="602400" cy="594600"/>
          </a:xfrm>
          <a:prstGeom prst="wedgeEllipseCallout">
            <a:avLst>
              <a:gd fmla="val -45126" name="adj1"/>
              <a:gd fmla="val 7576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348" name="Google Shape;2348;p191"/>
          <p:cNvSpPr/>
          <p:nvPr/>
        </p:nvSpPr>
        <p:spPr>
          <a:xfrm flipH="1" rot="-1820">
            <a:off x="1666593" y="4583065"/>
            <a:ext cx="5667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3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4" name="Google Shape;2354;p192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稍微等一下...</a:t>
            </a:r>
            <a:endParaRPr/>
          </a:p>
        </p:txBody>
      </p:sp>
      <p:sp>
        <p:nvSpPr>
          <p:cNvPr id="2355" name="Google Shape;2355;p19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56" name="Google Shape;2356;p192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57" name="Google Shape;2357;p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301" y="1149225"/>
            <a:ext cx="4371675" cy="395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8" name="Google Shape;2358;p192"/>
          <p:cNvSpPr/>
          <p:nvPr/>
        </p:nvSpPr>
        <p:spPr>
          <a:xfrm>
            <a:off x="5542225" y="3168625"/>
            <a:ext cx="2260200" cy="1883400"/>
          </a:xfrm>
          <a:prstGeom prst="wedgeRoundRectCallout">
            <a:avLst>
              <a:gd fmla="val -67544" name="adj1"/>
              <a:gd fmla="val 34823" name="adj2"/>
              <a:gd fmla="val 0" name="adj3"/>
            </a:avLst>
          </a:prstGeom>
          <a:solidFill>
            <a:srgbClr val="D9D9D9"/>
          </a:solidFill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359" name="Google Shape;2359;p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5298" y="3337100"/>
            <a:ext cx="1965900" cy="15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0" name="Google Shape;2360;p1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5298" y="3337100"/>
            <a:ext cx="1965890" cy="155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5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6" name="Google Shape;2366;p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876463"/>
            <a:ext cx="5024400" cy="4541149"/>
          </a:xfrm>
          <a:prstGeom prst="rect">
            <a:avLst/>
          </a:prstGeom>
          <a:noFill/>
          <a:ln>
            <a:noFill/>
          </a:ln>
        </p:spPr>
      </p:pic>
      <p:sp>
        <p:nvSpPr>
          <p:cNvPr id="2367" name="Google Shape;2367;p19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4. 自動分類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D. 查看預測結果 (1/2)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68" name="Google Shape;2368;p193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9" name="Google Shape;2369;p193"/>
          <p:cNvSpPr txBox="1"/>
          <p:nvPr>
            <p:ph idx="2" type="body"/>
          </p:nvPr>
        </p:nvSpPr>
        <p:spPr>
          <a:xfrm>
            <a:off x="5729625" y="1791150"/>
            <a:ext cx="31671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rgbClr val="FF0000"/>
                </a:solidFill>
              </a:rPr>
              <a:t>Result list 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增加新的探勘結果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>
                <a:solidFill>
                  <a:srgbClr val="FF0000"/>
                </a:solidFill>
              </a:rPr>
              <a:t>Classifier output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探勘結果細節</a:t>
            </a:r>
            <a:endParaRPr/>
          </a:p>
        </p:txBody>
      </p:sp>
      <p:sp>
        <p:nvSpPr>
          <p:cNvPr id="2370" name="Google Shape;2370;p19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71" name="Google Shape;2371;p19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2" name="Google Shape;2372;p193"/>
          <p:cNvSpPr/>
          <p:nvPr/>
        </p:nvSpPr>
        <p:spPr>
          <a:xfrm>
            <a:off x="617950" y="5395125"/>
            <a:ext cx="1659300" cy="323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373" name="Google Shape;2373;p193"/>
          <p:cNvSpPr/>
          <p:nvPr/>
        </p:nvSpPr>
        <p:spPr>
          <a:xfrm>
            <a:off x="617938" y="4660392"/>
            <a:ext cx="602400" cy="594600"/>
          </a:xfrm>
          <a:prstGeom prst="wedgeEllipseCallout">
            <a:avLst>
              <a:gd fmla="val 18769" name="adj1"/>
              <a:gd fmla="val 7799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374" name="Google Shape;2374;p193"/>
          <p:cNvSpPr/>
          <p:nvPr/>
        </p:nvSpPr>
        <p:spPr>
          <a:xfrm>
            <a:off x="2454825" y="3000925"/>
            <a:ext cx="2999700" cy="2849700"/>
          </a:xfrm>
          <a:prstGeom prst="roundRect">
            <a:avLst>
              <a:gd fmla="val 3772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375" name="Google Shape;2375;p193"/>
          <p:cNvSpPr/>
          <p:nvPr/>
        </p:nvSpPr>
        <p:spPr>
          <a:xfrm>
            <a:off x="3188738" y="2345892"/>
            <a:ext cx="602400" cy="594600"/>
          </a:xfrm>
          <a:prstGeom prst="wedgeEllipseCallout">
            <a:avLst>
              <a:gd fmla="val 18769" name="adj1"/>
              <a:gd fmla="val 7799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0" name="Shape 2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1" name="Google Shape;2381;p19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>
                <a:solidFill>
                  <a:schemeClr val="dk1"/>
                </a:solidFill>
              </a:rPr>
              <a:t>STEP 4. 自動分類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D. 查看</a:t>
            </a:r>
            <a:r>
              <a:rPr lang="zh-TW">
                <a:solidFill>
                  <a:schemeClr val="dk1"/>
                </a:solidFill>
              </a:rPr>
              <a:t>預測</a:t>
            </a:r>
            <a:r>
              <a:rPr lang="zh-TW">
                <a:solidFill>
                  <a:schemeClr val="dk1"/>
                </a:solidFill>
              </a:rPr>
              <a:t>結果 (2/2)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82" name="Google Shape;2382;p19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83" name="Google Shape;2383;p194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4" name="Google Shape;2384;p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150" y="1784475"/>
            <a:ext cx="3962400" cy="45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5" name="Google Shape;2385;p194"/>
          <p:cNvSpPr txBox="1"/>
          <p:nvPr>
            <p:ph idx="2" type="body"/>
          </p:nvPr>
        </p:nvSpPr>
        <p:spPr>
          <a:xfrm>
            <a:off x="5729625" y="1791150"/>
            <a:ext cx="31671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zh-TW">
                <a:solidFill>
                  <a:srgbClr val="FF0000"/>
                </a:solidFill>
              </a:rPr>
              <a:t>Predictions on test set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找到預測結果的部分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 startAt="3"/>
            </a:pPr>
            <a:r>
              <a:rPr lang="zh-TW">
                <a:solidFill>
                  <a:schemeClr val="dk1"/>
                </a:solidFill>
              </a:rPr>
              <a:t>檢視預測結果</a:t>
            </a:r>
            <a:endParaRPr/>
          </a:p>
        </p:txBody>
      </p:sp>
      <p:sp>
        <p:nvSpPr>
          <p:cNvPr id="2386" name="Google Shape;2386;p194"/>
          <p:cNvSpPr/>
          <p:nvPr/>
        </p:nvSpPr>
        <p:spPr>
          <a:xfrm>
            <a:off x="931300" y="2180075"/>
            <a:ext cx="2475600" cy="334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387" name="Google Shape;2387;p194"/>
          <p:cNvSpPr/>
          <p:nvPr/>
        </p:nvSpPr>
        <p:spPr>
          <a:xfrm>
            <a:off x="931300" y="2599900"/>
            <a:ext cx="3411300" cy="3128400"/>
          </a:xfrm>
          <a:prstGeom prst="roundRect">
            <a:avLst>
              <a:gd fmla="val 3522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388" name="Google Shape;2388;p194"/>
          <p:cNvSpPr/>
          <p:nvPr/>
        </p:nvSpPr>
        <p:spPr>
          <a:xfrm>
            <a:off x="931288" y="1499342"/>
            <a:ext cx="602400" cy="594600"/>
          </a:xfrm>
          <a:prstGeom prst="wedgeEllipseCallout">
            <a:avLst>
              <a:gd fmla="val 18769" name="adj1"/>
              <a:gd fmla="val 7799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2389" name="Google Shape;2389;p194"/>
          <p:cNvSpPr/>
          <p:nvPr/>
        </p:nvSpPr>
        <p:spPr>
          <a:xfrm>
            <a:off x="3932213" y="3079242"/>
            <a:ext cx="602400" cy="594600"/>
          </a:xfrm>
          <a:prstGeom prst="wedgeEllipseCallout">
            <a:avLst>
              <a:gd fmla="val -85917" name="adj1"/>
              <a:gd fmla="val -6764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4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p195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想一想</a:t>
            </a:r>
            <a:endParaRPr/>
          </a:p>
        </p:txBody>
      </p:sp>
      <p:sp>
        <p:nvSpPr>
          <p:cNvPr id="2396" name="Google Shape;2396;p195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最後預測未知資料的結果是？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這個分類模型準嗎？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要怎麼提高預測正確能力？</a:t>
            </a:r>
            <a:endParaRPr/>
          </a:p>
        </p:txBody>
      </p:sp>
      <p:sp>
        <p:nvSpPr>
          <p:cNvPr id="2397" name="Google Shape;2397;p19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398" name="Google Shape;2398;p195"/>
          <p:cNvSpPr txBox="1"/>
          <p:nvPr>
            <p:ph idx="2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36" name="Google Shape;536;p7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1. 斷詞處理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C. 開啟斷詞分析器</a:t>
            </a:r>
            <a:endParaRPr/>
          </a:p>
        </p:txBody>
      </p:sp>
      <p:sp>
        <p:nvSpPr>
          <p:cNvPr id="537" name="Google Shape;537;p7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70"/>
          <p:cNvSpPr txBox="1"/>
          <p:nvPr/>
        </p:nvSpPr>
        <p:spPr>
          <a:xfrm>
            <a:off x="4309950" y="2839000"/>
            <a:ext cx="4334100" cy="41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開啟</a:t>
            </a: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Jieba-JS斷詞分析器</a:t>
            </a:r>
            <a:endParaRPr sz="2400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39" name="Google Shape;539;p70"/>
          <p:cNvGrpSpPr/>
          <p:nvPr/>
        </p:nvGrpSpPr>
        <p:grpSpPr>
          <a:xfrm>
            <a:off x="4996850" y="3599925"/>
            <a:ext cx="3274500" cy="2008625"/>
            <a:chOff x="5077750" y="3309050"/>
            <a:chExt cx="3274500" cy="2008625"/>
          </a:xfrm>
        </p:grpSpPr>
        <p:sp>
          <p:nvSpPr>
            <p:cNvPr id="540" name="Google Shape;540;p70"/>
            <p:cNvSpPr/>
            <p:nvPr/>
          </p:nvSpPr>
          <p:spPr>
            <a:xfrm>
              <a:off x="5077750" y="4165675"/>
              <a:ext cx="3274500" cy="11520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rgbClr val="F79646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200" u="sng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Jieba-JS</a:t>
              </a:r>
              <a:br>
                <a:rPr lang="zh-TW" sz="3200" u="sng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zh-TW" sz="3200" u="sng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斷詞分析器</a:t>
              </a:r>
              <a:endParaRPr sz="3200" u="sng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541" name="Google Shape;541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25888" y="3309050"/>
              <a:ext cx="978325" cy="978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2" name="Google Shape;542;p70"/>
          <p:cNvSpPr/>
          <p:nvPr/>
        </p:nvSpPr>
        <p:spPr>
          <a:xfrm flipH="1">
            <a:off x="4218092" y="3700233"/>
            <a:ext cx="882900" cy="893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F81B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43" name="Google Shape;543;p70"/>
          <p:cNvGrpSpPr/>
          <p:nvPr/>
        </p:nvGrpSpPr>
        <p:grpSpPr>
          <a:xfrm>
            <a:off x="858350" y="2970363"/>
            <a:ext cx="3369600" cy="2713713"/>
            <a:chOff x="858350" y="2970363"/>
            <a:chExt cx="3369600" cy="2713713"/>
          </a:xfrm>
        </p:grpSpPr>
        <p:sp>
          <p:nvSpPr>
            <p:cNvPr id="544" name="Google Shape;544;p70"/>
            <p:cNvSpPr/>
            <p:nvPr/>
          </p:nvSpPr>
          <p:spPr>
            <a:xfrm>
              <a:off x="1771950" y="2970363"/>
              <a:ext cx="1542300" cy="1523400"/>
            </a:xfrm>
            <a:prstGeom prst="wedgeRoundRectCallout">
              <a:avLst>
                <a:gd fmla="val -5691" name="adj1"/>
                <a:gd fmla="val 64205" name="adj2"/>
                <a:gd fmla="val 0" name="adj3"/>
              </a:avLst>
            </a:prstGeom>
            <a:solidFill>
              <a:srgbClr val="4F81BD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545" name="Google Shape;545;p70"/>
            <p:cNvSpPr/>
            <p:nvPr/>
          </p:nvSpPr>
          <p:spPr>
            <a:xfrm>
              <a:off x="858350" y="4790375"/>
              <a:ext cx="3369600" cy="893700"/>
            </a:xfrm>
            <a:prstGeom prst="flowChartAlternateProcess">
              <a:avLst/>
            </a:prstGeom>
            <a:solidFill>
              <a:srgbClr val="FFFFFF"/>
            </a:solidFill>
            <a:ln cap="flat" cmpd="sng" w="38100">
              <a:solidFill>
                <a:srgbClr val="4F81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28588" rotWithShape="0" algn="bl" dir="5400000" dist="9525">
                <a:srgbClr val="4F81BD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u="sng">
                  <a:solidFill>
                    <a:srgbClr val="0000F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課程首頁</a:t>
              </a:r>
              <a:endParaRPr sz="2400" u="sng">
                <a:solidFill>
                  <a:srgbClr val="0000F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</p:grpSp>
      <p:pic>
        <p:nvPicPr>
          <p:cNvPr id="546" name="Google Shape;546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680" y="3219550"/>
            <a:ext cx="1025025" cy="10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3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4" name="Google Shape;2404;p19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05" name="Google Shape;2405;p196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未知資料的判讀</a:t>
            </a:r>
            <a:endParaRPr b="0" sz="3200"/>
          </a:p>
        </p:txBody>
      </p:sp>
      <p:sp>
        <p:nvSpPr>
          <p:cNvPr id="2406" name="Google Shape;2406;p196"/>
          <p:cNvSpPr txBox="1"/>
          <p:nvPr>
            <p:ph idx="1" type="subTitle"/>
          </p:nvPr>
        </p:nvSpPr>
        <p:spPr>
          <a:xfrm>
            <a:off x="1186025" y="3348150"/>
            <a:ext cx="6565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1000"/>
              </a:spcAft>
              <a:buNone/>
            </a:pPr>
            <a:r>
              <a:rPr lang="zh-TW"/>
              <a:t>最後預測未知資料的結果是？</a:t>
            </a:r>
            <a:endParaRPr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Google Shape;2412;p19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13" name="Google Shape;2413;p19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將</a:t>
            </a:r>
            <a:r>
              <a:rPr lang="zh-TW"/>
              <a:t>預測結果整理成表格</a:t>
            </a:r>
            <a:endParaRPr/>
          </a:p>
        </p:txBody>
      </p:sp>
      <p:sp>
        <p:nvSpPr>
          <p:cNvPr id="2414" name="Google Shape;2414;p19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5" name="Google Shape;2415;p197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16" name="Google Shape;2416;p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1960975"/>
            <a:ext cx="3962400" cy="45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7" name="Google Shape;2417;p197"/>
          <p:cNvSpPr/>
          <p:nvPr/>
        </p:nvSpPr>
        <p:spPr>
          <a:xfrm>
            <a:off x="531400" y="2776400"/>
            <a:ext cx="3272700" cy="3128400"/>
          </a:xfrm>
          <a:prstGeom prst="roundRect">
            <a:avLst>
              <a:gd fmla="val 3522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pic>
        <p:nvPicPr>
          <p:cNvPr id="2418" name="Google Shape;2418;p1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3563" y="2797550"/>
            <a:ext cx="3705225" cy="3086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19" name="Google Shape;2419;p197"/>
          <p:cNvSpPr/>
          <p:nvPr/>
        </p:nvSpPr>
        <p:spPr>
          <a:xfrm flipH="1">
            <a:off x="3595125" y="4149975"/>
            <a:ext cx="1118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4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p198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6" name="Google Shape;2426;p19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27" name="Google Shape;2427;p19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對應到未知資料</a:t>
            </a:r>
            <a:endParaRPr/>
          </a:p>
        </p:txBody>
      </p:sp>
      <p:sp>
        <p:nvSpPr>
          <p:cNvPr id="2428" name="Google Shape;2428;p19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29" name="Google Shape;2429;p1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3821" y="2043271"/>
            <a:ext cx="3543925" cy="44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0" name="Google Shape;2430;p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238" y="2797550"/>
            <a:ext cx="3705225" cy="30861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31" name="Google Shape;2431;p198"/>
          <p:cNvSpPr/>
          <p:nvPr/>
        </p:nvSpPr>
        <p:spPr>
          <a:xfrm flipH="1">
            <a:off x="4062925" y="4158800"/>
            <a:ext cx="1118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2" name="Google Shape;2432;p198"/>
          <p:cNvSpPr/>
          <p:nvPr/>
        </p:nvSpPr>
        <p:spPr>
          <a:xfrm>
            <a:off x="5836488" y="1874875"/>
            <a:ext cx="2861700" cy="889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u="sng">
                <a:solidFill>
                  <a:schemeClr val="hlink"/>
                </a:solidFill>
              </a:rPr>
              <a:t>comments-</a:t>
            </a:r>
            <a:endParaRPr sz="2500" u="sng">
              <a:solidFill>
                <a:schemeClr val="hlink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u="sng">
                <a:solidFill>
                  <a:srgbClr val="FF0000"/>
                </a:solidFill>
              </a:rPr>
              <a:t>unknown-raw</a:t>
            </a:r>
            <a:r>
              <a:rPr lang="zh-TW" sz="2500" u="sng">
                <a:solidFill>
                  <a:schemeClr val="hlink"/>
                </a:solidFill>
              </a:rPr>
              <a:t>.ods</a:t>
            </a:r>
            <a:endParaRPr sz="2400" u="sng">
              <a:solidFill>
                <a:srgbClr val="0000FF"/>
              </a:solidFill>
            </a:endParaRPr>
          </a:p>
        </p:txBody>
      </p:sp>
      <p:grpSp>
        <p:nvGrpSpPr>
          <p:cNvPr id="2433" name="Google Shape;2433;p198"/>
          <p:cNvGrpSpPr/>
          <p:nvPr/>
        </p:nvGrpSpPr>
        <p:grpSpPr>
          <a:xfrm>
            <a:off x="5093382" y="1783079"/>
            <a:ext cx="903331" cy="1018217"/>
            <a:chOff x="6007700" y="2877025"/>
            <a:chExt cx="1315850" cy="1483200"/>
          </a:xfrm>
        </p:grpSpPr>
        <p:sp>
          <p:nvSpPr>
            <p:cNvPr id="2434" name="Google Shape;2434;p198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2435" name="Google Shape;2435;p19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0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p199"/>
          <p:cNvSpPr txBox="1"/>
          <p:nvPr>
            <p:ph idx="1" type="body"/>
          </p:nvPr>
        </p:nvSpPr>
        <p:spPr>
          <a:xfrm>
            <a:off x="4333700" y="1783075"/>
            <a:ext cx="43341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1~</a:t>
            </a:r>
            <a:r>
              <a:rPr lang="zh-TW"/>
              <a:t>3：已知評價類型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4~18：未知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42" name="Google Shape;2442;p19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43" name="Google Shape;2443;p19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未知資料的組成</a:t>
            </a:r>
            <a:endParaRPr/>
          </a:p>
        </p:txBody>
      </p:sp>
      <p:sp>
        <p:nvSpPr>
          <p:cNvPr id="2444" name="Google Shape;2444;p19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45" name="Google Shape;2445;p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696" y="2043271"/>
            <a:ext cx="3543925" cy="445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6" name="Google Shape;2446;p199"/>
          <p:cNvSpPr/>
          <p:nvPr/>
        </p:nvSpPr>
        <p:spPr>
          <a:xfrm>
            <a:off x="1219363" y="1874875"/>
            <a:ext cx="2861700" cy="889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u="sng">
                <a:solidFill>
                  <a:schemeClr val="hlink"/>
                </a:solidFill>
              </a:rPr>
              <a:t>comments-</a:t>
            </a:r>
            <a:endParaRPr sz="2500" u="sng">
              <a:solidFill>
                <a:schemeClr val="hlink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u="sng">
                <a:solidFill>
                  <a:srgbClr val="FF0000"/>
                </a:solidFill>
              </a:rPr>
              <a:t>unknown-raw</a:t>
            </a:r>
            <a:r>
              <a:rPr lang="zh-TW" sz="2500" u="sng">
                <a:solidFill>
                  <a:schemeClr val="hlink"/>
                </a:solidFill>
              </a:rPr>
              <a:t>.ods</a:t>
            </a:r>
            <a:endParaRPr sz="2400" u="sng">
              <a:solidFill>
                <a:srgbClr val="0000FF"/>
              </a:solidFill>
            </a:endParaRPr>
          </a:p>
        </p:txBody>
      </p:sp>
      <p:grpSp>
        <p:nvGrpSpPr>
          <p:cNvPr id="2447" name="Google Shape;2447;p199"/>
          <p:cNvGrpSpPr/>
          <p:nvPr/>
        </p:nvGrpSpPr>
        <p:grpSpPr>
          <a:xfrm>
            <a:off x="476257" y="1783079"/>
            <a:ext cx="903331" cy="1018217"/>
            <a:chOff x="6007700" y="2877025"/>
            <a:chExt cx="1315850" cy="1483200"/>
          </a:xfrm>
        </p:grpSpPr>
        <p:sp>
          <p:nvSpPr>
            <p:cNvPr id="2448" name="Google Shape;2448;p199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2449" name="Google Shape;2449;p19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2450" name="Google Shape;2450;p199"/>
          <p:cNvGraphicFramePr/>
          <p:nvPr/>
        </p:nvGraphicFramePr>
        <p:xfrm>
          <a:off x="4820800" y="28719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{21396B99-57A1-4745-BB2F-F770EDBE91FE}</a:tableStyleId>
              </a:tblPr>
              <a:tblGrid>
                <a:gridCol w="1222925"/>
                <a:gridCol w="1205300"/>
                <a:gridCol w="1214100"/>
              </a:tblGrid>
              <a:tr h="383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編號範圍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b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評價類型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b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是否來自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訓練集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b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368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4~6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negative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是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368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7~8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negative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否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68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9~11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neutral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是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368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12~13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neutral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否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  <a:tr h="368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14~16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positive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是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368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17~18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positive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否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5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6" name="Google Shape;2456;p200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7" name="Google Shape;2457;p20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58" name="Google Shape;2458;p20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負面評價的預測結果</a:t>
            </a:r>
            <a:endParaRPr/>
          </a:p>
        </p:txBody>
      </p:sp>
      <p:sp>
        <p:nvSpPr>
          <p:cNvPr id="2459" name="Google Shape;2459;p20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460" name="Google Shape;2460;p200"/>
          <p:cNvGraphicFramePr/>
          <p:nvPr/>
        </p:nvGraphicFramePr>
        <p:xfrm>
          <a:off x="734050" y="2583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{A20B3143-E5E7-49BD-8755-2F4FB6B544A9}</a:tableStyleId>
              </a:tblPr>
              <a:tblGrid>
                <a:gridCol w="656225"/>
                <a:gridCol w="1589750"/>
                <a:gridCol w="1137025"/>
                <a:gridCol w="1123000"/>
                <a:gridCol w="1137025"/>
              </a:tblGrid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編號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預測結果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負面機率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中立機率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正面機率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4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1:negative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0000"/>
                          </a:solidFill>
                        </a:rPr>
                        <a:t>*0.877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0.082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0.041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5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3:positive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0.291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0.254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*0.455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6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1:negative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0000"/>
                          </a:solidFill>
                        </a:rPr>
                        <a:t>*0.877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0.082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0.041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7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3:positive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0.291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0.254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*0.455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8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3:positive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0.291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0.254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*0.455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  <p:sp>
        <p:nvSpPr>
          <p:cNvPr id="2461" name="Google Shape;2461;p200"/>
          <p:cNvSpPr/>
          <p:nvPr/>
        </p:nvSpPr>
        <p:spPr>
          <a:xfrm>
            <a:off x="6416700" y="3080300"/>
            <a:ext cx="273600" cy="14652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2" name="Google Shape;2462;p200"/>
          <p:cNvSpPr/>
          <p:nvPr/>
        </p:nvSpPr>
        <p:spPr>
          <a:xfrm>
            <a:off x="6945450" y="3312650"/>
            <a:ext cx="1722300" cy="1000500"/>
          </a:xfrm>
          <a:prstGeom prst="wedgeRoundRectCallout">
            <a:avLst>
              <a:gd fmla="val -60715" name="adj1"/>
              <a:gd fmla="val -649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來自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訓練集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7" name="Shape 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" name="Google Shape;2468;p20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9" name="Google Shape;2469;p20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70" name="Google Shape;2470;p20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中立</a:t>
            </a:r>
            <a:r>
              <a:rPr lang="zh-TW"/>
              <a:t>評價的預測結果</a:t>
            </a:r>
            <a:endParaRPr/>
          </a:p>
        </p:txBody>
      </p:sp>
      <p:sp>
        <p:nvSpPr>
          <p:cNvPr id="2471" name="Google Shape;2471;p20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472" name="Google Shape;2472;p201"/>
          <p:cNvGraphicFramePr/>
          <p:nvPr/>
        </p:nvGraphicFramePr>
        <p:xfrm>
          <a:off x="734050" y="2583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{A20B3143-E5E7-49BD-8755-2F4FB6B544A9}</a:tableStyleId>
              </a:tblPr>
              <a:tblGrid>
                <a:gridCol w="656225"/>
                <a:gridCol w="1589750"/>
                <a:gridCol w="1137025"/>
                <a:gridCol w="1123000"/>
                <a:gridCol w="1137025"/>
              </a:tblGrid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編號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預測結果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負面機率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中立機率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正面機率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9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3:positive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0.291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0.254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*0.455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10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2:neutral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0.174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0000"/>
                          </a:solidFill>
                        </a:rPr>
                        <a:t>*0.783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0.043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3:positive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0.291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0.254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*0.455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12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3:positive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0.291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0.254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*0.455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13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3:positive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0.291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0.254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*0.455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  <p:sp>
        <p:nvSpPr>
          <p:cNvPr id="2473" name="Google Shape;2473;p201"/>
          <p:cNvSpPr/>
          <p:nvPr/>
        </p:nvSpPr>
        <p:spPr>
          <a:xfrm>
            <a:off x="6416700" y="3080300"/>
            <a:ext cx="273600" cy="14652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4" name="Google Shape;2474;p201"/>
          <p:cNvSpPr/>
          <p:nvPr/>
        </p:nvSpPr>
        <p:spPr>
          <a:xfrm>
            <a:off x="6945450" y="3312650"/>
            <a:ext cx="1722300" cy="1000500"/>
          </a:xfrm>
          <a:prstGeom prst="wedgeRoundRectCallout">
            <a:avLst>
              <a:gd fmla="val -60715" name="adj1"/>
              <a:gd fmla="val -649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來自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訓練集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9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p202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1" name="Google Shape;2481;p20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482" name="Google Shape;2482;p20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正面</a:t>
            </a:r>
            <a:r>
              <a:rPr lang="zh-TW"/>
              <a:t>評價的預測結果</a:t>
            </a:r>
            <a:endParaRPr/>
          </a:p>
        </p:txBody>
      </p:sp>
      <p:sp>
        <p:nvSpPr>
          <p:cNvPr id="2483" name="Google Shape;2483;p20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484" name="Google Shape;2484;p202"/>
          <p:cNvGraphicFramePr/>
          <p:nvPr/>
        </p:nvGraphicFramePr>
        <p:xfrm>
          <a:off x="734050" y="2583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{A20B3143-E5E7-49BD-8755-2F4FB6B544A9}</a:tableStyleId>
              </a:tblPr>
              <a:tblGrid>
                <a:gridCol w="656225"/>
                <a:gridCol w="1589750"/>
                <a:gridCol w="1137025"/>
                <a:gridCol w="1123000"/>
                <a:gridCol w="1137025"/>
              </a:tblGrid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編號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預測結果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負面機率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中立機率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正面機率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dk2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14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3:positive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0000"/>
                          </a:solidFill>
                        </a:rPr>
                        <a:t>*1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15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3:positive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0.333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0000"/>
                          </a:solidFill>
                        </a:rPr>
                        <a:t>*0.667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16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3:positive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0000"/>
                          </a:solidFill>
                        </a:rPr>
                        <a:t>*1</a:t>
                      </a:r>
                      <a:endParaRPr sz="1800">
                        <a:solidFill>
                          <a:srgbClr val="FF0000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17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3:positive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0.291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0.254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*0.455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18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3:positive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0.291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0.254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*0.455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</a:tr>
            </a:tbl>
          </a:graphicData>
        </a:graphic>
      </p:graphicFrame>
      <p:sp>
        <p:nvSpPr>
          <p:cNvPr id="2485" name="Google Shape;2485;p202"/>
          <p:cNvSpPr/>
          <p:nvPr/>
        </p:nvSpPr>
        <p:spPr>
          <a:xfrm>
            <a:off x="6416700" y="3080300"/>
            <a:ext cx="273600" cy="14652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6" name="Google Shape;2486;p202"/>
          <p:cNvSpPr/>
          <p:nvPr/>
        </p:nvSpPr>
        <p:spPr>
          <a:xfrm>
            <a:off x="6945450" y="3312650"/>
            <a:ext cx="1722300" cy="1000500"/>
          </a:xfrm>
          <a:prstGeom prst="wedgeRoundRectCallout">
            <a:avLst>
              <a:gd fmla="val -60715" name="adj1"/>
              <a:gd fmla="val -649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來自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訓練集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p203"/>
          <p:cNvSpPr txBox="1"/>
          <p:nvPr>
            <p:ph type="title"/>
          </p:nvPr>
        </p:nvSpPr>
        <p:spPr>
          <a:xfrm>
            <a:off x="3258150" y="3752900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情緒快樂錶？</a:t>
            </a:r>
            <a:endParaRPr/>
          </a:p>
        </p:txBody>
      </p:sp>
      <p:sp>
        <p:nvSpPr>
          <p:cNvPr id="2493" name="Google Shape;2493;p20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2494" name="Google Shape;2494;p2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1125" y="1096800"/>
            <a:ext cx="5096625" cy="27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95" name="Google Shape;2495;p203"/>
          <p:cNvSpPr txBox="1"/>
          <p:nvPr>
            <p:ph idx="2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https://kknews.cc/news/8q98pln.html</a:t>
            </a:r>
            <a:endParaRPr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0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1" name="Google Shape;2501;p20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02" name="Google Shape;2502;p204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分類模型的評估</a:t>
            </a:r>
            <a:endParaRPr b="0" sz="3200"/>
          </a:p>
        </p:txBody>
      </p:sp>
      <p:sp>
        <p:nvSpPr>
          <p:cNvPr id="2503" name="Google Shape;2503;p204"/>
          <p:cNvSpPr txBox="1"/>
          <p:nvPr>
            <p:ph idx="1" type="subTitle"/>
          </p:nvPr>
        </p:nvSpPr>
        <p:spPr>
          <a:xfrm>
            <a:off x="1186025" y="3348150"/>
            <a:ext cx="6565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1000"/>
              </a:spcAft>
              <a:buNone/>
            </a:pPr>
            <a:r>
              <a:rPr lang="zh-TW"/>
              <a:t>這個分類模型準嗎？</a:t>
            </a:r>
            <a:endParaRPr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8" name="Shape 2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9" name="Google Shape;2509;p20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>
                <a:solidFill>
                  <a:schemeClr val="dk1"/>
                </a:solidFill>
              </a:rPr>
              <a:t>STEP 3. 建立分類模型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C. 查看評估結果 (2/2)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2510" name="Google Shape;2510;p20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2511" name="Google Shape;2511;p20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12" name="Google Shape;2512;p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325" y="2059900"/>
            <a:ext cx="7381875" cy="39719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13" name="Google Shape;2513;p205"/>
          <p:cNvSpPr/>
          <p:nvPr/>
        </p:nvSpPr>
        <p:spPr>
          <a:xfrm>
            <a:off x="747300" y="2976075"/>
            <a:ext cx="4848600" cy="323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514" name="Google Shape;2514;p205"/>
          <p:cNvSpPr/>
          <p:nvPr/>
        </p:nvSpPr>
        <p:spPr>
          <a:xfrm>
            <a:off x="3805400" y="1889738"/>
            <a:ext cx="2387700" cy="763500"/>
          </a:xfrm>
          <a:prstGeom prst="wedgeRoundRectCallout">
            <a:avLst>
              <a:gd fmla="val 8613" name="adj1"/>
              <a:gd fmla="val 10013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正確率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15" name="Google Shape;2515;p205"/>
          <p:cNvSpPr/>
          <p:nvPr/>
        </p:nvSpPr>
        <p:spPr>
          <a:xfrm>
            <a:off x="4472000" y="4706000"/>
            <a:ext cx="876600" cy="11283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516" name="Google Shape;2516;p205"/>
          <p:cNvSpPr/>
          <p:nvPr/>
        </p:nvSpPr>
        <p:spPr>
          <a:xfrm>
            <a:off x="7128700" y="4706000"/>
            <a:ext cx="876600" cy="11283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517" name="Google Shape;2517;p205"/>
          <p:cNvSpPr/>
          <p:nvPr/>
        </p:nvSpPr>
        <p:spPr>
          <a:xfrm>
            <a:off x="3505300" y="3664100"/>
            <a:ext cx="2387700" cy="763500"/>
          </a:xfrm>
          <a:prstGeom prst="wedgeRoundRectCallout">
            <a:avLst>
              <a:gd fmla="val 8613" name="adj1"/>
              <a:gd fmla="val 10013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F度量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518" name="Google Shape;2518;p205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9" name="Google Shape;2519;p205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00" y="1966300"/>
            <a:ext cx="4762500" cy="42481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53" name="Google Shape;553;p71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7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55" name="Google Shape;555;p7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Jieba-JS 斷詞分析器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介面說明</a:t>
            </a:r>
            <a:endParaRPr b="0" sz="3200"/>
          </a:p>
        </p:txBody>
      </p:sp>
      <p:sp>
        <p:nvSpPr>
          <p:cNvPr id="556" name="Google Shape;556;p7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71"/>
          <p:cNvSpPr txBox="1"/>
          <p:nvPr>
            <p:ph idx="2" type="body"/>
          </p:nvPr>
        </p:nvSpPr>
        <p:spPr>
          <a:xfrm>
            <a:off x="5518550" y="1791150"/>
            <a:ext cx="3206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400"/>
              <a:buAutoNum type="alphaUcPeriod"/>
            </a:pPr>
            <a:r>
              <a:rPr lang="zh-TW"/>
              <a:t>輸入原始文本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zh-TW"/>
              <a:t>開始斷詞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zh-TW"/>
              <a:t>輸出結果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UcPeriod"/>
            </a:pPr>
            <a:r>
              <a:rPr lang="zh-TW"/>
              <a:t>進階設定</a:t>
            </a:r>
            <a:endParaRPr/>
          </a:p>
        </p:txBody>
      </p:sp>
      <p:sp>
        <p:nvSpPr>
          <p:cNvPr id="558" name="Google Shape;558;p71"/>
          <p:cNvSpPr/>
          <p:nvPr/>
        </p:nvSpPr>
        <p:spPr>
          <a:xfrm>
            <a:off x="2198150" y="2276030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A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559" name="Google Shape;559;p71"/>
          <p:cNvSpPr/>
          <p:nvPr/>
        </p:nvSpPr>
        <p:spPr>
          <a:xfrm>
            <a:off x="3277200" y="2870630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B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560" name="Google Shape;560;p71"/>
          <p:cNvSpPr/>
          <p:nvPr/>
        </p:nvSpPr>
        <p:spPr>
          <a:xfrm>
            <a:off x="3224250" y="4146805"/>
            <a:ext cx="602400" cy="594600"/>
          </a:xfrm>
          <a:prstGeom prst="wedgeEllipseCallout">
            <a:avLst>
              <a:gd fmla="val -81723" name="adj1"/>
              <a:gd fmla="val 2538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C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561" name="Google Shape;561;p71"/>
          <p:cNvSpPr/>
          <p:nvPr/>
        </p:nvSpPr>
        <p:spPr>
          <a:xfrm>
            <a:off x="4145150" y="5263230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D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4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Google Shape;2525;p20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26" name="Google Shape;2526;p206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分類模型的評估結果</a:t>
            </a:r>
            <a:endParaRPr/>
          </a:p>
        </p:txBody>
      </p:sp>
      <p:sp>
        <p:nvSpPr>
          <p:cNvPr id="2527" name="Google Shape;2527;p206"/>
          <p:cNvSpPr txBox="1"/>
          <p:nvPr>
            <p:ph idx="2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8" name="Google Shape;2528;p206"/>
          <p:cNvSpPr txBox="1"/>
          <p:nvPr>
            <p:ph idx="1" type="body"/>
          </p:nvPr>
        </p:nvSpPr>
        <p:spPr>
          <a:xfrm>
            <a:off x="3654075" y="1783075"/>
            <a:ext cx="50136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正確率：48.4762%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F度量：</a:t>
            </a:r>
            <a:endParaRPr/>
          </a:p>
          <a:p>
            <a:pPr indent="-3810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zh-TW"/>
              <a:t>negative: 0.526</a:t>
            </a:r>
            <a:endParaRPr/>
          </a:p>
          <a:p>
            <a:pPr indent="-3810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zh-TW"/>
              <a:t>neutral: 0.394</a:t>
            </a:r>
            <a:endParaRPr/>
          </a:p>
          <a:p>
            <a:pPr indent="-3810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zh-TW"/>
              <a:t>positive: 0.525</a:t>
            </a:r>
            <a:endParaRPr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3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p20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分類模型夠準嗎？</a:t>
            </a:r>
            <a:endParaRPr/>
          </a:p>
        </p:txBody>
      </p:sp>
      <p:sp>
        <p:nvSpPr>
          <p:cNvPr id="2535" name="Google Shape;2535;p207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6" name="Google Shape;2536;p20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37" name="Google Shape;2537;p20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8" name="Google Shape;2538;p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700" y="2144775"/>
            <a:ext cx="2829450" cy="398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539" name="Google Shape;2539;p207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機器只要達到</a:t>
            </a:r>
            <a:r>
              <a:rPr lang="zh-TW">
                <a:highlight>
                  <a:srgbClr val="FFFF00"/>
                </a:highlight>
              </a:rPr>
              <a:t>正確率</a:t>
            </a:r>
            <a:r>
              <a:rPr lang="zh-TW">
                <a:solidFill>
                  <a:schemeClr val="dk1"/>
                </a:solidFill>
                <a:highlight>
                  <a:srgbClr val="FFFF00"/>
                </a:highlight>
              </a:rPr>
              <a:t>70%</a:t>
            </a:r>
            <a:r>
              <a:rPr lang="zh-TW"/>
              <a:t>，它的表現就已經接近人類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因為人類評斷正面和負面的文本時，通常只有80%意見一致</a:t>
            </a:r>
            <a:endParaRPr/>
          </a:p>
          <a:p>
            <a:pPr indent="0" lvl="0" marL="0" rtl="0" algn="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Roebuck, K. (2012)</a:t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4" name="Shape 2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p20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分類模型的決策樹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2546" name="Google Shape;2546;p20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>
                <a:solidFill>
                  <a:srgbClr val="FFFFFF"/>
                </a:solidFill>
              </a:r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547" name="Google Shape;2547;p20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48" name="Google Shape;2548;p2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00750"/>
            <a:ext cx="8839201" cy="4782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3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4" name="Google Shape;2554;p20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55" name="Google Shape;2555;p209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文本探勘的設定組合</a:t>
            </a:r>
            <a:endParaRPr b="0" sz="3200"/>
          </a:p>
        </p:txBody>
      </p:sp>
      <p:sp>
        <p:nvSpPr>
          <p:cNvPr id="2556" name="Google Shape;2556;p209"/>
          <p:cNvSpPr txBox="1"/>
          <p:nvPr>
            <p:ph idx="1" type="subTitle"/>
          </p:nvPr>
        </p:nvSpPr>
        <p:spPr>
          <a:xfrm>
            <a:off x="1186025" y="3348150"/>
            <a:ext cx="6565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1000"/>
              </a:spcAft>
              <a:buNone/>
            </a:pPr>
            <a:r>
              <a:rPr lang="zh-TW"/>
              <a:t>要怎麼提高預測正確能力？</a:t>
            </a:r>
            <a:endParaRPr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21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63" name="Google Shape;2563;p21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 </a:t>
            </a:r>
            <a:r>
              <a:rPr lang="zh-TW"/>
              <a:t>增加訓練資料的文本 (1/2)</a:t>
            </a:r>
            <a:endParaRPr/>
          </a:p>
        </p:txBody>
      </p:sp>
      <p:sp>
        <p:nvSpPr>
          <p:cNvPr id="2564" name="Google Shape;2564;p21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5" name="Google Shape;2565;p210"/>
          <p:cNvSpPr txBox="1"/>
          <p:nvPr>
            <p:ph idx="1" type="body"/>
          </p:nvPr>
        </p:nvSpPr>
        <p:spPr>
          <a:xfrm>
            <a:off x="74450" y="5313400"/>
            <a:ext cx="4019400" cy="11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一些文本</a:t>
            </a:r>
            <a:endParaRPr/>
          </a:p>
        </p:txBody>
      </p:sp>
      <p:pic>
        <p:nvPicPr>
          <p:cNvPr id="2566" name="Google Shape;2566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686" y="2982225"/>
            <a:ext cx="2192939" cy="2148199"/>
          </a:xfrm>
          <a:prstGeom prst="rect">
            <a:avLst/>
          </a:prstGeom>
          <a:noFill/>
          <a:ln>
            <a:noFill/>
          </a:ln>
        </p:spPr>
      </p:pic>
      <p:sp>
        <p:nvSpPr>
          <p:cNvPr id="2567" name="Google Shape;2567;p210"/>
          <p:cNvSpPr txBox="1"/>
          <p:nvPr>
            <p:ph idx="1" type="body"/>
          </p:nvPr>
        </p:nvSpPr>
        <p:spPr>
          <a:xfrm>
            <a:off x="4648350" y="5313400"/>
            <a:ext cx="4019400" cy="118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巨量的</a:t>
            </a:r>
            <a:r>
              <a:rPr lang="zh-TW"/>
              <a:t>文本</a:t>
            </a:r>
            <a:endParaRPr/>
          </a:p>
        </p:txBody>
      </p:sp>
      <p:pic>
        <p:nvPicPr>
          <p:cNvPr id="2568" name="Google Shape;2568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1261" y="2982225"/>
            <a:ext cx="2192939" cy="214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9" name="Google Shape;2569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8036" y="2982225"/>
            <a:ext cx="2192939" cy="214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0" name="Google Shape;2570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436" y="2982225"/>
            <a:ext cx="2192939" cy="214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1" name="Google Shape;2571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6936" y="1552375"/>
            <a:ext cx="2192939" cy="214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2" name="Google Shape;2572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736" y="1552375"/>
            <a:ext cx="2192939" cy="214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3" name="Google Shape;2573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7461" y="1684775"/>
            <a:ext cx="2192939" cy="214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4" name="Google Shape;2574;p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2436" y="1684775"/>
            <a:ext cx="2192939" cy="2148199"/>
          </a:xfrm>
          <a:prstGeom prst="rect">
            <a:avLst/>
          </a:prstGeom>
          <a:noFill/>
          <a:ln>
            <a:noFill/>
          </a:ln>
        </p:spPr>
      </p:pic>
      <p:sp>
        <p:nvSpPr>
          <p:cNvPr id="2575" name="Google Shape;2575;p210"/>
          <p:cNvSpPr/>
          <p:nvPr/>
        </p:nvSpPr>
        <p:spPr>
          <a:xfrm rot="8100000">
            <a:off x="2802441" y="3122705"/>
            <a:ext cx="1346190" cy="1346190"/>
          </a:xfrm>
          <a:prstGeom prst="halfFrame">
            <a:avLst>
              <a:gd fmla="val 33333" name="adj1"/>
              <a:gd fmla="val 33333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0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1" name="Google Shape;2581;p21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82" name="Google Shape;2582;p21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1. 增加訓練資料的文本 (2/2)</a:t>
            </a:r>
            <a:endParaRPr/>
          </a:p>
        </p:txBody>
      </p:sp>
      <p:sp>
        <p:nvSpPr>
          <p:cNvPr id="2583" name="Google Shape;2583;p21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Fate/stay night [Unlimited Blade Works]</a:t>
            </a:r>
            <a:endParaRPr/>
          </a:p>
        </p:txBody>
      </p:sp>
      <p:pic>
        <p:nvPicPr>
          <p:cNvPr id="2584" name="Google Shape;2584;p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800" y="1985900"/>
            <a:ext cx="7660400" cy="4308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5" name="Google Shape;2585;p211"/>
          <p:cNvSpPr txBox="1"/>
          <p:nvPr>
            <p:ph idx="1" type="body"/>
          </p:nvPr>
        </p:nvSpPr>
        <p:spPr>
          <a:xfrm>
            <a:off x="1184700" y="5410500"/>
            <a:ext cx="6774600" cy="109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3000">
                <a:solidFill>
                  <a:srgbClr val="FFFFFF"/>
                </a:solidFill>
              </a:rPr>
              <a:t>要上了——你的CPU跟RAM還夠嗎？</a:t>
            </a:r>
            <a:endParaRPr sz="3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0" name="Shape 2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1" name="Google Shape;2591;p21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592" name="Google Shape;2592;p21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2. </a:t>
            </a:r>
            <a:r>
              <a:rPr lang="zh-TW">
                <a:solidFill>
                  <a:schemeClr val="dk1"/>
                </a:solidFill>
              </a:rPr>
              <a:t>更換</a:t>
            </a:r>
            <a:r>
              <a:rPr lang="zh-TW"/>
              <a:t>不同的文字向量化設定</a:t>
            </a:r>
            <a:endParaRPr/>
          </a:p>
        </p:txBody>
      </p:sp>
      <p:sp>
        <p:nvSpPr>
          <p:cNvPr id="2593" name="Google Shape;2593;p21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4" name="Google Shape;2594;p212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95" name="Google Shape;2595;p212"/>
          <p:cNvGrpSpPr/>
          <p:nvPr/>
        </p:nvGrpSpPr>
        <p:grpSpPr>
          <a:xfrm>
            <a:off x="1513150" y="2408875"/>
            <a:ext cx="6560053" cy="3381547"/>
            <a:chOff x="115025" y="2104075"/>
            <a:chExt cx="6560053" cy="3381547"/>
          </a:xfrm>
        </p:grpSpPr>
        <p:grpSp>
          <p:nvGrpSpPr>
            <p:cNvPr id="2596" name="Google Shape;2596;p212"/>
            <p:cNvGrpSpPr/>
            <p:nvPr/>
          </p:nvGrpSpPr>
          <p:grpSpPr>
            <a:xfrm>
              <a:off x="630730" y="2104075"/>
              <a:ext cx="6044347" cy="731700"/>
              <a:chOff x="630730" y="880970"/>
              <a:chExt cx="6044347" cy="731700"/>
            </a:xfrm>
          </p:grpSpPr>
          <p:sp>
            <p:nvSpPr>
              <p:cNvPr id="2597" name="Google Shape;2597;p212"/>
              <p:cNvSpPr txBox="1"/>
              <p:nvPr/>
            </p:nvSpPr>
            <p:spPr>
              <a:xfrm>
                <a:off x="630730" y="931175"/>
                <a:ext cx="2084400" cy="6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4200">
                    <a:solidFill>
                      <a:srgbClr val="08563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1. 分解</a:t>
                </a:r>
                <a:endParaRPr sz="4200">
                  <a:solidFill>
                    <a:srgbClr val="08563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598" name="Google Shape;2598;p212"/>
              <p:cNvSpPr/>
              <p:nvPr/>
            </p:nvSpPr>
            <p:spPr>
              <a:xfrm>
                <a:off x="2789778" y="880970"/>
                <a:ext cx="3885300" cy="731700"/>
              </a:xfrm>
              <a:prstGeom prst="rect">
                <a:avLst/>
              </a:prstGeom>
              <a:solidFill>
                <a:srgbClr val="08563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9" name="Google Shape;2599;p212"/>
              <p:cNvSpPr txBox="1"/>
              <p:nvPr/>
            </p:nvSpPr>
            <p:spPr>
              <a:xfrm>
                <a:off x="2882491" y="965246"/>
                <a:ext cx="3546000" cy="57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最小意義單位的分析</a:t>
                </a:r>
                <a:endParaRPr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600" name="Google Shape;2600;p212"/>
            <p:cNvGrpSpPr/>
            <p:nvPr/>
          </p:nvGrpSpPr>
          <p:grpSpPr>
            <a:xfrm>
              <a:off x="444180" y="2988439"/>
              <a:ext cx="5962100" cy="731700"/>
              <a:chOff x="444180" y="1765334"/>
              <a:chExt cx="5962100" cy="731700"/>
            </a:xfrm>
          </p:grpSpPr>
          <p:sp>
            <p:nvSpPr>
              <p:cNvPr id="2601" name="Google Shape;2601;p212"/>
              <p:cNvSpPr txBox="1"/>
              <p:nvPr/>
            </p:nvSpPr>
            <p:spPr>
              <a:xfrm>
                <a:off x="444180" y="1815550"/>
                <a:ext cx="2271000" cy="6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4200">
                    <a:solidFill>
                      <a:srgbClr val="0B7140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2. 轉換</a:t>
                </a:r>
                <a:endParaRPr sz="4200">
                  <a:solidFill>
                    <a:srgbClr val="0B7140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602" name="Google Shape;2602;p212"/>
              <p:cNvSpPr/>
              <p:nvPr/>
            </p:nvSpPr>
            <p:spPr>
              <a:xfrm>
                <a:off x="2789779" y="1765334"/>
                <a:ext cx="3616500" cy="731700"/>
              </a:xfrm>
              <a:prstGeom prst="rect">
                <a:avLst/>
              </a:prstGeom>
              <a:solidFill>
                <a:srgbClr val="0B71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3" name="Google Shape;2603;p212"/>
              <p:cNvSpPr txBox="1"/>
              <p:nvPr/>
            </p:nvSpPr>
            <p:spPr>
              <a:xfrm>
                <a:off x="2882489" y="1971906"/>
                <a:ext cx="3253800" cy="33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統一不同的用詞</a:t>
                </a:r>
                <a:endParaRPr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604" name="Google Shape;2604;p212"/>
            <p:cNvGrpSpPr/>
            <p:nvPr/>
          </p:nvGrpSpPr>
          <p:grpSpPr>
            <a:xfrm>
              <a:off x="725624" y="3869543"/>
              <a:ext cx="5410655" cy="731700"/>
              <a:chOff x="725624" y="2646438"/>
              <a:chExt cx="5410655" cy="731700"/>
            </a:xfrm>
          </p:grpSpPr>
          <p:sp>
            <p:nvSpPr>
              <p:cNvPr id="2605" name="Google Shape;2605;p212"/>
              <p:cNvSpPr txBox="1"/>
              <p:nvPr/>
            </p:nvSpPr>
            <p:spPr>
              <a:xfrm>
                <a:off x="725624" y="2696620"/>
                <a:ext cx="1989300" cy="6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4200">
                    <a:solidFill>
                      <a:srgbClr val="0B7743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3. 移除</a:t>
                </a:r>
                <a:endParaRPr sz="4200">
                  <a:solidFill>
                    <a:srgbClr val="0B7743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606" name="Google Shape;2606;p212"/>
              <p:cNvSpPr/>
              <p:nvPr/>
            </p:nvSpPr>
            <p:spPr>
              <a:xfrm>
                <a:off x="2789779" y="2646438"/>
                <a:ext cx="3346500" cy="731700"/>
              </a:xfrm>
              <a:prstGeom prst="rect">
                <a:avLst/>
              </a:prstGeom>
              <a:solidFill>
                <a:srgbClr val="0B774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7" name="Google Shape;2607;p212"/>
              <p:cNvSpPr txBox="1"/>
              <p:nvPr/>
            </p:nvSpPr>
            <p:spPr>
              <a:xfrm>
                <a:off x="2882490" y="2852993"/>
                <a:ext cx="2864700" cy="33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刪除多餘的資訊</a:t>
                </a:r>
                <a:endParaRPr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2608" name="Google Shape;2608;p212"/>
            <p:cNvGrpSpPr/>
            <p:nvPr/>
          </p:nvGrpSpPr>
          <p:grpSpPr>
            <a:xfrm>
              <a:off x="115025" y="4753922"/>
              <a:ext cx="5752154" cy="731700"/>
              <a:chOff x="115025" y="3530817"/>
              <a:chExt cx="5752154" cy="731700"/>
            </a:xfrm>
          </p:grpSpPr>
          <p:sp>
            <p:nvSpPr>
              <p:cNvPr id="2609" name="Google Shape;2609;p212"/>
              <p:cNvSpPr txBox="1"/>
              <p:nvPr/>
            </p:nvSpPr>
            <p:spPr>
              <a:xfrm>
                <a:off x="115025" y="3580995"/>
                <a:ext cx="2600100" cy="6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4200">
                    <a:solidFill>
                      <a:srgbClr val="0C8148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4. 向量化</a:t>
                </a:r>
                <a:endParaRPr sz="4200">
                  <a:solidFill>
                    <a:srgbClr val="0C8148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2610" name="Google Shape;2610;p212"/>
              <p:cNvSpPr/>
              <p:nvPr/>
            </p:nvSpPr>
            <p:spPr>
              <a:xfrm>
                <a:off x="2789779" y="3530817"/>
                <a:ext cx="3077400" cy="731700"/>
              </a:xfrm>
              <a:prstGeom prst="rect">
                <a:avLst/>
              </a:prstGeom>
              <a:solidFill>
                <a:srgbClr val="0C81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1" name="Google Shape;2611;p212"/>
              <p:cNvSpPr txBox="1"/>
              <p:nvPr/>
            </p:nvSpPr>
            <p:spPr>
              <a:xfrm>
                <a:off x="2882490" y="3737371"/>
                <a:ext cx="2864700" cy="33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轉成電腦可讀的</a:t>
                </a:r>
                <a:endParaRPr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結構化資料</a:t>
                </a:r>
                <a:endParaRPr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6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p213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8" name="Google Shape;2618;p21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619" name="Google Shape;2619;p21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one-hot模型</a:t>
            </a:r>
            <a:endParaRPr/>
          </a:p>
        </p:txBody>
      </p:sp>
      <p:sp>
        <p:nvSpPr>
          <p:cNvPr id="2620" name="Google Shape;2620;p21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1" name="Google Shape;2621;p213"/>
          <p:cNvSpPr/>
          <p:nvPr/>
        </p:nvSpPr>
        <p:spPr>
          <a:xfrm>
            <a:off x="3353775" y="1986600"/>
            <a:ext cx="2804100" cy="699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latin typeface="Microsoft JhengHei"/>
                <a:ea typeface="Microsoft JhengHei"/>
                <a:cs typeface="Microsoft JhengHei"/>
                <a:sym typeface="Microsoft JhengHei"/>
              </a:rPr>
              <a:t>下雨</a:t>
            </a:r>
            <a:r>
              <a:rPr lang="zh-TW" sz="2600">
                <a:highlight>
                  <a:srgbClr val="F4CCC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天</a:t>
            </a:r>
            <a:r>
              <a:rPr lang="zh-TW" sz="2600">
                <a:latin typeface="Microsoft JhengHei"/>
                <a:ea typeface="Microsoft JhengHei"/>
                <a:cs typeface="Microsoft JhengHei"/>
                <a:sym typeface="Microsoft JhengHei"/>
              </a:rPr>
              <a:t>留客</a:t>
            </a:r>
            <a:r>
              <a:rPr lang="zh-TW" sz="2600">
                <a:highlight>
                  <a:srgbClr val="F4CCC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天</a:t>
            </a:r>
            <a:endParaRPr sz="2600">
              <a:highlight>
                <a:srgbClr val="F4CCC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2622" name="Google Shape;2622;p213"/>
          <p:cNvGraphicFramePr/>
          <p:nvPr/>
        </p:nvGraphicFramePr>
        <p:xfrm>
          <a:off x="952475" y="3421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{21396B99-57A1-4745-BB2F-F770EDBE91FE}</a:tableStyleId>
              </a:tblPr>
              <a:tblGrid>
                <a:gridCol w="804325"/>
                <a:gridCol w="804325"/>
                <a:gridCol w="804325"/>
                <a:gridCol w="804325"/>
                <a:gridCol w="804325"/>
                <a:gridCol w="804325"/>
                <a:gridCol w="804325"/>
                <a:gridCol w="804325"/>
                <a:gridCol w="8043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 gridSpan="8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one-hot向量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下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[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]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雨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[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]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天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[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]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留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[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]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客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chemeClr val="dk1"/>
                          </a:solidFill>
                        </a:rPr>
                        <a:t>[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1,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0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]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sp>
        <p:nvSpPr>
          <p:cNvPr id="2623" name="Google Shape;2623;p213"/>
          <p:cNvSpPr/>
          <p:nvPr/>
        </p:nvSpPr>
        <p:spPr>
          <a:xfrm flipH="1" rot="5400000">
            <a:off x="4422025" y="2863725"/>
            <a:ext cx="6678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4" name="Google Shape;2624;p213"/>
          <p:cNvSpPr/>
          <p:nvPr/>
        </p:nvSpPr>
        <p:spPr>
          <a:xfrm>
            <a:off x="1613950" y="1954800"/>
            <a:ext cx="1542300" cy="763500"/>
          </a:xfrm>
          <a:prstGeom prst="homePlate">
            <a:avLst>
              <a:gd fmla="val 50000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頻率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25" name="Google Shape;2625;p213"/>
          <p:cNvSpPr/>
          <p:nvPr/>
        </p:nvSpPr>
        <p:spPr>
          <a:xfrm rot="10800000">
            <a:off x="6582750" y="1954800"/>
            <a:ext cx="1542300" cy="763500"/>
          </a:xfrm>
          <a:prstGeom prst="homePlate">
            <a:avLst>
              <a:gd fmla="val 50000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26" name="Google Shape;2626;p213"/>
          <p:cNvSpPr txBox="1"/>
          <p:nvPr/>
        </p:nvSpPr>
        <p:spPr>
          <a:xfrm>
            <a:off x="6690300" y="2002650"/>
            <a:ext cx="1614000" cy="6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順序</a:t>
            </a:r>
            <a:endParaRPr sz="3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p214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3" name="Google Shape;2633;p21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634" name="Google Shape;2634;p21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3. </a:t>
            </a:r>
            <a:r>
              <a:rPr lang="zh-TW"/>
              <a:t>更換不同的演算法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Weka內建的演算法</a:t>
            </a:r>
            <a:endParaRPr b="0" sz="3200"/>
          </a:p>
        </p:txBody>
      </p:sp>
      <p:sp>
        <p:nvSpPr>
          <p:cNvPr id="2635" name="Google Shape;2635;p21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6" name="Google Shape;2636;p214"/>
          <p:cNvSpPr/>
          <p:nvPr/>
        </p:nvSpPr>
        <p:spPr>
          <a:xfrm>
            <a:off x="721350" y="1961875"/>
            <a:ext cx="7946400" cy="1135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637" name="Google Shape;2637;p214"/>
          <p:cNvSpPr/>
          <p:nvPr/>
        </p:nvSpPr>
        <p:spPr>
          <a:xfrm>
            <a:off x="476250" y="1783075"/>
            <a:ext cx="2397900" cy="789600"/>
          </a:xfrm>
          <a:prstGeom prst="roundRect">
            <a:avLst>
              <a:gd fmla="val 16667" name="adj"/>
            </a:avLst>
          </a:prstGeom>
          <a:solidFill>
            <a:srgbClr val="18497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rgbClr val="FFFFFF"/>
                </a:solidFill>
              </a:rPr>
              <a:t>NaiveBayesMultinominal</a:t>
            </a:r>
            <a:br>
              <a:rPr lang="zh-TW" sz="3200">
                <a:solidFill>
                  <a:srgbClr val="FFFFFF"/>
                </a:solidFill>
              </a:rPr>
            </a:br>
            <a:r>
              <a:rPr lang="zh-TW" sz="2400">
                <a:solidFill>
                  <a:srgbClr val="FFFFFF"/>
                </a:solidFill>
              </a:rPr>
              <a:t>多類別簡單貝氏</a:t>
            </a:r>
            <a:endParaRPr sz="2400">
              <a:solidFill>
                <a:srgbClr val="FFFFFF"/>
              </a:solidFill>
            </a:endParaRPr>
          </a:p>
        </p:txBody>
      </p:sp>
      <p:grpSp>
        <p:nvGrpSpPr>
          <p:cNvPr id="2638" name="Google Shape;2638;p214"/>
          <p:cNvGrpSpPr/>
          <p:nvPr/>
        </p:nvGrpSpPr>
        <p:grpSpPr>
          <a:xfrm>
            <a:off x="476250" y="4768300"/>
            <a:ext cx="8191500" cy="1678275"/>
            <a:chOff x="476250" y="3157450"/>
            <a:chExt cx="8191500" cy="1678275"/>
          </a:xfrm>
        </p:grpSpPr>
        <p:sp>
          <p:nvSpPr>
            <p:cNvPr id="2639" name="Google Shape;2639;p214"/>
            <p:cNvSpPr/>
            <p:nvPr/>
          </p:nvSpPr>
          <p:spPr>
            <a:xfrm>
              <a:off x="721350" y="3261925"/>
              <a:ext cx="7946400" cy="15738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rgbClr val="8064A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  <p:cxnSp>
          <p:nvCxnSpPr>
            <p:cNvPr id="2640" name="Google Shape;2640;p214"/>
            <p:cNvCxnSpPr/>
            <p:nvPr/>
          </p:nvCxnSpPr>
          <p:spPr>
            <a:xfrm>
              <a:off x="6812150" y="4572413"/>
              <a:ext cx="1247700" cy="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641" name="Google Shape;2641;p214"/>
            <p:cNvSpPr/>
            <p:nvPr/>
          </p:nvSpPr>
          <p:spPr>
            <a:xfrm>
              <a:off x="476250" y="3157450"/>
              <a:ext cx="2397900" cy="789600"/>
            </a:xfrm>
            <a:prstGeom prst="roundRect">
              <a:avLst>
                <a:gd fmla="val 16667" name="adj"/>
              </a:avLst>
            </a:prstGeom>
            <a:solidFill>
              <a:srgbClr val="8064A2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>
                  <a:solidFill>
                    <a:srgbClr val="FFFFFF"/>
                  </a:solidFill>
                </a:rPr>
                <a:t>SMO</a:t>
              </a:r>
              <a:br>
                <a:rPr lang="zh-TW" sz="3200">
                  <a:solidFill>
                    <a:srgbClr val="FFFFFF"/>
                  </a:solidFill>
                </a:rPr>
              </a:br>
              <a:r>
                <a:rPr lang="zh-TW" sz="2400">
                  <a:solidFill>
                    <a:srgbClr val="FFFFFF"/>
                  </a:solidFill>
                </a:rPr>
                <a:t>支持向量機</a:t>
              </a:r>
              <a:endParaRPr sz="2400">
                <a:solidFill>
                  <a:srgbClr val="FFFFFF"/>
                </a:solidFill>
              </a:endParaRPr>
            </a:p>
          </p:txBody>
        </p:sp>
        <p:grpSp>
          <p:nvGrpSpPr>
            <p:cNvPr id="2642" name="Google Shape;2642;p214"/>
            <p:cNvGrpSpPr/>
            <p:nvPr/>
          </p:nvGrpSpPr>
          <p:grpSpPr>
            <a:xfrm>
              <a:off x="3283925" y="3470150"/>
              <a:ext cx="1247700" cy="1135800"/>
              <a:chOff x="3131525" y="3660475"/>
              <a:chExt cx="1247700" cy="1135800"/>
            </a:xfrm>
          </p:grpSpPr>
          <p:cxnSp>
            <p:nvCxnSpPr>
              <p:cNvPr id="2643" name="Google Shape;2643;p214"/>
              <p:cNvCxnSpPr/>
              <p:nvPr/>
            </p:nvCxnSpPr>
            <p:spPr>
              <a:xfrm>
                <a:off x="3131525" y="4285200"/>
                <a:ext cx="1247700" cy="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2644" name="Google Shape;2644;p214"/>
              <p:cNvCxnSpPr/>
              <p:nvPr/>
            </p:nvCxnSpPr>
            <p:spPr>
              <a:xfrm rot="10800000">
                <a:off x="3712350" y="3660475"/>
                <a:ext cx="0" cy="11358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0000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2645" name="Google Shape;2645;p214"/>
              <p:cNvSpPr/>
              <p:nvPr/>
            </p:nvSpPr>
            <p:spPr>
              <a:xfrm>
                <a:off x="3773125" y="4201525"/>
                <a:ext cx="53700" cy="53700"/>
              </a:xfrm>
              <a:prstGeom prst="ellipse">
                <a:avLst/>
              </a:prstGeom>
              <a:solidFill>
                <a:srgbClr val="BF9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6" name="Google Shape;2646;p214"/>
              <p:cNvSpPr/>
              <p:nvPr/>
            </p:nvSpPr>
            <p:spPr>
              <a:xfrm>
                <a:off x="3736550" y="4134825"/>
                <a:ext cx="53700" cy="53700"/>
              </a:xfrm>
              <a:prstGeom prst="ellipse">
                <a:avLst/>
              </a:prstGeom>
              <a:solidFill>
                <a:srgbClr val="BF9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7" name="Google Shape;2647;p214"/>
              <p:cNvSpPr/>
              <p:nvPr/>
            </p:nvSpPr>
            <p:spPr>
              <a:xfrm>
                <a:off x="3622550" y="4163600"/>
                <a:ext cx="53700" cy="53700"/>
              </a:xfrm>
              <a:prstGeom prst="ellipse">
                <a:avLst/>
              </a:prstGeom>
              <a:solidFill>
                <a:srgbClr val="BF9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8" name="Google Shape;2648;p214"/>
              <p:cNvSpPr/>
              <p:nvPr/>
            </p:nvSpPr>
            <p:spPr>
              <a:xfrm>
                <a:off x="3568850" y="4309875"/>
                <a:ext cx="53700" cy="53700"/>
              </a:xfrm>
              <a:prstGeom prst="ellipse">
                <a:avLst/>
              </a:prstGeom>
              <a:solidFill>
                <a:srgbClr val="BF9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49" name="Google Shape;2649;p214"/>
              <p:cNvSpPr/>
              <p:nvPr/>
            </p:nvSpPr>
            <p:spPr>
              <a:xfrm>
                <a:off x="3640600" y="4327075"/>
                <a:ext cx="53700" cy="53700"/>
              </a:xfrm>
              <a:prstGeom prst="ellipse">
                <a:avLst/>
              </a:prstGeom>
              <a:solidFill>
                <a:srgbClr val="BF9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0" name="Google Shape;2650;p214"/>
              <p:cNvSpPr/>
              <p:nvPr/>
            </p:nvSpPr>
            <p:spPr>
              <a:xfrm>
                <a:off x="3730400" y="4309875"/>
                <a:ext cx="53700" cy="53700"/>
              </a:xfrm>
              <a:prstGeom prst="ellipse">
                <a:avLst/>
              </a:prstGeom>
              <a:solidFill>
                <a:srgbClr val="BF9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1" name="Google Shape;2651;p214"/>
              <p:cNvSpPr/>
              <p:nvPr/>
            </p:nvSpPr>
            <p:spPr>
              <a:xfrm>
                <a:off x="3802150" y="4315175"/>
                <a:ext cx="53700" cy="53700"/>
              </a:xfrm>
              <a:prstGeom prst="ellipse">
                <a:avLst/>
              </a:prstGeom>
              <a:solidFill>
                <a:srgbClr val="BF9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2" name="Google Shape;2652;p214"/>
              <p:cNvSpPr/>
              <p:nvPr/>
            </p:nvSpPr>
            <p:spPr>
              <a:xfrm>
                <a:off x="3905400" y="4315175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3" name="Google Shape;2653;p214"/>
              <p:cNvSpPr/>
              <p:nvPr/>
            </p:nvSpPr>
            <p:spPr>
              <a:xfrm>
                <a:off x="3887600" y="4201525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4" name="Google Shape;2654;p214"/>
              <p:cNvSpPr/>
              <p:nvPr/>
            </p:nvSpPr>
            <p:spPr>
              <a:xfrm>
                <a:off x="3855850" y="4112125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5" name="Google Shape;2655;p214"/>
              <p:cNvSpPr/>
              <p:nvPr/>
            </p:nvSpPr>
            <p:spPr>
              <a:xfrm>
                <a:off x="3773125" y="4058425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6" name="Google Shape;2656;p214"/>
              <p:cNvSpPr/>
              <p:nvPr/>
            </p:nvSpPr>
            <p:spPr>
              <a:xfrm>
                <a:off x="3622550" y="4058425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7" name="Google Shape;2657;p214"/>
              <p:cNvSpPr/>
              <p:nvPr/>
            </p:nvSpPr>
            <p:spPr>
              <a:xfrm>
                <a:off x="3532750" y="4134825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8" name="Google Shape;2658;p214"/>
              <p:cNvSpPr/>
              <p:nvPr/>
            </p:nvSpPr>
            <p:spPr>
              <a:xfrm>
                <a:off x="3451000" y="4201525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9" name="Google Shape;2659;p214"/>
              <p:cNvSpPr/>
              <p:nvPr/>
            </p:nvSpPr>
            <p:spPr>
              <a:xfrm>
                <a:off x="3497100" y="4363575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0" name="Google Shape;2660;p214"/>
              <p:cNvSpPr/>
              <p:nvPr/>
            </p:nvSpPr>
            <p:spPr>
              <a:xfrm>
                <a:off x="3586450" y="4456150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1" name="Google Shape;2661;p214"/>
              <p:cNvSpPr/>
              <p:nvPr/>
            </p:nvSpPr>
            <p:spPr>
              <a:xfrm>
                <a:off x="3748450" y="4428825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2" name="Google Shape;2662;p214"/>
              <p:cNvSpPr/>
              <p:nvPr/>
            </p:nvSpPr>
            <p:spPr>
              <a:xfrm>
                <a:off x="3855850" y="4428825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3" name="Google Shape;2663;p214"/>
              <p:cNvSpPr/>
              <p:nvPr/>
            </p:nvSpPr>
            <p:spPr>
              <a:xfrm>
                <a:off x="3963250" y="4428825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4" name="Google Shape;2664;p214"/>
              <p:cNvSpPr/>
              <p:nvPr/>
            </p:nvSpPr>
            <p:spPr>
              <a:xfrm>
                <a:off x="4008650" y="4330163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5" name="Google Shape;2665;p214"/>
              <p:cNvSpPr/>
              <p:nvPr/>
            </p:nvSpPr>
            <p:spPr>
              <a:xfrm>
                <a:off x="4028000" y="4163588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6" name="Google Shape;2666;p214"/>
              <p:cNvSpPr/>
              <p:nvPr/>
            </p:nvSpPr>
            <p:spPr>
              <a:xfrm>
                <a:off x="4008650" y="4058413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7" name="Google Shape;2667;p214"/>
              <p:cNvSpPr/>
              <p:nvPr/>
            </p:nvSpPr>
            <p:spPr>
              <a:xfrm>
                <a:off x="3905400" y="3939038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8" name="Google Shape;2668;p214"/>
              <p:cNvSpPr/>
              <p:nvPr/>
            </p:nvSpPr>
            <p:spPr>
              <a:xfrm>
                <a:off x="3773125" y="3915313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9" name="Google Shape;2669;p214"/>
              <p:cNvSpPr/>
              <p:nvPr/>
            </p:nvSpPr>
            <p:spPr>
              <a:xfrm>
                <a:off x="3515150" y="3915313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0" name="Google Shape;2670;p214"/>
              <p:cNvSpPr/>
              <p:nvPr/>
            </p:nvSpPr>
            <p:spPr>
              <a:xfrm>
                <a:off x="3325825" y="4025038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1" name="Google Shape;2671;p214"/>
              <p:cNvSpPr/>
              <p:nvPr/>
            </p:nvSpPr>
            <p:spPr>
              <a:xfrm>
                <a:off x="3325825" y="4134813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2" name="Google Shape;2672;p214"/>
              <p:cNvSpPr/>
              <p:nvPr/>
            </p:nvSpPr>
            <p:spPr>
              <a:xfrm>
                <a:off x="3335550" y="4330163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3" name="Google Shape;2673;p214"/>
              <p:cNvSpPr/>
              <p:nvPr/>
            </p:nvSpPr>
            <p:spPr>
              <a:xfrm>
                <a:off x="3424450" y="4467838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4" name="Google Shape;2674;p214"/>
              <p:cNvSpPr/>
              <p:nvPr/>
            </p:nvSpPr>
            <p:spPr>
              <a:xfrm>
                <a:off x="3532750" y="4532363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5" name="Google Shape;2675;p214"/>
              <p:cNvSpPr/>
              <p:nvPr/>
            </p:nvSpPr>
            <p:spPr>
              <a:xfrm>
                <a:off x="3640600" y="4532363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6" name="Google Shape;2676;p214"/>
              <p:cNvSpPr/>
              <p:nvPr/>
            </p:nvSpPr>
            <p:spPr>
              <a:xfrm>
                <a:off x="3773125" y="4532363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7" name="Google Shape;2677;p214"/>
              <p:cNvSpPr/>
              <p:nvPr/>
            </p:nvSpPr>
            <p:spPr>
              <a:xfrm>
                <a:off x="3905650" y="4542463"/>
                <a:ext cx="53700" cy="537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cxnSp>
          <p:nvCxnSpPr>
            <p:cNvPr id="2678" name="Google Shape;2678;p214"/>
            <p:cNvCxnSpPr/>
            <p:nvPr/>
          </p:nvCxnSpPr>
          <p:spPr>
            <a:xfrm rot="10800000">
              <a:off x="6820450" y="3436613"/>
              <a:ext cx="0" cy="1135800"/>
            </a:xfrm>
            <a:prstGeom prst="straightConnector1">
              <a:avLst/>
            </a:prstGeom>
            <a:noFill/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679" name="Google Shape;2679;p214"/>
            <p:cNvSpPr/>
            <p:nvPr/>
          </p:nvSpPr>
          <p:spPr>
            <a:xfrm>
              <a:off x="6836325" y="4441538"/>
              <a:ext cx="53700" cy="537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0" name="Google Shape;2680;p214"/>
            <p:cNvSpPr/>
            <p:nvPr/>
          </p:nvSpPr>
          <p:spPr>
            <a:xfrm>
              <a:off x="6920225" y="4430788"/>
              <a:ext cx="53700" cy="537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1" name="Google Shape;2681;p214"/>
            <p:cNvSpPr/>
            <p:nvPr/>
          </p:nvSpPr>
          <p:spPr>
            <a:xfrm>
              <a:off x="7004125" y="4441538"/>
              <a:ext cx="53700" cy="537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2" name="Google Shape;2682;p214"/>
            <p:cNvSpPr/>
            <p:nvPr/>
          </p:nvSpPr>
          <p:spPr>
            <a:xfrm>
              <a:off x="6963250" y="4354938"/>
              <a:ext cx="53700" cy="537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3" name="Google Shape;2683;p214"/>
            <p:cNvSpPr/>
            <p:nvPr/>
          </p:nvSpPr>
          <p:spPr>
            <a:xfrm>
              <a:off x="6866525" y="4354938"/>
              <a:ext cx="53700" cy="537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4" name="Google Shape;2684;p214"/>
            <p:cNvSpPr/>
            <p:nvPr/>
          </p:nvSpPr>
          <p:spPr>
            <a:xfrm>
              <a:off x="6853625" y="4285988"/>
              <a:ext cx="53700" cy="537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5" name="Google Shape;2685;p214"/>
            <p:cNvSpPr/>
            <p:nvPr/>
          </p:nvSpPr>
          <p:spPr>
            <a:xfrm>
              <a:off x="6920225" y="4264913"/>
              <a:ext cx="53700" cy="537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6" name="Google Shape;2686;p214"/>
            <p:cNvSpPr/>
            <p:nvPr/>
          </p:nvSpPr>
          <p:spPr>
            <a:xfrm>
              <a:off x="7004125" y="4297688"/>
              <a:ext cx="53700" cy="537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7" name="Google Shape;2687;p214"/>
            <p:cNvSpPr/>
            <p:nvPr/>
          </p:nvSpPr>
          <p:spPr>
            <a:xfrm>
              <a:off x="7025638" y="4360138"/>
              <a:ext cx="53700" cy="537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8" name="Google Shape;2688;p214"/>
            <p:cNvSpPr/>
            <p:nvPr/>
          </p:nvSpPr>
          <p:spPr>
            <a:xfrm>
              <a:off x="7088025" y="4408638"/>
              <a:ext cx="53700" cy="537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9" name="Google Shape;2689;p214"/>
            <p:cNvSpPr/>
            <p:nvPr/>
          </p:nvSpPr>
          <p:spPr>
            <a:xfrm>
              <a:off x="7150400" y="4462338"/>
              <a:ext cx="53700" cy="537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0" name="Google Shape;2690;p214"/>
            <p:cNvSpPr/>
            <p:nvPr/>
          </p:nvSpPr>
          <p:spPr>
            <a:xfrm>
              <a:off x="6853625" y="4204963"/>
              <a:ext cx="53700" cy="537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1" name="Google Shape;2691;p214"/>
            <p:cNvSpPr/>
            <p:nvPr/>
          </p:nvSpPr>
          <p:spPr>
            <a:xfrm>
              <a:off x="6920225" y="4318613"/>
              <a:ext cx="53700" cy="537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2" name="Google Shape;2692;p214"/>
            <p:cNvSpPr/>
            <p:nvPr/>
          </p:nvSpPr>
          <p:spPr>
            <a:xfrm>
              <a:off x="6820450" y="4145013"/>
              <a:ext cx="53700" cy="537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3" name="Google Shape;2693;p214"/>
            <p:cNvSpPr/>
            <p:nvPr/>
          </p:nvSpPr>
          <p:spPr>
            <a:xfrm>
              <a:off x="6853625" y="397766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4" name="Google Shape;2694;p214"/>
            <p:cNvSpPr/>
            <p:nvPr/>
          </p:nvSpPr>
          <p:spPr>
            <a:xfrm>
              <a:off x="6943550" y="4033050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5" name="Google Shape;2695;p214"/>
            <p:cNvSpPr/>
            <p:nvPr/>
          </p:nvSpPr>
          <p:spPr>
            <a:xfrm>
              <a:off x="7019850" y="409131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6" name="Google Shape;2696;p214"/>
            <p:cNvSpPr/>
            <p:nvPr/>
          </p:nvSpPr>
          <p:spPr>
            <a:xfrm>
              <a:off x="7141725" y="416001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7" name="Google Shape;2697;p214"/>
            <p:cNvSpPr/>
            <p:nvPr/>
          </p:nvSpPr>
          <p:spPr>
            <a:xfrm>
              <a:off x="7072975" y="410631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8" name="Google Shape;2698;p214"/>
            <p:cNvSpPr/>
            <p:nvPr/>
          </p:nvSpPr>
          <p:spPr>
            <a:xfrm>
              <a:off x="7219250" y="415691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9" name="Google Shape;2699;p214"/>
            <p:cNvSpPr/>
            <p:nvPr/>
          </p:nvSpPr>
          <p:spPr>
            <a:xfrm>
              <a:off x="7241500" y="4243988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0" name="Google Shape;2700;p214"/>
            <p:cNvSpPr/>
            <p:nvPr/>
          </p:nvSpPr>
          <p:spPr>
            <a:xfrm>
              <a:off x="7232975" y="431861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1" name="Google Shape;2701;p214"/>
            <p:cNvSpPr/>
            <p:nvPr/>
          </p:nvSpPr>
          <p:spPr>
            <a:xfrm>
              <a:off x="7267975" y="439871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2" name="Google Shape;2702;p214"/>
            <p:cNvSpPr/>
            <p:nvPr/>
          </p:nvSpPr>
          <p:spPr>
            <a:xfrm>
              <a:off x="7339700" y="446636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3" name="Google Shape;2703;p214"/>
            <p:cNvSpPr/>
            <p:nvPr/>
          </p:nvSpPr>
          <p:spPr>
            <a:xfrm>
              <a:off x="7378725" y="4408638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4" name="Google Shape;2704;p214"/>
            <p:cNvSpPr/>
            <p:nvPr/>
          </p:nvSpPr>
          <p:spPr>
            <a:xfrm>
              <a:off x="7301750" y="433106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5" name="Google Shape;2705;p214"/>
            <p:cNvSpPr/>
            <p:nvPr/>
          </p:nvSpPr>
          <p:spPr>
            <a:xfrm>
              <a:off x="7355450" y="4289138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6" name="Google Shape;2706;p214"/>
            <p:cNvSpPr/>
            <p:nvPr/>
          </p:nvSpPr>
          <p:spPr>
            <a:xfrm>
              <a:off x="7325025" y="420496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7" name="Google Shape;2707;p214"/>
            <p:cNvSpPr/>
            <p:nvPr/>
          </p:nvSpPr>
          <p:spPr>
            <a:xfrm>
              <a:off x="7272950" y="410631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8" name="Google Shape;2708;p214"/>
            <p:cNvSpPr/>
            <p:nvPr/>
          </p:nvSpPr>
          <p:spPr>
            <a:xfrm>
              <a:off x="7150400" y="4007638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9" name="Google Shape;2709;p214"/>
            <p:cNvSpPr/>
            <p:nvPr/>
          </p:nvSpPr>
          <p:spPr>
            <a:xfrm>
              <a:off x="7004125" y="3939738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0" name="Google Shape;2710;p214"/>
            <p:cNvSpPr/>
            <p:nvPr/>
          </p:nvSpPr>
          <p:spPr>
            <a:xfrm>
              <a:off x="6905900" y="390711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1" name="Google Shape;2711;p214"/>
            <p:cNvSpPr/>
            <p:nvPr/>
          </p:nvSpPr>
          <p:spPr>
            <a:xfrm>
              <a:off x="6920225" y="3801188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2" name="Google Shape;2712;p214"/>
            <p:cNvSpPr/>
            <p:nvPr/>
          </p:nvSpPr>
          <p:spPr>
            <a:xfrm>
              <a:off x="7057825" y="3803988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3" name="Google Shape;2713;p214"/>
            <p:cNvSpPr/>
            <p:nvPr/>
          </p:nvSpPr>
          <p:spPr>
            <a:xfrm>
              <a:off x="7195425" y="3801188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4" name="Google Shape;2714;p214"/>
            <p:cNvSpPr/>
            <p:nvPr/>
          </p:nvSpPr>
          <p:spPr>
            <a:xfrm>
              <a:off x="7333025" y="3803988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5" name="Google Shape;2715;p214"/>
            <p:cNvSpPr/>
            <p:nvPr/>
          </p:nvSpPr>
          <p:spPr>
            <a:xfrm>
              <a:off x="7496525" y="3821188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6" name="Google Shape;2716;p214"/>
            <p:cNvSpPr/>
            <p:nvPr/>
          </p:nvSpPr>
          <p:spPr>
            <a:xfrm>
              <a:off x="7597650" y="390711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7" name="Google Shape;2717;p214"/>
            <p:cNvSpPr/>
            <p:nvPr/>
          </p:nvSpPr>
          <p:spPr>
            <a:xfrm>
              <a:off x="7707375" y="413971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8" name="Google Shape;2718;p214"/>
            <p:cNvSpPr/>
            <p:nvPr/>
          </p:nvSpPr>
          <p:spPr>
            <a:xfrm>
              <a:off x="7669425" y="437231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9" name="Google Shape;2719;p214"/>
            <p:cNvSpPr/>
            <p:nvPr/>
          </p:nvSpPr>
          <p:spPr>
            <a:xfrm>
              <a:off x="7597650" y="4232288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0" name="Google Shape;2720;p214"/>
            <p:cNvSpPr/>
            <p:nvPr/>
          </p:nvSpPr>
          <p:spPr>
            <a:xfrm>
              <a:off x="7409150" y="4061338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1" name="Google Shape;2721;p214"/>
            <p:cNvSpPr/>
            <p:nvPr/>
          </p:nvSpPr>
          <p:spPr>
            <a:xfrm>
              <a:off x="7409150" y="390711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2" name="Google Shape;2722;p214"/>
            <p:cNvSpPr/>
            <p:nvPr/>
          </p:nvSpPr>
          <p:spPr>
            <a:xfrm>
              <a:off x="7141725" y="363776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3" name="Google Shape;2723;p214"/>
            <p:cNvSpPr/>
            <p:nvPr/>
          </p:nvSpPr>
          <p:spPr>
            <a:xfrm>
              <a:off x="6920225" y="3562463"/>
              <a:ext cx="53700" cy="537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724" name="Google Shape;2724;p214"/>
            <p:cNvCxnSpPr/>
            <p:nvPr/>
          </p:nvCxnSpPr>
          <p:spPr>
            <a:xfrm>
              <a:off x="6661850" y="3923638"/>
              <a:ext cx="860400" cy="791700"/>
            </a:xfrm>
            <a:prstGeom prst="straightConnector1">
              <a:avLst/>
            </a:prstGeom>
            <a:noFill/>
            <a:ln cap="flat" cmpd="sng" w="38100">
              <a:solidFill>
                <a:srgbClr val="FF00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725" name="Google Shape;2725;p214"/>
            <p:cNvSpPr/>
            <p:nvPr/>
          </p:nvSpPr>
          <p:spPr>
            <a:xfrm>
              <a:off x="4845350" y="3607875"/>
              <a:ext cx="1476900" cy="9114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8064A2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核技法</a:t>
              </a:r>
              <a:endParaRPr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2726" name="Google Shape;2726;p214"/>
          <p:cNvGrpSpPr/>
          <p:nvPr/>
        </p:nvGrpSpPr>
        <p:grpSpPr>
          <a:xfrm>
            <a:off x="476250" y="3150413"/>
            <a:ext cx="8191500" cy="1511263"/>
            <a:chOff x="476250" y="4900138"/>
            <a:chExt cx="8191500" cy="1511263"/>
          </a:xfrm>
        </p:grpSpPr>
        <p:sp>
          <p:nvSpPr>
            <p:cNvPr id="2727" name="Google Shape;2727;p214"/>
            <p:cNvSpPr/>
            <p:nvPr/>
          </p:nvSpPr>
          <p:spPr>
            <a:xfrm>
              <a:off x="721350" y="5120800"/>
              <a:ext cx="7946400" cy="12906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rgbClr val="7F6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  <p:sp>
          <p:nvSpPr>
            <p:cNvPr id="2728" name="Google Shape;2728;p214"/>
            <p:cNvSpPr/>
            <p:nvPr/>
          </p:nvSpPr>
          <p:spPr>
            <a:xfrm>
              <a:off x="476250" y="4900138"/>
              <a:ext cx="2397900" cy="789600"/>
            </a:xfrm>
            <a:prstGeom prst="roundRect">
              <a:avLst>
                <a:gd fmla="val 16667" name="adj"/>
              </a:avLst>
            </a:prstGeom>
            <a:solidFill>
              <a:srgbClr val="7F6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>
                  <a:solidFill>
                    <a:srgbClr val="FFFFFF"/>
                  </a:solidFill>
                </a:rPr>
                <a:t>MultilayerPerceptron</a:t>
              </a:r>
              <a:br>
                <a:rPr lang="zh-TW" sz="3200">
                  <a:solidFill>
                    <a:srgbClr val="FFFFFF"/>
                  </a:solidFill>
                </a:rPr>
              </a:br>
              <a:r>
                <a:rPr lang="zh-TW" sz="2400">
                  <a:solidFill>
                    <a:srgbClr val="FFFFFF"/>
                  </a:solidFill>
                </a:rPr>
                <a:t>類神經網路預測</a:t>
              </a:r>
              <a:endParaRPr sz="2400">
                <a:solidFill>
                  <a:srgbClr val="FFFFFF"/>
                </a:solidFill>
              </a:endParaRPr>
            </a:p>
          </p:txBody>
        </p:sp>
        <p:sp>
          <p:nvSpPr>
            <p:cNvPr id="2729" name="Google Shape;2729;p214"/>
            <p:cNvSpPr/>
            <p:nvPr/>
          </p:nvSpPr>
          <p:spPr>
            <a:xfrm>
              <a:off x="4457150" y="5353975"/>
              <a:ext cx="188400" cy="188400"/>
            </a:xfrm>
            <a:prstGeom prst="ellipse">
              <a:avLst/>
            </a:prstGeom>
            <a:solidFill>
              <a:srgbClr val="274E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0" name="Google Shape;2730;p214"/>
            <p:cNvSpPr/>
            <p:nvPr/>
          </p:nvSpPr>
          <p:spPr>
            <a:xfrm>
              <a:off x="4457150" y="5671888"/>
              <a:ext cx="188400" cy="188400"/>
            </a:xfrm>
            <a:prstGeom prst="ellipse">
              <a:avLst/>
            </a:prstGeom>
            <a:solidFill>
              <a:srgbClr val="274E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1" name="Google Shape;2731;p214"/>
            <p:cNvSpPr/>
            <p:nvPr/>
          </p:nvSpPr>
          <p:spPr>
            <a:xfrm>
              <a:off x="4457150" y="5989813"/>
              <a:ext cx="188400" cy="188400"/>
            </a:xfrm>
            <a:prstGeom prst="ellipse">
              <a:avLst/>
            </a:prstGeom>
            <a:solidFill>
              <a:srgbClr val="274E1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2" name="Google Shape;2732;p214"/>
            <p:cNvSpPr/>
            <p:nvPr/>
          </p:nvSpPr>
          <p:spPr>
            <a:xfrm>
              <a:off x="6669750" y="5353975"/>
              <a:ext cx="188400" cy="188400"/>
            </a:xfrm>
            <a:prstGeom prst="ellipse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3" name="Google Shape;2733;p214"/>
            <p:cNvSpPr/>
            <p:nvPr/>
          </p:nvSpPr>
          <p:spPr>
            <a:xfrm>
              <a:off x="6669750" y="5671888"/>
              <a:ext cx="188400" cy="188400"/>
            </a:xfrm>
            <a:prstGeom prst="ellipse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4" name="Google Shape;2734;p214"/>
            <p:cNvSpPr/>
            <p:nvPr/>
          </p:nvSpPr>
          <p:spPr>
            <a:xfrm>
              <a:off x="6669750" y="5989813"/>
              <a:ext cx="188400" cy="188400"/>
            </a:xfrm>
            <a:prstGeom prst="ellipse">
              <a:avLst/>
            </a:prstGeom>
            <a:solidFill>
              <a:srgbClr val="98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5" name="Google Shape;2735;p214"/>
            <p:cNvSpPr/>
            <p:nvPr/>
          </p:nvSpPr>
          <p:spPr>
            <a:xfrm>
              <a:off x="5563450" y="5198738"/>
              <a:ext cx="188400" cy="188400"/>
            </a:xfrm>
            <a:prstGeom prst="ellipse">
              <a:avLst/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6" name="Google Shape;2736;p214"/>
            <p:cNvSpPr/>
            <p:nvPr/>
          </p:nvSpPr>
          <p:spPr>
            <a:xfrm>
              <a:off x="5563450" y="5439213"/>
              <a:ext cx="188400" cy="188400"/>
            </a:xfrm>
            <a:prstGeom prst="ellipse">
              <a:avLst/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7" name="Google Shape;2737;p214"/>
            <p:cNvSpPr/>
            <p:nvPr/>
          </p:nvSpPr>
          <p:spPr>
            <a:xfrm>
              <a:off x="5563450" y="5679688"/>
              <a:ext cx="188400" cy="188400"/>
            </a:xfrm>
            <a:prstGeom prst="ellipse">
              <a:avLst/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8" name="Google Shape;2738;p214"/>
            <p:cNvSpPr/>
            <p:nvPr/>
          </p:nvSpPr>
          <p:spPr>
            <a:xfrm>
              <a:off x="5563450" y="5920163"/>
              <a:ext cx="188400" cy="188400"/>
            </a:xfrm>
            <a:prstGeom prst="ellipse">
              <a:avLst/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9" name="Google Shape;2739;p214"/>
            <p:cNvSpPr/>
            <p:nvPr/>
          </p:nvSpPr>
          <p:spPr>
            <a:xfrm>
              <a:off x="5563450" y="6145063"/>
              <a:ext cx="188400" cy="188400"/>
            </a:xfrm>
            <a:prstGeom prst="ellipse">
              <a:avLst/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2740" name="Google Shape;2740;p214"/>
            <p:cNvCxnSpPr>
              <a:stCxn id="2729" idx="6"/>
              <a:endCxn id="2735" idx="2"/>
            </p:cNvCxnSpPr>
            <p:nvPr/>
          </p:nvCxnSpPr>
          <p:spPr>
            <a:xfrm flipH="1" rot="10800000">
              <a:off x="4645550" y="5293075"/>
              <a:ext cx="918000" cy="1551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41" name="Google Shape;2741;p214"/>
            <p:cNvCxnSpPr>
              <a:stCxn id="2730" idx="6"/>
              <a:endCxn id="2736" idx="2"/>
            </p:cNvCxnSpPr>
            <p:nvPr/>
          </p:nvCxnSpPr>
          <p:spPr>
            <a:xfrm flipH="1" rot="10800000">
              <a:off x="4645550" y="5533288"/>
              <a:ext cx="918000" cy="2328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42" name="Google Shape;2742;p214"/>
            <p:cNvCxnSpPr>
              <a:stCxn id="2731" idx="6"/>
              <a:endCxn id="2737" idx="2"/>
            </p:cNvCxnSpPr>
            <p:nvPr/>
          </p:nvCxnSpPr>
          <p:spPr>
            <a:xfrm flipH="1" rot="10800000">
              <a:off x="4645550" y="5773813"/>
              <a:ext cx="918000" cy="3102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43" name="Google Shape;2743;p214"/>
            <p:cNvCxnSpPr>
              <a:stCxn id="2731" idx="6"/>
              <a:endCxn id="2738" idx="2"/>
            </p:cNvCxnSpPr>
            <p:nvPr/>
          </p:nvCxnSpPr>
          <p:spPr>
            <a:xfrm flipH="1" rot="10800000">
              <a:off x="4645550" y="6014413"/>
              <a:ext cx="918000" cy="696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44" name="Google Shape;2744;p214"/>
            <p:cNvCxnSpPr>
              <a:stCxn id="2731" idx="6"/>
              <a:endCxn id="2739" idx="2"/>
            </p:cNvCxnSpPr>
            <p:nvPr/>
          </p:nvCxnSpPr>
          <p:spPr>
            <a:xfrm>
              <a:off x="4645550" y="6084013"/>
              <a:ext cx="918000" cy="1554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45" name="Google Shape;2745;p214"/>
            <p:cNvCxnSpPr>
              <a:stCxn id="2730" idx="6"/>
              <a:endCxn id="2738" idx="2"/>
            </p:cNvCxnSpPr>
            <p:nvPr/>
          </p:nvCxnSpPr>
          <p:spPr>
            <a:xfrm>
              <a:off x="4645550" y="5766088"/>
              <a:ext cx="918000" cy="2484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46" name="Google Shape;2746;p214"/>
            <p:cNvCxnSpPr>
              <a:stCxn id="2730" idx="6"/>
              <a:endCxn id="2737" idx="2"/>
            </p:cNvCxnSpPr>
            <p:nvPr/>
          </p:nvCxnSpPr>
          <p:spPr>
            <a:xfrm>
              <a:off x="4645550" y="5766088"/>
              <a:ext cx="918000" cy="78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47" name="Google Shape;2747;p214"/>
            <p:cNvCxnSpPr>
              <a:stCxn id="2729" idx="6"/>
              <a:endCxn id="2737" idx="2"/>
            </p:cNvCxnSpPr>
            <p:nvPr/>
          </p:nvCxnSpPr>
          <p:spPr>
            <a:xfrm>
              <a:off x="4645550" y="5448175"/>
              <a:ext cx="918000" cy="3258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48" name="Google Shape;2748;p214"/>
            <p:cNvCxnSpPr>
              <a:stCxn id="2729" idx="6"/>
              <a:endCxn id="2736" idx="2"/>
            </p:cNvCxnSpPr>
            <p:nvPr/>
          </p:nvCxnSpPr>
          <p:spPr>
            <a:xfrm>
              <a:off x="4645550" y="5448175"/>
              <a:ext cx="918000" cy="852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49" name="Google Shape;2749;p214"/>
            <p:cNvCxnSpPr>
              <a:stCxn id="2730" idx="6"/>
              <a:endCxn id="2735" idx="2"/>
            </p:cNvCxnSpPr>
            <p:nvPr/>
          </p:nvCxnSpPr>
          <p:spPr>
            <a:xfrm flipH="1" rot="10800000">
              <a:off x="4645550" y="5292988"/>
              <a:ext cx="918000" cy="4731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50" name="Google Shape;2750;p214"/>
            <p:cNvCxnSpPr>
              <a:stCxn id="2730" idx="6"/>
              <a:endCxn id="2739" idx="2"/>
            </p:cNvCxnSpPr>
            <p:nvPr/>
          </p:nvCxnSpPr>
          <p:spPr>
            <a:xfrm>
              <a:off x="4645550" y="5766088"/>
              <a:ext cx="918000" cy="4731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51" name="Google Shape;2751;p214"/>
            <p:cNvCxnSpPr>
              <a:stCxn id="2729" idx="6"/>
              <a:endCxn id="2738" idx="2"/>
            </p:cNvCxnSpPr>
            <p:nvPr/>
          </p:nvCxnSpPr>
          <p:spPr>
            <a:xfrm>
              <a:off x="4645550" y="5448175"/>
              <a:ext cx="918000" cy="5661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52" name="Google Shape;2752;p214"/>
            <p:cNvCxnSpPr>
              <a:stCxn id="2731" idx="6"/>
              <a:endCxn id="2735" idx="2"/>
            </p:cNvCxnSpPr>
            <p:nvPr/>
          </p:nvCxnSpPr>
          <p:spPr>
            <a:xfrm flipH="1" rot="10800000">
              <a:off x="4645550" y="5292913"/>
              <a:ext cx="918000" cy="7911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53" name="Google Shape;2753;p214"/>
            <p:cNvCxnSpPr>
              <a:stCxn id="2731" idx="6"/>
              <a:endCxn id="2736" idx="2"/>
            </p:cNvCxnSpPr>
            <p:nvPr/>
          </p:nvCxnSpPr>
          <p:spPr>
            <a:xfrm flipH="1" rot="10800000">
              <a:off x="4645550" y="5533513"/>
              <a:ext cx="918000" cy="5505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54" name="Google Shape;2754;p214"/>
            <p:cNvCxnSpPr>
              <a:stCxn id="2729" idx="6"/>
              <a:endCxn id="2739" idx="2"/>
            </p:cNvCxnSpPr>
            <p:nvPr/>
          </p:nvCxnSpPr>
          <p:spPr>
            <a:xfrm>
              <a:off x="4645550" y="5448175"/>
              <a:ext cx="918000" cy="7911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55" name="Google Shape;2755;p214"/>
            <p:cNvCxnSpPr>
              <a:stCxn id="2735" idx="6"/>
              <a:endCxn id="2732" idx="2"/>
            </p:cNvCxnSpPr>
            <p:nvPr/>
          </p:nvCxnSpPr>
          <p:spPr>
            <a:xfrm>
              <a:off x="5751850" y="5292938"/>
              <a:ext cx="918000" cy="1551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56" name="Google Shape;2756;p214"/>
            <p:cNvCxnSpPr>
              <a:stCxn id="2736" idx="6"/>
              <a:endCxn id="2732" idx="2"/>
            </p:cNvCxnSpPr>
            <p:nvPr/>
          </p:nvCxnSpPr>
          <p:spPr>
            <a:xfrm flipH="1" rot="10800000">
              <a:off x="5751850" y="5448213"/>
              <a:ext cx="918000" cy="852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57" name="Google Shape;2757;p214"/>
            <p:cNvCxnSpPr>
              <a:stCxn id="2737" idx="6"/>
              <a:endCxn id="2732" idx="2"/>
            </p:cNvCxnSpPr>
            <p:nvPr/>
          </p:nvCxnSpPr>
          <p:spPr>
            <a:xfrm flipH="1" rot="10800000">
              <a:off x="5751850" y="5448088"/>
              <a:ext cx="918000" cy="3258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58" name="Google Shape;2758;p214"/>
            <p:cNvCxnSpPr>
              <a:stCxn id="2738" idx="6"/>
              <a:endCxn id="2732" idx="2"/>
            </p:cNvCxnSpPr>
            <p:nvPr/>
          </p:nvCxnSpPr>
          <p:spPr>
            <a:xfrm flipH="1" rot="10800000">
              <a:off x="5751850" y="5448263"/>
              <a:ext cx="918000" cy="5661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59" name="Google Shape;2759;p214"/>
            <p:cNvCxnSpPr>
              <a:stCxn id="2739" idx="6"/>
              <a:endCxn id="2732" idx="2"/>
            </p:cNvCxnSpPr>
            <p:nvPr/>
          </p:nvCxnSpPr>
          <p:spPr>
            <a:xfrm flipH="1" rot="10800000">
              <a:off x="5751850" y="5448163"/>
              <a:ext cx="918000" cy="7911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60" name="Google Shape;2760;p214"/>
            <p:cNvCxnSpPr>
              <a:stCxn id="2735" idx="6"/>
              <a:endCxn id="2733" idx="2"/>
            </p:cNvCxnSpPr>
            <p:nvPr/>
          </p:nvCxnSpPr>
          <p:spPr>
            <a:xfrm>
              <a:off x="5751850" y="5292938"/>
              <a:ext cx="918000" cy="4731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61" name="Google Shape;2761;p214"/>
            <p:cNvCxnSpPr>
              <a:stCxn id="2735" idx="6"/>
              <a:endCxn id="2734" idx="2"/>
            </p:cNvCxnSpPr>
            <p:nvPr/>
          </p:nvCxnSpPr>
          <p:spPr>
            <a:xfrm>
              <a:off x="5751850" y="5292938"/>
              <a:ext cx="918000" cy="7911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62" name="Google Shape;2762;p214"/>
            <p:cNvCxnSpPr>
              <a:stCxn id="2736" idx="6"/>
              <a:endCxn id="2733" idx="2"/>
            </p:cNvCxnSpPr>
            <p:nvPr/>
          </p:nvCxnSpPr>
          <p:spPr>
            <a:xfrm>
              <a:off x="5751850" y="5533413"/>
              <a:ext cx="918000" cy="2328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63" name="Google Shape;2763;p214"/>
            <p:cNvCxnSpPr>
              <a:stCxn id="2736" idx="6"/>
              <a:endCxn id="2734" idx="2"/>
            </p:cNvCxnSpPr>
            <p:nvPr/>
          </p:nvCxnSpPr>
          <p:spPr>
            <a:xfrm>
              <a:off x="5751850" y="5533413"/>
              <a:ext cx="918000" cy="5505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64" name="Google Shape;2764;p214"/>
            <p:cNvCxnSpPr>
              <a:stCxn id="2737" idx="6"/>
              <a:endCxn id="2734" idx="2"/>
            </p:cNvCxnSpPr>
            <p:nvPr/>
          </p:nvCxnSpPr>
          <p:spPr>
            <a:xfrm>
              <a:off x="5751850" y="5773888"/>
              <a:ext cx="918000" cy="3102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65" name="Google Shape;2765;p214"/>
            <p:cNvCxnSpPr>
              <a:stCxn id="2737" idx="6"/>
              <a:endCxn id="2733" idx="2"/>
            </p:cNvCxnSpPr>
            <p:nvPr/>
          </p:nvCxnSpPr>
          <p:spPr>
            <a:xfrm flipH="1" rot="10800000">
              <a:off x="5751850" y="5766088"/>
              <a:ext cx="918000" cy="78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66" name="Google Shape;2766;p214"/>
            <p:cNvCxnSpPr>
              <a:stCxn id="2738" idx="6"/>
              <a:endCxn id="2734" idx="2"/>
            </p:cNvCxnSpPr>
            <p:nvPr/>
          </p:nvCxnSpPr>
          <p:spPr>
            <a:xfrm>
              <a:off x="5751850" y="6014363"/>
              <a:ext cx="918000" cy="696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67" name="Google Shape;2767;p214"/>
            <p:cNvCxnSpPr>
              <a:stCxn id="2738" idx="6"/>
              <a:endCxn id="2733" idx="2"/>
            </p:cNvCxnSpPr>
            <p:nvPr/>
          </p:nvCxnSpPr>
          <p:spPr>
            <a:xfrm flipH="1" rot="10800000">
              <a:off x="5751850" y="5765963"/>
              <a:ext cx="918000" cy="2484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68" name="Google Shape;2768;p214"/>
            <p:cNvCxnSpPr>
              <a:stCxn id="2739" idx="6"/>
              <a:endCxn id="2734" idx="2"/>
            </p:cNvCxnSpPr>
            <p:nvPr/>
          </p:nvCxnSpPr>
          <p:spPr>
            <a:xfrm flipH="1" rot="10800000">
              <a:off x="5751850" y="6084163"/>
              <a:ext cx="918000" cy="1551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769" name="Google Shape;2769;p214"/>
            <p:cNvCxnSpPr>
              <a:stCxn id="2739" idx="6"/>
              <a:endCxn id="2733" idx="2"/>
            </p:cNvCxnSpPr>
            <p:nvPr/>
          </p:nvCxnSpPr>
          <p:spPr>
            <a:xfrm flipH="1" rot="10800000">
              <a:off x="5751850" y="5766163"/>
              <a:ext cx="918000" cy="473100"/>
            </a:xfrm>
            <a:prstGeom prst="straightConnector1">
              <a:avLst/>
            </a:prstGeom>
            <a:noFill/>
            <a:ln cap="flat" cmpd="sng" w="9525">
              <a:solidFill>
                <a:srgbClr val="1F497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770" name="Google Shape;2770;p214"/>
            <p:cNvSpPr/>
            <p:nvPr/>
          </p:nvSpPr>
          <p:spPr>
            <a:xfrm>
              <a:off x="3309375" y="5530600"/>
              <a:ext cx="918000" cy="486600"/>
            </a:xfrm>
            <a:prstGeom prst="roundRect">
              <a:avLst>
                <a:gd fmla="val 16667" name="adj"/>
              </a:avLst>
            </a:prstGeom>
            <a:solidFill>
              <a:srgbClr val="274E13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輸入</a:t>
              </a:r>
              <a:endParaRPr baseline="30000" sz="2400">
                <a:solidFill>
                  <a:srgbClr val="FFFFFF"/>
                </a:solidFill>
              </a:endParaRPr>
            </a:p>
          </p:txBody>
        </p:sp>
        <p:sp>
          <p:nvSpPr>
            <p:cNvPr id="2771" name="Google Shape;2771;p214"/>
            <p:cNvSpPr/>
            <p:nvPr/>
          </p:nvSpPr>
          <p:spPr>
            <a:xfrm>
              <a:off x="7087925" y="5530600"/>
              <a:ext cx="918000" cy="486600"/>
            </a:xfrm>
            <a:prstGeom prst="roundRect">
              <a:avLst>
                <a:gd fmla="val 16667" name="adj"/>
              </a:avLst>
            </a:prstGeom>
            <a:solidFill>
              <a:srgbClr val="98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>
                  <a:solidFill>
                    <a:srgbClr val="FFFFFF"/>
                  </a:solidFill>
                </a:rPr>
                <a:t>輸出</a:t>
              </a:r>
              <a:endParaRPr baseline="30000" sz="2400">
                <a:solidFill>
                  <a:srgbClr val="FFFFFF"/>
                </a:solidFill>
              </a:endParaRPr>
            </a:p>
          </p:txBody>
        </p:sp>
      </p:grpSp>
      <p:pic>
        <p:nvPicPr>
          <p:cNvPr id="2772" name="Google Shape;2772;p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9425" y="2234500"/>
            <a:ext cx="5162550" cy="59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7" name="Shape 2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Google Shape;2778;p215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9" name="Google Shape;2779;p21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00">
                <a:solidFill>
                  <a:schemeClr val="dk1"/>
                </a:solidFill>
              </a:rPr>
              <a:t>M. 設定過濾器演算法</a:t>
            </a:r>
            <a:endParaRPr sz="3500"/>
          </a:p>
        </p:txBody>
      </p:sp>
      <p:sp>
        <p:nvSpPr>
          <p:cNvPr id="2780" name="Google Shape;2780;p21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2781" name="Google Shape;2781;p21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82" name="Google Shape;2782;p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778" y="2138275"/>
            <a:ext cx="4145925" cy="3720337"/>
          </a:xfrm>
          <a:prstGeom prst="rect">
            <a:avLst/>
          </a:prstGeom>
          <a:noFill/>
          <a:ln>
            <a:noFill/>
          </a:ln>
        </p:spPr>
      </p:pic>
      <p:sp>
        <p:nvSpPr>
          <p:cNvPr id="2783" name="Google Shape;2783;p215"/>
          <p:cNvSpPr txBox="1"/>
          <p:nvPr/>
        </p:nvSpPr>
        <p:spPr>
          <a:xfrm>
            <a:off x="470535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ymbol"/>
              <a:buAutoNum type="arabicPeriod"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classifier ⇨ </a:t>
            </a: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Choose</a:t>
            </a:r>
            <a:b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選擇分類演算法</a:t>
            </a:r>
            <a:endParaRPr sz="2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84" name="Google Shape;2784;p215"/>
          <p:cNvSpPr/>
          <p:nvPr/>
        </p:nvSpPr>
        <p:spPr>
          <a:xfrm>
            <a:off x="1129750" y="3824650"/>
            <a:ext cx="2188800" cy="4296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2785" name="Google Shape;2785;p215"/>
          <p:cNvSpPr/>
          <p:nvPr/>
        </p:nvSpPr>
        <p:spPr>
          <a:xfrm>
            <a:off x="2716150" y="3138392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450" y="1749200"/>
            <a:ext cx="5385650" cy="4804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68" name="Google Shape;568;p7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69" name="Google Shape;569;p7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1. 斷詞處理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D. 貼上待斷詞的文本</a:t>
            </a:r>
            <a:endParaRPr/>
          </a:p>
        </p:txBody>
      </p:sp>
      <p:sp>
        <p:nvSpPr>
          <p:cNvPr id="570" name="Google Shape;570;p7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72"/>
          <p:cNvSpPr/>
          <p:nvPr/>
        </p:nvSpPr>
        <p:spPr>
          <a:xfrm>
            <a:off x="1799100" y="2650150"/>
            <a:ext cx="5262000" cy="763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72" name="Google Shape;572;p72"/>
          <p:cNvSpPr/>
          <p:nvPr/>
        </p:nvSpPr>
        <p:spPr>
          <a:xfrm>
            <a:off x="3475150" y="1737400"/>
            <a:ext cx="3413400" cy="763500"/>
          </a:xfrm>
          <a:prstGeom prst="wedgeRoundRectCallout">
            <a:avLst>
              <a:gd fmla="val -15468" name="adj1"/>
              <a:gd fmla="val 8749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貼上 (Ctrl + v)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73" name="Google Shape;57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088" y="1542525"/>
            <a:ext cx="978325" cy="97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0" name="Shape 2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1" name="Google Shape;2791;p21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2" name="Google Shape;2792;p21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793" name="Google Shape;2793;p21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3. 更換不同的演算法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深度學習演算法</a:t>
            </a:r>
            <a:endParaRPr b="0" sz="3200"/>
          </a:p>
        </p:txBody>
      </p:sp>
      <p:sp>
        <p:nvSpPr>
          <p:cNvPr id="2794" name="Google Shape;2794;p21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5" name="Google Shape;2795;p216"/>
          <p:cNvSpPr/>
          <p:nvPr/>
        </p:nvSpPr>
        <p:spPr>
          <a:xfrm>
            <a:off x="551782" y="2937115"/>
            <a:ext cx="3371700" cy="1824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278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796" name="Google Shape;2796;p216"/>
          <p:cNvSpPr txBox="1"/>
          <p:nvPr/>
        </p:nvSpPr>
        <p:spPr>
          <a:xfrm>
            <a:off x="476250" y="4864696"/>
            <a:ext cx="3528000" cy="12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文字</a:t>
            </a:r>
            <a:r>
              <a:rPr lang="zh-TW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在前後文中的定位 </a:t>
            </a: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(前後文脈絡)</a:t>
            </a: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97" name="Google Shape;2797;p216"/>
          <p:cNvSpPr/>
          <p:nvPr/>
        </p:nvSpPr>
        <p:spPr>
          <a:xfrm>
            <a:off x="5217938" y="2937115"/>
            <a:ext cx="3371700" cy="1824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C0791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/>
              <a:t>tokens_tensors.shape   = torch.Size([64, 63]) 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/>
              <a:t>tensor([[ 101, 5722, 3300,  ...,    0,    0,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/>
              <a:t>        [ 101, 4255, 3160,  ..., 8013,  102,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/>
              <a:t>        [ 101,  711, 2506,  ..., 8013,  102,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/>
              <a:t>        ...,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/>
              <a:t>        [ 101,  671, 2157,  ...,    0,    0,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/>
              <a:t>        [ 101, 1380,  677,  ...,    0,    0,    0],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/>
              <a:t>        [ 101, 2458, 1853,  ...,    0,    0,    0]])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2798" name="Google Shape;2798;p216"/>
          <p:cNvSpPr/>
          <p:nvPr/>
        </p:nvSpPr>
        <p:spPr>
          <a:xfrm>
            <a:off x="5671652" y="2113175"/>
            <a:ext cx="2464200" cy="883800"/>
          </a:xfrm>
          <a:prstGeom prst="roundRect">
            <a:avLst>
              <a:gd fmla="val 16667" name="adj"/>
            </a:avLst>
          </a:prstGeom>
          <a:solidFill>
            <a:srgbClr val="C0791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BERT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799" name="Google Shape;2799;p216"/>
          <p:cNvPicPr preferRelativeResize="0"/>
          <p:nvPr/>
        </p:nvPicPr>
        <p:blipFill rotWithShape="1">
          <a:blip r:embed="rId3">
            <a:alphaModFix/>
          </a:blip>
          <a:srcRect b="57123" l="68366" r="5168" t="26481"/>
          <a:stretch/>
        </p:blipFill>
        <p:spPr>
          <a:xfrm>
            <a:off x="1162466" y="3553847"/>
            <a:ext cx="2150296" cy="591121"/>
          </a:xfrm>
          <a:prstGeom prst="rect">
            <a:avLst/>
          </a:prstGeom>
          <a:noFill/>
          <a:ln>
            <a:noFill/>
          </a:ln>
        </p:spPr>
      </p:pic>
      <p:sp>
        <p:nvSpPr>
          <p:cNvPr id="2800" name="Google Shape;2800;p216"/>
          <p:cNvSpPr/>
          <p:nvPr/>
        </p:nvSpPr>
        <p:spPr>
          <a:xfrm>
            <a:off x="1005511" y="2172385"/>
            <a:ext cx="2464200" cy="883800"/>
          </a:xfrm>
          <a:prstGeom prst="roundRect">
            <a:avLst>
              <a:gd fmla="val 16667" name="adj"/>
            </a:avLst>
          </a:prstGeom>
          <a:solidFill>
            <a:srgbClr val="27278B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Word2vec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01" name="Google Shape;2801;p216"/>
          <p:cNvSpPr txBox="1"/>
          <p:nvPr/>
        </p:nvSpPr>
        <p:spPr>
          <a:xfrm>
            <a:off x="5139801" y="4864696"/>
            <a:ext cx="3528000" cy="12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句子</a:t>
            </a:r>
            <a:r>
              <a:rPr lang="zh-TW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在整體文本中的定位</a:t>
            </a: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rgbClr val="FF0000"/>
                </a:solidFill>
                <a:latin typeface="Nunito"/>
                <a:ea typeface="Nunito"/>
                <a:cs typeface="Nunito"/>
                <a:sym typeface="Nunito"/>
              </a:rPr>
              <a:t>一段文本</a:t>
            </a:r>
            <a:r>
              <a:rPr lang="zh-TW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在整體文本的定位</a:t>
            </a: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1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(寫作風格)</a:t>
            </a:r>
            <a:endParaRPr sz="21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6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7" name="Google Shape;2807;p21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808" name="Google Shape;2808;p217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試著分析看看吧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學習單作業</a:t>
            </a:r>
            <a:endParaRPr/>
          </a:p>
        </p:txBody>
      </p:sp>
      <p:sp>
        <p:nvSpPr>
          <p:cNvPr id="2809" name="Google Shape;2809;p217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Section</a:t>
            </a:r>
            <a:r>
              <a:rPr lang="zh-TW"/>
              <a:t> 3.</a:t>
            </a:r>
            <a:endParaRPr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4" name="Shape 2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5" name="Google Shape;2815;p21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文本探勘</a:t>
            </a:r>
            <a:r>
              <a:rPr lang="zh-TW"/>
              <a:t>資料集</a:t>
            </a:r>
            <a:endParaRPr/>
          </a:p>
        </p:txBody>
      </p:sp>
      <p:sp>
        <p:nvSpPr>
          <p:cNvPr id="2816" name="Google Shape;2816;p218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1800"/>
              <a:t>作業資料集：</a:t>
            </a:r>
            <a:endParaRPr sz="1800"/>
          </a:p>
          <a:p>
            <a:pPr indent="-165100" lvl="0" marL="3429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zh-TW" sz="1800"/>
              <a:t>   </a:t>
            </a:r>
            <a:r>
              <a:rPr b="1" lang="zh-TW" sz="1800" u="sng">
                <a:solidFill>
                  <a:srgbClr val="0000FF"/>
                </a:solidFill>
              </a:rPr>
              <a:t>中文遊戲評價資料集</a:t>
            </a:r>
            <a:endParaRPr b="1" sz="1800" u="sng">
              <a:solidFill>
                <a:srgbClr val="0000FF"/>
              </a:solidFill>
            </a:endParaRPr>
          </a:p>
          <a:p>
            <a:pPr indent="-165100" lvl="0" marL="3429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0000FF"/>
                </a:solidFill>
              </a:rPr>
              <a:t>   </a:t>
            </a:r>
            <a:r>
              <a:rPr b="1" lang="zh-TW" sz="1800" u="sng">
                <a:solidFill>
                  <a:srgbClr val="0000FF"/>
                </a:solidFill>
              </a:rPr>
              <a:t>中文假新聞判斷資料集</a:t>
            </a:r>
            <a:endParaRPr b="1" sz="1800" u="sng">
              <a:solidFill>
                <a:srgbClr val="0000FF"/>
              </a:solidFill>
            </a:endParaRPr>
          </a:p>
          <a:p>
            <a:pPr indent="-165100" lvl="0" marL="3429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0000FF"/>
                </a:solidFill>
              </a:rPr>
              <a:t>   </a:t>
            </a:r>
            <a:r>
              <a:rPr b="1" lang="zh-TW" sz="1800" u="sng">
                <a:solidFill>
                  <a:srgbClr val="0000FF"/>
                </a:solidFill>
              </a:rPr>
              <a:t>英文假新聞判斷資料集</a:t>
            </a:r>
            <a:endParaRPr b="1" sz="1800" u="sng">
              <a:solidFill>
                <a:srgbClr val="0000FF"/>
              </a:solidFill>
            </a:endParaRPr>
          </a:p>
          <a:p>
            <a:pPr indent="-165100" lvl="0" marL="3429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0000FF"/>
                </a:solidFill>
              </a:rPr>
              <a:t>   </a:t>
            </a:r>
            <a:r>
              <a:rPr b="1" lang="zh-TW" sz="1800" u="sng">
                <a:solidFill>
                  <a:srgbClr val="0000FF"/>
                </a:solidFill>
              </a:rPr>
              <a:t>英文遊戲名稱資料集</a:t>
            </a:r>
            <a:endParaRPr b="1" sz="1800" u="sng">
              <a:solidFill>
                <a:srgbClr val="0000FF"/>
              </a:solidFill>
            </a:endParaRPr>
          </a:p>
          <a:p>
            <a:pPr indent="-165100" lvl="0" marL="3429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rgbClr val="0000FF"/>
                </a:solidFill>
              </a:rPr>
              <a:t>   </a:t>
            </a:r>
            <a:r>
              <a:rPr b="1" lang="zh-TW" sz="1800" u="sng">
                <a:solidFill>
                  <a:srgbClr val="0000FF"/>
                </a:solidFill>
              </a:rPr>
              <a:t>英文葡萄酒評價資料集</a:t>
            </a:r>
            <a:endParaRPr b="1" sz="1800" u="sng">
              <a:solidFill>
                <a:srgbClr val="0000FF"/>
              </a:solidFill>
            </a:endParaRPr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</p:txBody>
      </p:sp>
      <p:sp>
        <p:nvSpPr>
          <p:cNvPr id="2817" name="Google Shape;2817;p21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818" name="Google Shape;2818;p21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9" name="Google Shape;2819;p218"/>
          <p:cNvSpPr/>
          <p:nvPr/>
        </p:nvSpPr>
        <p:spPr>
          <a:xfrm flipH="1">
            <a:off x="3713717" y="3700233"/>
            <a:ext cx="882900" cy="893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D:\Desktop\Dropbox\108-2 成大課程\0319 WEKA實作：機器學習 監督式學習\課程網頁icon\folder.emf" id="2820" name="Google Shape;2820;p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000" y="2985800"/>
            <a:ext cx="274200" cy="27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Desktop\Dropbox\108-2 成大課程\0319 WEKA實作：機器學習 監督式學習\課程網頁icon\folder.emf" id="2821" name="Google Shape;2821;p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000" y="3463650"/>
            <a:ext cx="274200" cy="27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Desktop\Dropbox\108-2 成大課程\0319 WEKA實作：機器學習 監督式學習\課程網頁icon\folder.emf" id="2822" name="Google Shape;2822;p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000" y="4009950"/>
            <a:ext cx="274200" cy="27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Desktop\Dropbox\108-2 成大課程\0319 WEKA實作：機器學習 監督式學習\課程網頁icon\folder.emf" id="2823" name="Google Shape;2823;p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000" y="4443550"/>
            <a:ext cx="274200" cy="274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:\Desktop\Dropbox\108-2 成大課程\0319 WEKA實作：機器學習 監督式學習\課程網頁icon\folder.emf" id="2824" name="Google Shape;2824;p2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1000" y="4965650"/>
            <a:ext cx="274200" cy="274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25" name="Google Shape;2825;p218"/>
          <p:cNvGrpSpPr/>
          <p:nvPr/>
        </p:nvGrpSpPr>
        <p:grpSpPr>
          <a:xfrm>
            <a:off x="858350" y="2970363"/>
            <a:ext cx="3369600" cy="2713713"/>
            <a:chOff x="858350" y="2970363"/>
            <a:chExt cx="3369600" cy="2713713"/>
          </a:xfrm>
        </p:grpSpPr>
        <p:sp>
          <p:nvSpPr>
            <p:cNvPr id="2826" name="Google Shape;2826;p218"/>
            <p:cNvSpPr/>
            <p:nvPr/>
          </p:nvSpPr>
          <p:spPr>
            <a:xfrm>
              <a:off x="1771950" y="2970363"/>
              <a:ext cx="1542300" cy="1523400"/>
            </a:xfrm>
            <a:prstGeom prst="wedgeRoundRectCallout">
              <a:avLst>
                <a:gd fmla="val -5691" name="adj1"/>
                <a:gd fmla="val 64205" name="adj2"/>
                <a:gd fmla="val 0" name="adj3"/>
              </a:avLst>
            </a:prstGeom>
            <a:solidFill>
              <a:srgbClr val="4F81BD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2827" name="Google Shape;2827;p218"/>
            <p:cNvSpPr/>
            <p:nvPr/>
          </p:nvSpPr>
          <p:spPr>
            <a:xfrm>
              <a:off x="858350" y="4790375"/>
              <a:ext cx="3369600" cy="893700"/>
            </a:xfrm>
            <a:prstGeom prst="flowChartAlternateProcess">
              <a:avLst/>
            </a:prstGeom>
            <a:solidFill>
              <a:srgbClr val="FFFFFF"/>
            </a:solidFill>
            <a:ln cap="flat" cmpd="sng" w="38100">
              <a:solidFill>
                <a:srgbClr val="4F81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28588" rotWithShape="0" algn="bl" dir="5400000" dist="9525">
                <a:srgbClr val="4F81BD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u="sng">
                  <a:solidFill>
                    <a:srgbClr val="0000F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課程首頁</a:t>
              </a:r>
              <a:endParaRPr sz="2400" u="sng">
                <a:solidFill>
                  <a:srgbClr val="0000F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</p:grpSp>
      <p:pic>
        <p:nvPicPr>
          <p:cNvPr id="2828" name="Google Shape;2828;p2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680" y="3219550"/>
            <a:ext cx="1025025" cy="10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3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p219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5" name="Google Shape;2835;p21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836" name="Google Shape;2836;p21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作業說明</a:t>
            </a:r>
            <a:endParaRPr/>
          </a:p>
        </p:txBody>
      </p:sp>
      <p:sp>
        <p:nvSpPr>
          <p:cNvPr id="2837" name="Google Shape;2837;p21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8" name="Google Shape;2838;p219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選一個資料集，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然後完成學習單吧！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資料集的描述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文字向量化的處理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文本探勘之比較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文本探勘之預測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39" name="Google Shape;2839;p219"/>
          <p:cNvSpPr/>
          <p:nvPr/>
        </p:nvSpPr>
        <p:spPr>
          <a:xfrm>
            <a:off x="1593638" y="3422438"/>
            <a:ext cx="2882700" cy="115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u="sng">
                <a:solidFill>
                  <a:srgbClr val="0000FF"/>
                </a:solidFill>
              </a:rPr>
              <a:t>文本探勘</a:t>
            </a:r>
            <a:br>
              <a:rPr lang="zh-TW" sz="2600" u="sng">
                <a:solidFill>
                  <a:srgbClr val="0000FF"/>
                </a:solidFill>
              </a:rPr>
            </a:br>
            <a:r>
              <a:rPr lang="zh-TW" sz="2600" u="sng">
                <a:solidFill>
                  <a:srgbClr val="0000FF"/>
                </a:solidFill>
              </a:rPr>
              <a:t>之比較預測</a:t>
            </a:r>
            <a:r>
              <a:rPr lang="zh-TW" sz="2600" u="sng">
                <a:solidFill>
                  <a:srgbClr val="0000FF"/>
                </a:solidFill>
              </a:rPr>
              <a:t>.odt</a:t>
            </a:r>
            <a:endParaRPr sz="2600" u="sng">
              <a:solidFill>
                <a:srgbClr val="0000FF"/>
              </a:solidFill>
            </a:endParaRPr>
          </a:p>
        </p:txBody>
      </p:sp>
      <p:sp>
        <p:nvSpPr>
          <p:cNvPr id="2840" name="Google Shape;2840;p219"/>
          <p:cNvSpPr/>
          <p:nvPr/>
        </p:nvSpPr>
        <p:spPr>
          <a:xfrm>
            <a:off x="533388" y="3256850"/>
            <a:ext cx="1159800" cy="1483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D:\Desktop\Dropbox\108-2 成大課程\0319 WEKA實作：機器學習 監督式學習\課程網頁icon\odt.emf" id="2841" name="Google Shape;2841;p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000" y="3340550"/>
            <a:ext cx="1315800" cy="131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6" name="Shape 28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73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0" name="Google Shape;580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450" y="1749200"/>
            <a:ext cx="5385650" cy="4804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1" name="Google Shape;581;p7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2" name="Google Shape;582;p7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1. 斷詞處理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F. 開始斷詞</a:t>
            </a:r>
            <a:endParaRPr/>
          </a:p>
        </p:txBody>
      </p:sp>
      <p:sp>
        <p:nvSpPr>
          <p:cNvPr id="583" name="Google Shape;583;p7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73"/>
          <p:cNvSpPr/>
          <p:nvPr/>
        </p:nvSpPr>
        <p:spPr>
          <a:xfrm>
            <a:off x="3193325" y="3424575"/>
            <a:ext cx="2387700" cy="593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85" name="Google Shape;585;p73"/>
          <p:cNvSpPr/>
          <p:nvPr/>
        </p:nvSpPr>
        <p:spPr>
          <a:xfrm>
            <a:off x="3378150" y="2414950"/>
            <a:ext cx="2387700" cy="763500"/>
          </a:xfrm>
          <a:prstGeom prst="wedgeRoundRectCallout">
            <a:avLst>
              <a:gd fmla="val -15468" name="adj1"/>
              <a:gd fmla="val 8749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開始斷詞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86" name="Google Shape;58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088" y="1542525"/>
            <a:ext cx="978325" cy="97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74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3" name="Google Shape;59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450" y="1749200"/>
            <a:ext cx="5385650" cy="48040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94" name="Google Shape;594;p7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95" name="Google Shape;595;p7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1. 斷詞處理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G. 複製斷詞結果</a:t>
            </a:r>
            <a:endParaRPr/>
          </a:p>
        </p:txBody>
      </p:sp>
      <p:sp>
        <p:nvSpPr>
          <p:cNvPr id="596" name="Google Shape;596;p7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74"/>
          <p:cNvSpPr/>
          <p:nvPr/>
        </p:nvSpPr>
        <p:spPr>
          <a:xfrm>
            <a:off x="1749925" y="4749250"/>
            <a:ext cx="1913100" cy="5814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598" name="Google Shape;598;p74"/>
          <p:cNvSpPr/>
          <p:nvPr/>
        </p:nvSpPr>
        <p:spPr>
          <a:xfrm>
            <a:off x="1861600" y="3757225"/>
            <a:ext cx="2387700" cy="763500"/>
          </a:xfrm>
          <a:prstGeom prst="wedgeRoundRectCallout">
            <a:avLst>
              <a:gd fmla="val -15468" name="adj1"/>
              <a:gd fmla="val 8749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複製結果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599" name="Google Shape;599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088" y="1542525"/>
            <a:ext cx="978325" cy="97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4950" y="1760571"/>
            <a:ext cx="4109999" cy="4734303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75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7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08" name="Google Shape;608;p7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1. 斷詞處理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H. 貼上斷詞結果 (1/2)</a:t>
            </a:r>
            <a:endParaRPr/>
          </a:p>
        </p:txBody>
      </p:sp>
      <p:sp>
        <p:nvSpPr>
          <p:cNvPr id="609" name="Google Shape;609;p7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75"/>
          <p:cNvSpPr/>
          <p:nvPr/>
        </p:nvSpPr>
        <p:spPr>
          <a:xfrm>
            <a:off x="2732750" y="3692225"/>
            <a:ext cx="2086500" cy="38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11" name="Google Shape;611;p75"/>
          <p:cNvSpPr/>
          <p:nvPr/>
        </p:nvSpPr>
        <p:spPr>
          <a:xfrm>
            <a:off x="2641025" y="2702550"/>
            <a:ext cx="3413400" cy="763500"/>
          </a:xfrm>
          <a:prstGeom prst="wedgeRoundRectCallout">
            <a:avLst>
              <a:gd fmla="val -15468" name="adj1"/>
              <a:gd fmla="val 87495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</a:t>
            </a: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 </a:t>
            </a: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貼上 (Ctrl + v)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612" name="Google Shape;612;p75"/>
          <p:cNvGrpSpPr/>
          <p:nvPr/>
        </p:nvGrpSpPr>
        <p:grpSpPr>
          <a:xfrm>
            <a:off x="1378550" y="1413225"/>
            <a:ext cx="1315850" cy="1483200"/>
            <a:chOff x="6007700" y="2877025"/>
            <a:chExt cx="1315850" cy="1483200"/>
          </a:xfrm>
        </p:grpSpPr>
        <p:sp>
          <p:nvSpPr>
            <p:cNvPr id="613" name="Google Shape;613;p75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614" name="Google Shape;614;p7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關於本週</a:t>
            </a:r>
            <a:r>
              <a:rPr lang="zh-TW"/>
              <a:t>課程</a:t>
            </a:r>
            <a:endParaRPr/>
          </a:p>
        </p:txBody>
      </p:sp>
      <p:sp>
        <p:nvSpPr>
          <p:cNvPr id="387" name="Google Shape;387;p5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88" name="Google Shape;388;p58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8"/>
          <p:cNvSpPr txBox="1"/>
          <p:nvPr>
            <p:ph idx="1" type="body"/>
          </p:nvPr>
        </p:nvSpPr>
        <p:spPr>
          <a:xfrm>
            <a:off x="630238" y="2439813"/>
            <a:ext cx="38688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文本探勘：比較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文本探勘：預測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/>
              <a:t>學習單作業的說明</a:t>
            </a:r>
            <a:endParaRPr/>
          </a:p>
        </p:txBody>
      </p:sp>
      <p:sp>
        <p:nvSpPr>
          <p:cNvPr id="390" name="Google Shape;390;p58"/>
          <p:cNvSpPr txBox="1"/>
          <p:nvPr>
            <p:ph idx="2" type="body"/>
          </p:nvPr>
        </p:nvSpPr>
        <p:spPr>
          <a:xfrm>
            <a:off x="4629150" y="2439813"/>
            <a:ext cx="3887700" cy="403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能夠比較不同類型的文本用詞差異的規則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能夠建立預測不同類型文本的分類器，並預測未知類型的文本</a:t>
            </a:r>
            <a:endParaRPr/>
          </a:p>
        </p:txBody>
      </p:sp>
      <p:sp>
        <p:nvSpPr>
          <p:cNvPr id="391" name="Google Shape;391;p58"/>
          <p:cNvSpPr txBox="1"/>
          <p:nvPr>
            <p:ph idx="3" type="subTitle"/>
          </p:nvPr>
        </p:nvSpPr>
        <p:spPr>
          <a:xfrm>
            <a:off x="629325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課程大綱</a:t>
            </a:r>
            <a:endParaRPr/>
          </a:p>
        </p:txBody>
      </p:sp>
      <p:sp>
        <p:nvSpPr>
          <p:cNvPr id="392" name="Google Shape;392;p58"/>
          <p:cNvSpPr txBox="1"/>
          <p:nvPr>
            <p:ph idx="4" type="subTitle"/>
          </p:nvPr>
        </p:nvSpPr>
        <p:spPr>
          <a:xfrm>
            <a:off x="4632600" y="1871825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課程目標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0625" y="1783020"/>
            <a:ext cx="4282750" cy="471185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7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p7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23" name="Google Shape;623;p7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1. 斷詞處理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I. 貼上斷詞結果 (2/2)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24" name="Google Shape;624;p7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5" name="Google Shape;625;p76"/>
          <p:cNvGrpSpPr/>
          <p:nvPr/>
        </p:nvGrpSpPr>
        <p:grpSpPr>
          <a:xfrm>
            <a:off x="1378550" y="1413225"/>
            <a:ext cx="1315850" cy="1483200"/>
            <a:chOff x="6007700" y="2877025"/>
            <a:chExt cx="1315850" cy="1483200"/>
          </a:xfrm>
        </p:grpSpPr>
        <p:sp>
          <p:nvSpPr>
            <p:cNvPr id="626" name="Google Shape;626;p76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627" name="Google Shape;627;p7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8" name="Google Shape;628;p76"/>
          <p:cNvSpPr/>
          <p:nvPr/>
        </p:nvSpPr>
        <p:spPr>
          <a:xfrm>
            <a:off x="4993475" y="6027025"/>
            <a:ext cx="912900" cy="38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29" name="Google Shape;629;p76"/>
          <p:cNvSpPr/>
          <p:nvPr/>
        </p:nvSpPr>
        <p:spPr>
          <a:xfrm>
            <a:off x="5377475" y="5263380"/>
            <a:ext cx="602400" cy="594600"/>
          </a:xfrm>
          <a:prstGeom prst="wedgeEllipseCallout">
            <a:avLst>
              <a:gd fmla="val -20833" name="adj1"/>
              <a:gd fmla="val 625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1774725"/>
            <a:ext cx="4109975" cy="4734275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77"/>
          <p:cNvSpPr txBox="1"/>
          <p:nvPr>
            <p:ph idx="1" type="body"/>
          </p:nvPr>
        </p:nvSpPr>
        <p:spPr>
          <a:xfrm>
            <a:off x="4875600" y="2207425"/>
            <a:ext cx="3792000" cy="428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另存新檔</a:t>
            </a:r>
            <a:endParaRPr/>
          </a:p>
        </p:txBody>
      </p:sp>
      <p:sp>
        <p:nvSpPr>
          <p:cNvPr id="637" name="Google Shape;637;p7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38" name="Google Shape;638;p7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1. 斷詞處理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J. 另存新檔</a:t>
            </a:r>
            <a:endParaRPr/>
          </a:p>
        </p:txBody>
      </p:sp>
      <p:sp>
        <p:nvSpPr>
          <p:cNvPr id="639" name="Google Shape;639;p7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77"/>
          <p:cNvSpPr/>
          <p:nvPr/>
        </p:nvSpPr>
        <p:spPr>
          <a:xfrm>
            <a:off x="476250" y="4642600"/>
            <a:ext cx="1933200" cy="418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41" name="Google Shape;641;p77"/>
          <p:cNvSpPr/>
          <p:nvPr/>
        </p:nvSpPr>
        <p:spPr>
          <a:xfrm>
            <a:off x="2485988" y="4554555"/>
            <a:ext cx="602400" cy="594600"/>
          </a:xfrm>
          <a:prstGeom prst="wedgeEllipseCallout">
            <a:avLst>
              <a:gd fmla="val -76390" name="adj1"/>
              <a:gd fmla="val -277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000">
                <a:solidFill>
                  <a:srgbClr val="FFFFFF"/>
                </a:solidFill>
              </a:rPr>
              <a:t>!</a:t>
            </a:r>
            <a:endParaRPr b="1" sz="3000">
              <a:solidFill>
                <a:srgbClr val="FFFFFF"/>
              </a:solidFill>
            </a:endParaRPr>
          </a:p>
        </p:txBody>
      </p:sp>
      <p:sp>
        <p:nvSpPr>
          <p:cNvPr id="642" name="Google Shape;642;p77"/>
          <p:cNvSpPr/>
          <p:nvPr/>
        </p:nvSpPr>
        <p:spPr>
          <a:xfrm flipH="1">
            <a:off x="4218092" y="3700233"/>
            <a:ext cx="882900" cy="893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F81B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77"/>
          <p:cNvSpPr/>
          <p:nvPr/>
        </p:nvSpPr>
        <p:spPr>
          <a:xfrm>
            <a:off x="5273700" y="4165663"/>
            <a:ext cx="2882700" cy="115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u="sng">
                <a:solidFill>
                  <a:srgbClr val="0000FF"/>
                </a:solidFill>
              </a:rPr>
              <a:t>comments</a:t>
            </a:r>
            <a:br>
              <a:rPr lang="zh-TW" sz="3200" u="sng">
                <a:solidFill>
                  <a:srgbClr val="0000FF"/>
                </a:solidFill>
              </a:rPr>
            </a:br>
            <a:r>
              <a:rPr lang="zh-TW" sz="3200" u="sng">
                <a:solidFill>
                  <a:srgbClr val="0000FF"/>
                </a:solidFill>
              </a:rPr>
              <a:t>-train-</a:t>
            </a:r>
            <a:r>
              <a:rPr lang="zh-TW" sz="3200" u="sng">
                <a:solidFill>
                  <a:srgbClr val="FF0000"/>
                </a:solidFill>
              </a:rPr>
              <a:t>seg</a:t>
            </a:r>
            <a:r>
              <a:rPr lang="zh-TW" sz="3200" u="sng">
                <a:solidFill>
                  <a:srgbClr val="0000FF"/>
                </a:solidFill>
              </a:rPr>
              <a:t>.ods</a:t>
            </a:r>
            <a:endParaRPr sz="3200" u="sng">
              <a:solidFill>
                <a:srgbClr val="0000FF"/>
              </a:solidFill>
            </a:endParaRPr>
          </a:p>
        </p:txBody>
      </p:sp>
      <p:grpSp>
        <p:nvGrpSpPr>
          <p:cNvPr id="644" name="Google Shape;644;p77"/>
          <p:cNvGrpSpPr/>
          <p:nvPr/>
        </p:nvGrpSpPr>
        <p:grpSpPr>
          <a:xfrm>
            <a:off x="6007700" y="2877025"/>
            <a:ext cx="1315850" cy="1483200"/>
            <a:chOff x="6007700" y="2877025"/>
            <a:chExt cx="1315850" cy="1483200"/>
          </a:xfrm>
        </p:grpSpPr>
        <p:sp>
          <p:nvSpPr>
            <p:cNvPr id="645" name="Google Shape;645;p77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646" name="Google Shape;646;p7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78"/>
          <p:cNvSpPr txBox="1"/>
          <p:nvPr>
            <p:ph idx="1" type="body"/>
          </p:nvPr>
        </p:nvSpPr>
        <p:spPr>
          <a:xfrm>
            <a:off x="3258200" y="4140750"/>
            <a:ext cx="5409600" cy="23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跟不上的話，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也能直接在課程網頁下載此檔案，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就能繼續後面的實作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3" name="Google Shape;653;p7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54" name="Google Shape;654;p78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跟得上嗎？</a:t>
            </a:r>
            <a:endParaRPr/>
          </a:p>
        </p:txBody>
      </p:sp>
      <p:sp>
        <p:nvSpPr>
          <p:cNvPr id="655" name="Google Shape;655;p78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儲存點</a:t>
            </a:r>
            <a:endParaRPr/>
          </a:p>
        </p:txBody>
      </p:sp>
      <p:sp>
        <p:nvSpPr>
          <p:cNvPr id="656" name="Google Shape;656;p78"/>
          <p:cNvSpPr/>
          <p:nvPr/>
        </p:nvSpPr>
        <p:spPr>
          <a:xfrm>
            <a:off x="4006250" y="2988750"/>
            <a:ext cx="3855300" cy="115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u="sng">
                <a:solidFill>
                  <a:srgbClr val="0000FF"/>
                </a:solidFill>
              </a:rPr>
              <a:t>comments-train-</a:t>
            </a:r>
            <a:br>
              <a:rPr lang="zh-TW" sz="3200" u="sng">
                <a:solidFill>
                  <a:srgbClr val="0000FF"/>
                </a:solidFill>
              </a:rPr>
            </a:br>
            <a:r>
              <a:rPr lang="zh-TW" sz="3200" u="sng">
                <a:solidFill>
                  <a:srgbClr val="0000FF"/>
                </a:solidFill>
              </a:rPr>
              <a:t>seg.ods</a:t>
            </a:r>
            <a:endParaRPr sz="3200" u="sng">
              <a:solidFill>
                <a:srgbClr val="0000FF"/>
              </a:solidFill>
            </a:endParaRPr>
          </a:p>
        </p:txBody>
      </p:sp>
      <p:grpSp>
        <p:nvGrpSpPr>
          <p:cNvPr id="657" name="Google Shape;657;p78"/>
          <p:cNvGrpSpPr/>
          <p:nvPr/>
        </p:nvGrpSpPr>
        <p:grpSpPr>
          <a:xfrm>
            <a:off x="5202425" y="1700100"/>
            <a:ext cx="1315850" cy="1483200"/>
            <a:chOff x="6007700" y="2877025"/>
            <a:chExt cx="1315850" cy="1483200"/>
          </a:xfrm>
        </p:grpSpPr>
        <p:sp>
          <p:nvSpPr>
            <p:cNvPr id="658" name="Google Shape;658;p78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659" name="Google Shape;659;p7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0" name="Google Shape;660;p7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7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67" name="Google Shape;667;p79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實作步驟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文本探勘之比較</a:t>
            </a:r>
            <a:endParaRPr/>
          </a:p>
        </p:txBody>
      </p:sp>
      <p:sp>
        <p:nvSpPr>
          <p:cNvPr id="668" name="Google Shape;668;p79"/>
          <p:cNvSpPr txBox="1"/>
          <p:nvPr>
            <p:ph idx="1" type="body"/>
          </p:nvPr>
        </p:nvSpPr>
        <p:spPr>
          <a:xfrm>
            <a:off x="3990650" y="1783075"/>
            <a:ext cx="46773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Jieba-JS：斷詞處理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Weka前處理：文字向量化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Weka熱點分析</a:t>
            </a:r>
            <a:endParaRPr/>
          </a:p>
        </p:txBody>
      </p:sp>
      <p:sp>
        <p:nvSpPr>
          <p:cNvPr id="669" name="Google Shape;669;p79"/>
          <p:cNvSpPr/>
          <p:nvPr/>
        </p:nvSpPr>
        <p:spPr>
          <a:xfrm>
            <a:off x="3905800" y="2520275"/>
            <a:ext cx="4562700" cy="66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70" name="Google Shape;670;p79"/>
          <p:cNvSpPr txBox="1"/>
          <p:nvPr>
            <p:ph idx="2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200" y="2735763"/>
            <a:ext cx="3733800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80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開啟Weka的Explorer</a:t>
            </a:r>
            <a:endParaRPr/>
          </a:p>
        </p:txBody>
      </p:sp>
      <p:sp>
        <p:nvSpPr>
          <p:cNvPr id="678" name="Google Shape;678;p80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8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80" name="Google Shape;680;p8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A. 開啟Explorer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81" name="Google Shape;681;p8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80"/>
          <p:cNvSpPr/>
          <p:nvPr/>
        </p:nvSpPr>
        <p:spPr>
          <a:xfrm>
            <a:off x="3000925" y="3433425"/>
            <a:ext cx="1292700" cy="487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83" name="Google Shape;683;p80"/>
          <p:cNvSpPr/>
          <p:nvPr/>
        </p:nvSpPr>
        <p:spPr>
          <a:xfrm>
            <a:off x="4364800" y="2947025"/>
            <a:ext cx="773400" cy="763500"/>
          </a:xfrm>
          <a:prstGeom prst="wedgeEllipseCallout">
            <a:avLst>
              <a:gd fmla="val -74564" name="adj1"/>
              <a:gd fmla="val 2642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8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690" name="Google Shape;690;p8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B. 開啟檔案</a:t>
            </a:r>
            <a:endParaRPr/>
          </a:p>
        </p:txBody>
      </p:sp>
      <p:sp>
        <p:nvSpPr>
          <p:cNvPr id="691" name="Google Shape;691;p8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2" name="Google Shape;69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98" y="2122073"/>
            <a:ext cx="5312100" cy="4049976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81"/>
          <p:cNvSpPr/>
          <p:nvPr/>
        </p:nvSpPr>
        <p:spPr>
          <a:xfrm>
            <a:off x="533400" y="2618250"/>
            <a:ext cx="838200" cy="3399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694" name="Google Shape;694;p81"/>
          <p:cNvSpPr/>
          <p:nvPr/>
        </p:nvSpPr>
        <p:spPr>
          <a:xfrm>
            <a:off x="5273700" y="4085163"/>
            <a:ext cx="2882700" cy="115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u="sng">
                <a:solidFill>
                  <a:schemeClr val="hlink"/>
                </a:solidFill>
              </a:rPr>
              <a:t>comments-train-</a:t>
            </a:r>
            <a:r>
              <a:rPr lang="zh-TW" sz="3200" u="sng">
                <a:solidFill>
                  <a:srgbClr val="FF0000"/>
                </a:solidFill>
              </a:rPr>
              <a:t>seg</a:t>
            </a:r>
            <a:r>
              <a:rPr lang="zh-TW" sz="3200" u="sng">
                <a:solidFill>
                  <a:schemeClr val="hlink"/>
                </a:solidFill>
              </a:rPr>
              <a:t>.ods</a:t>
            </a:r>
            <a:endParaRPr sz="3200" u="sng">
              <a:solidFill>
                <a:srgbClr val="FF0000"/>
              </a:solidFill>
            </a:endParaRPr>
          </a:p>
        </p:txBody>
      </p:sp>
      <p:sp>
        <p:nvSpPr>
          <p:cNvPr id="695" name="Google Shape;695;p81"/>
          <p:cNvSpPr/>
          <p:nvPr/>
        </p:nvSpPr>
        <p:spPr>
          <a:xfrm flipH="1" rot="1193314">
            <a:off x="1559459" y="3345434"/>
            <a:ext cx="3541531" cy="52479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96" name="Google Shape;696;p81"/>
          <p:cNvGrpSpPr/>
          <p:nvPr/>
        </p:nvGrpSpPr>
        <p:grpSpPr>
          <a:xfrm>
            <a:off x="6007700" y="2724625"/>
            <a:ext cx="1315850" cy="1483200"/>
            <a:chOff x="6007700" y="2877025"/>
            <a:chExt cx="1315850" cy="1483200"/>
          </a:xfrm>
        </p:grpSpPr>
        <p:sp>
          <p:nvSpPr>
            <p:cNvPr id="697" name="Google Shape;697;p81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698" name="Google Shape;698;p8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75" y="1791150"/>
            <a:ext cx="5743581" cy="47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82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8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07" name="Google Shape;707;p8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Weka預設會將字串視為Nominal</a:t>
            </a:r>
            <a:endParaRPr/>
          </a:p>
        </p:txBody>
      </p:sp>
      <p:sp>
        <p:nvSpPr>
          <p:cNvPr id="708" name="Google Shape;708;p82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p82"/>
          <p:cNvSpPr txBox="1"/>
          <p:nvPr>
            <p:ph idx="2" type="body"/>
          </p:nvPr>
        </p:nvSpPr>
        <p:spPr>
          <a:xfrm>
            <a:off x="6452000" y="1791150"/>
            <a:ext cx="22728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82"/>
          <p:cNvSpPr/>
          <p:nvPr/>
        </p:nvSpPr>
        <p:spPr>
          <a:xfrm>
            <a:off x="5086050" y="3448375"/>
            <a:ext cx="1245000" cy="387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11" name="Google Shape;711;p82"/>
          <p:cNvSpPr/>
          <p:nvPr/>
        </p:nvSpPr>
        <p:spPr>
          <a:xfrm>
            <a:off x="6368675" y="2960050"/>
            <a:ext cx="773400" cy="763500"/>
          </a:xfrm>
          <a:prstGeom prst="wedgeEllipseCallout">
            <a:avLst>
              <a:gd fmla="val -75992" name="adj1"/>
              <a:gd fmla="val 30992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8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18" name="Google Shape;718;p8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文字向量化 ⇨ 熱點分析</a:t>
            </a:r>
            <a:endParaRPr/>
          </a:p>
        </p:txBody>
      </p:sp>
      <p:sp>
        <p:nvSpPr>
          <p:cNvPr id="719" name="Google Shape;719;p8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83"/>
          <p:cNvSpPr/>
          <p:nvPr/>
        </p:nvSpPr>
        <p:spPr>
          <a:xfrm>
            <a:off x="304800" y="4899832"/>
            <a:ext cx="2484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NominalToString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類別轉字串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1" name="Google Shape;721;p83"/>
          <p:cNvSpPr/>
          <p:nvPr/>
        </p:nvSpPr>
        <p:spPr>
          <a:xfrm>
            <a:off x="3248397" y="4899832"/>
            <a:ext cx="2190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StringTo</a:t>
            </a:r>
            <a:endParaRPr sz="2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WordVector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字串向量化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2" name="Google Shape;722;p83"/>
          <p:cNvSpPr/>
          <p:nvPr/>
        </p:nvSpPr>
        <p:spPr>
          <a:xfrm>
            <a:off x="5657050" y="4899832"/>
            <a:ext cx="1989900" cy="11916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HotSpot</a:t>
            </a:r>
            <a:b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熱點分析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3" name="Google Shape;723;p83"/>
          <p:cNvSpPr/>
          <p:nvPr/>
        </p:nvSpPr>
        <p:spPr>
          <a:xfrm>
            <a:off x="2284525" y="1896225"/>
            <a:ext cx="4728000" cy="11916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FilteredAssociator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過濾器演算法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24" name="Google Shape;724;p83"/>
          <p:cNvSpPr/>
          <p:nvPr/>
        </p:nvSpPr>
        <p:spPr>
          <a:xfrm>
            <a:off x="1534800" y="3570826"/>
            <a:ext cx="2484000" cy="9468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MultiFilter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多重過濾器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725" name="Google Shape;725;p83"/>
          <p:cNvCxnSpPr>
            <a:endCxn id="724" idx="0"/>
          </p:cNvCxnSpPr>
          <p:nvPr/>
        </p:nvCxnSpPr>
        <p:spPr>
          <a:xfrm>
            <a:off x="2776800" y="3097126"/>
            <a:ext cx="0" cy="473700"/>
          </a:xfrm>
          <a:prstGeom prst="straightConnector1">
            <a:avLst/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726" name="Google Shape;726;p83"/>
          <p:cNvCxnSpPr>
            <a:stCxn id="724" idx="2"/>
            <a:endCxn id="720" idx="0"/>
          </p:cNvCxnSpPr>
          <p:nvPr/>
        </p:nvCxnSpPr>
        <p:spPr>
          <a:xfrm rot="5400000">
            <a:off x="1970700" y="4093726"/>
            <a:ext cx="382200" cy="12300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727" name="Google Shape;727;p83"/>
          <p:cNvCxnSpPr>
            <a:stCxn id="724" idx="2"/>
            <a:endCxn id="721" idx="0"/>
          </p:cNvCxnSpPr>
          <p:nvPr/>
        </p:nvCxnSpPr>
        <p:spPr>
          <a:xfrm flipH="1" rot="-5400000">
            <a:off x="3369000" y="3925426"/>
            <a:ext cx="382200" cy="15666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728" name="Google Shape;728;p83"/>
          <p:cNvCxnSpPr>
            <a:endCxn id="722" idx="0"/>
          </p:cNvCxnSpPr>
          <p:nvPr/>
        </p:nvCxnSpPr>
        <p:spPr>
          <a:xfrm>
            <a:off x="6652000" y="3097132"/>
            <a:ext cx="0" cy="1802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729" name="Google Shape;729;p83"/>
          <p:cNvSpPr txBox="1"/>
          <p:nvPr/>
        </p:nvSpPr>
        <p:spPr>
          <a:xfrm>
            <a:off x="476250" y="2765175"/>
            <a:ext cx="1683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filter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過濾器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30" name="Google Shape;730;p83"/>
          <p:cNvSpPr txBox="1"/>
          <p:nvPr/>
        </p:nvSpPr>
        <p:spPr>
          <a:xfrm>
            <a:off x="7100250" y="2956275"/>
            <a:ext cx="1741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associator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關聯規則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演算法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31" name="Google Shape;731;p83"/>
          <p:cNvSpPr/>
          <p:nvPr/>
        </p:nvSpPr>
        <p:spPr>
          <a:xfrm flipH="1">
            <a:off x="2727300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83"/>
          <p:cNvSpPr/>
          <p:nvPr/>
        </p:nvSpPr>
        <p:spPr>
          <a:xfrm flipH="1">
            <a:off x="5284675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84"/>
          <p:cNvSpPr txBox="1"/>
          <p:nvPr>
            <p:ph idx="1" type="body"/>
          </p:nvPr>
        </p:nvSpPr>
        <p:spPr>
          <a:xfrm>
            <a:off x="4414850" y="2271725"/>
            <a:ext cx="4252800" cy="42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確定待處理文本 (comment)</a:t>
            </a:r>
            <a:br>
              <a:rPr lang="zh-TW"/>
            </a:br>
            <a:r>
              <a:rPr lang="zh-TW"/>
              <a:t>所在的</a:t>
            </a:r>
            <a:br>
              <a:rPr lang="zh-TW"/>
            </a:br>
            <a:r>
              <a:rPr lang="zh-TW">
                <a:highlight>
                  <a:srgbClr val="FFFF00"/>
                </a:highlight>
              </a:rPr>
              <a:t>屬性編號</a:t>
            </a:r>
            <a:br>
              <a:rPr lang="zh-TW"/>
            </a:br>
            <a:r>
              <a:rPr lang="zh-TW"/>
              <a:t>No. </a:t>
            </a:r>
            <a:r>
              <a:rPr b="1" lang="zh-TW">
                <a:solidFill>
                  <a:srgbClr val="FF0000"/>
                </a:solidFill>
              </a:rPr>
              <a:t>1</a:t>
            </a:r>
            <a:br>
              <a:rPr b="1" lang="zh-TW">
                <a:solidFill>
                  <a:srgbClr val="FF0000"/>
                </a:solidFill>
              </a:rPr>
            </a:br>
            <a:endParaRPr/>
          </a:p>
        </p:txBody>
      </p:sp>
      <p:sp>
        <p:nvSpPr>
          <p:cNvPr id="739" name="Google Shape;739;p8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40" name="Google Shape;740;p8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A</a:t>
            </a:r>
            <a:r>
              <a:rPr lang="zh-TW">
                <a:solidFill>
                  <a:schemeClr val="dk1"/>
                </a:solidFill>
              </a:rPr>
              <a:t>. </a:t>
            </a:r>
            <a:r>
              <a:rPr lang="zh-TW">
                <a:solidFill>
                  <a:schemeClr val="dk1"/>
                </a:solidFill>
              </a:rPr>
              <a:t>確認文本的屬性編號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41" name="Google Shape;741;p8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2" name="Google Shape;742;p84"/>
          <p:cNvGrpSpPr/>
          <p:nvPr/>
        </p:nvGrpSpPr>
        <p:grpSpPr>
          <a:xfrm>
            <a:off x="476250" y="2271725"/>
            <a:ext cx="3407299" cy="3813601"/>
            <a:chOff x="476250" y="2271725"/>
            <a:chExt cx="3407299" cy="3813601"/>
          </a:xfrm>
        </p:grpSpPr>
        <p:pic>
          <p:nvPicPr>
            <p:cNvPr id="743" name="Google Shape;743;p84"/>
            <p:cNvPicPr preferRelativeResize="0"/>
            <p:nvPr/>
          </p:nvPicPr>
          <p:blipFill rotWithShape="1">
            <a:blip r:embed="rId3">
              <a:alphaModFix/>
            </a:blip>
            <a:srcRect b="26937" l="0" r="46449" t="0"/>
            <a:stretch/>
          </p:blipFill>
          <p:spPr>
            <a:xfrm>
              <a:off x="476250" y="2271725"/>
              <a:ext cx="3407299" cy="3813601"/>
            </a:xfrm>
            <a:prstGeom prst="rect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744" name="Google Shape;744;p84"/>
            <p:cNvSpPr/>
            <p:nvPr/>
          </p:nvSpPr>
          <p:spPr>
            <a:xfrm>
              <a:off x="1012025" y="5572375"/>
              <a:ext cx="300000" cy="330000"/>
            </a:xfrm>
            <a:prstGeom prst="roundRect">
              <a:avLst>
                <a:gd fmla="val 7780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  <p:sp>
          <p:nvSpPr>
            <p:cNvPr id="745" name="Google Shape;745;p84"/>
            <p:cNvSpPr/>
            <p:nvPr/>
          </p:nvSpPr>
          <p:spPr>
            <a:xfrm>
              <a:off x="1109363" y="4898205"/>
              <a:ext cx="602400" cy="594600"/>
            </a:xfrm>
            <a:prstGeom prst="wedgeEllipseCallout">
              <a:avLst>
                <a:gd fmla="val -27662" name="adj1"/>
                <a:gd fmla="val 63618" name="adj2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!</a:t>
              </a:r>
              <a:endParaRPr b="1" sz="32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88" y="1791150"/>
            <a:ext cx="5743581" cy="4711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8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B. 切換到關聯規則探勘面版</a:t>
            </a:r>
            <a:endParaRPr/>
          </a:p>
        </p:txBody>
      </p:sp>
      <p:sp>
        <p:nvSpPr>
          <p:cNvPr id="753" name="Google Shape;753;p8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54" name="Google Shape;754;p8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5" name="Google Shape;755;p85"/>
          <p:cNvSpPr txBox="1"/>
          <p:nvPr/>
        </p:nvSpPr>
        <p:spPr>
          <a:xfrm>
            <a:off x="304800" y="1791150"/>
            <a:ext cx="4019400" cy="47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56" name="Google Shape;756;p85"/>
          <p:cNvSpPr txBox="1"/>
          <p:nvPr/>
        </p:nvSpPr>
        <p:spPr>
          <a:xfrm>
            <a:off x="6134625" y="2155300"/>
            <a:ext cx="2590200" cy="43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Noto Symbol"/>
              <a:buChar char="●"/>
            </a:pPr>
            <a:r>
              <a:rPr lang="zh-TW" sz="24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Associate</a:t>
            </a: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b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切換到</a:t>
            </a:r>
            <a:b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24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關聯規則探勘面板</a:t>
            </a:r>
            <a:endParaRPr sz="240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57" name="Google Shape;757;p85"/>
          <p:cNvSpPr/>
          <p:nvPr/>
        </p:nvSpPr>
        <p:spPr>
          <a:xfrm>
            <a:off x="2079725" y="2001075"/>
            <a:ext cx="749100" cy="3504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58" name="Google Shape;758;p85"/>
          <p:cNvSpPr/>
          <p:nvPr/>
        </p:nvSpPr>
        <p:spPr>
          <a:xfrm flipH="1" rot="2700000">
            <a:off x="2689724" y="2469164"/>
            <a:ext cx="550270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85"/>
          <p:cNvSpPr/>
          <p:nvPr/>
        </p:nvSpPr>
        <p:spPr>
          <a:xfrm>
            <a:off x="3163525" y="1639000"/>
            <a:ext cx="602400" cy="567600"/>
          </a:xfrm>
          <a:prstGeom prst="wedgeEllipseCallout">
            <a:avLst>
              <a:gd fmla="val -117982" name="adj1"/>
              <a:gd fmla="val 3087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!</a:t>
            </a:r>
            <a:endParaRPr b="1" sz="3200">
              <a:solidFill>
                <a:srgbClr val="FFFFFF"/>
              </a:solidFill>
            </a:endParaRPr>
          </a:p>
        </p:txBody>
      </p:sp>
      <p:pic>
        <p:nvPicPr>
          <p:cNvPr id="760" name="Google Shape;760;p85"/>
          <p:cNvPicPr preferRelativeResize="0"/>
          <p:nvPr/>
        </p:nvPicPr>
        <p:blipFill rotWithShape="1">
          <a:blip r:embed="rId4">
            <a:alphaModFix/>
          </a:blip>
          <a:srcRect b="55541" l="0" r="52698" t="0"/>
          <a:stretch/>
        </p:blipFill>
        <p:spPr>
          <a:xfrm>
            <a:off x="3163525" y="3045725"/>
            <a:ext cx="3009751" cy="23206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本週課程會用到的套件</a:t>
            </a:r>
            <a:endParaRPr/>
          </a:p>
        </p:txBody>
      </p:sp>
      <p:sp>
        <p:nvSpPr>
          <p:cNvPr id="399" name="Google Shape;399;p59"/>
          <p:cNvSpPr txBox="1"/>
          <p:nvPr>
            <p:ph idx="1" type="body"/>
          </p:nvPr>
        </p:nvSpPr>
        <p:spPr>
          <a:xfrm>
            <a:off x="450950" y="1791150"/>
            <a:ext cx="43368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zh-TW">
                <a:solidFill>
                  <a:schemeClr val="dk1"/>
                </a:solidFill>
              </a:rPr>
              <a:t>LibreOffice 試算表工具</a:t>
            </a:r>
            <a:endParaRPr b="1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zh-TW">
                <a:solidFill>
                  <a:schemeClr val="dk1"/>
                </a:solidFill>
              </a:rPr>
              <a:t>WekaODF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讀取ODS檔案</a:t>
            </a:r>
            <a:r>
              <a:rPr lang="zh-TW" sz="2000">
                <a:solidFill>
                  <a:schemeClr val="dk1"/>
                </a:solidFill>
              </a:rPr>
              <a:t> </a:t>
            </a:r>
            <a:r>
              <a:rPr lang="zh-TW" sz="2000">
                <a:solidFill>
                  <a:schemeClr val="dk1"/>
                </a:solidFill>
              </a:rPr>
              <a:t>(</a:t>
            </a:r>
            <a:r>
              <a:rPr lang="zh-TW" sz="2000">
                <a:solidFill>
                  <a:schemeClr val="dk1"/>
                </a:solidFill>
              </a:rPr>
              <a:t>自製套件)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zh-TW">
                <a:solidFill>
                  <a:schemeClr val="dk1"/>
                </a:solidFill>
              </a:rPr>
              <a:t>hotSpot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關聯規則分析之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000">
                <a:solidFill>
                  <a:schemeClr val="dk1"/>
                </a:solidFill>
              </a:rPr>
              <a:t>熱點分析演算法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00" name="Google Shape;400;p5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pic>
        <p:nvPicPr>
          <p:cNvPr id="401" name="Google Shape;40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44374" y="2221938"/>
            <a:ext cx="3723374" cy="385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8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67" name="Google Shape;767;p8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文字向量化 ⇨ 熱點分析</a:t>
            </a:r>
            <a:endParaRPr/>
          </a:p>
        </p:txBody>
      </p:sp>
      <p:sp>
        <p:nvSpPr>
          <p:cNvPr id="768" name="Google Shape;768;p86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86"/>
          <p:cNvSpPr/>
          <p:nvPr/>
        </p:nvSpPr>
        <p:spPr>
          <a:xfrm>
            <a:off x="304800" y="4899832"/>
            <a:ext cx="2484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NominalToString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類別轉字串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70" name="Google Shape;770;p86"/>
          <p:cNvSpPr/>
          <p:nvPr/>
        </p:nvSpPr>
        <p:spPr>
          <a:xfrm>
            <a:off x="3248397" y="4899832"/>
            <a:ext cx="2190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StringTo</a:t>
            </a:r>
            <a:endParaRPr sz="2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WordVector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字串向量化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71" name="Google Shape;771;p86"/>
          <p:cNvSpPr/>
          <p:nvPr/>
        </p:nvSpPr>
        <p:spPr>
          <a:xfrm>
            <a:off x="5657050" y="4899832"/>
            <a:ext cx="1989900" cy="11916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HotSpot</a:t>
            </a:r>
            <a:b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熱點分析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72" name="Google Shape;772;p86"/>
          <p:cNvSpPr/>
          <p:nvPr/>
        </p:nvSpPr>
        <p:spPr>
          <a:xfrm>
            <a:off x="2284525" y="1896225"/>
            <a:ext cx="4728000" cy="11916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FilteredAssociator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過濾器演算法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73" name="Google Shape;773;p86"/>
          <p:cNvSpPr/>
          <p:nvPr/>
        </p:nvSpPr>
        <p:spPr>
          <a:xfrm>
            <a:off x="1534800" y="3570826"/>
            <a:ext cx="2484000" cy="9468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MultiFilter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多重過濾器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774" name="Google Shape;774;p86"/>
          <p:cNvCxnSpPr>
            <a:endCxn id="773" idx="0"/>
          </p:cNvCxnSpPr>
          <p:nvPr/>
        </p:nvCxnSpPr>
        <p:spPr>
          <a:xfrm>
            <a:off x="2776800" y="3097126"/>
            <a:ext cx="0" cy="473700"/>
          </a:xfrm>
          <a:prstGeom prst="straightConnector1">
            <a:avLst/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775" name="Google Shape;775;p86"/>
          <p:cNvCxnSpPr>
            <a:stCxn id="773" idx="2"/>
            <a:endCxn id="769" idx="0"/>
          </p:cNvCxnSpPr>
          <p:nvPr/>
        </p:nvCxnSpPr>
        <p:spPr>
          <a:xfrm rot="5400000">
            <a:off x="1970700" y="4093726"/>
            <a:ext cx="382200" cy="12300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776" name="Google Shape;776;p86"/>
          <p:cNvCxnSpPr>
            <a:stCxn id="773" idx="2"/>
            <a:endCxn id="770" idx="0"/>
          </p:cNvCxnSpPr>
          <p:nvPr/>
        </p:nvCxnSpPr>
        <p:spPr>
          <a:xfrm flipH="1" rot="-5400000">
            <a:off x="3369000" y="3925426"/>
            <a:ext cx="382200" cy="15666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777" name="Google Shape;777;p86"/>
          <p:cNvCxnSpPr>
            <a:endCxn id="771" idx="0"/>
          </p:cNvCxnSpPr>
          <p:nvPr/>
        </p:nvCxnSpPr>
        <p:spPr>
          <a:xfrm>
            <a:off x="6652000" y="3097132"/>
            <a:ext cx="0" cy="1802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778" name="Google Shape;778;p86"/>
          <p:cNvSpPr txBox="1"/>
          <p:nvPr/>
        </p:nvSpPr>
        <p:spPr>
          <a:xfrm>
            <a:off x="476250" y="2765175"/>
            <a:ext cx="1683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filter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過濾器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79" name="Google Shape;779;p86"/>
          <p:cNvSpPr txBox="1"/>
          <p:nvPr/>
        </p:nvSpPr>
        <p:spPr>
          <a:xfrm>
            <a:off x="7100250" y="2956275"/>
            <a:ext cx="1741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associator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關聯規則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演算法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80" name="Google Shape;780;p86"/>
          <p:cNvSpPr/>
          <p:nvPr/>
        </p:nvSpPr>
        <p:spPr>
          <a:xfrm flipH="1">
            <a:off x="2727300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86"/>
          <p:cNvSpPr/>
          <p:nvPr/>
        </p:nvSpPr>
        <p:spPr>
          <a:xfrm flipH="1">
            <a:off x="5284675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2" name="Google Shape;782;p86"/>
          <p:cNvSpPr/>
          <p:nvPr/>
        </p:nvSpPr>
        <p:spPr>
          <a:xfrm>
            <a:off x="783625" y="1617925"/>
            <a:ext cx="6316500" cy="2984100"/>
          </a:xfrm>
          <a:prstGeom prst="roundRect">
            <a:avLst>
              <a:gd fmla="val 5792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8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C. 選擇演算法</a:t>
            </a:r>
            <a:r>
              <a:rPr lang="zh-TW">
                <a:solidFill>
                  <a:schemeClr val="dk1"/>
                </a:solidFill>
              </a:rPr>
              <a:t>FilteredAssociator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89" name="Google Shape;789;p87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0" name="Google Shape;790;p87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Associator ⇨ </a:t>
            </a:r>
            <a:r>
              <a:rPr lang="zh-TW">
                <a:solidFill>
                  <a:srgbClr val="FF0000"/>
                </a:solidFill>
              </a:rPr>
              <a:t>Choose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選擇關聯規則探勘演算法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weka.associations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.</a:t>
            </a:r>
            <a:r>
              <a:rPr b="1" lang="zh-TW" u="sng">
                <a:solidFill>
                  <a:srgbClr val="FF0000"/>
                </a:solidFill>
              </a:rPr>
              <a:t>FilteredAssociator</a:t>
            </a:r>
            <a:br>
              <a:rPr b="1" lang="zh-TW" u="sng">
                <a:solidFill>
                  <a:srgbClr val="FF0000"/>
                </a:solidFill>
              </a:rPr>
            </a:br>
            <a:r>
              <a:rPr lang="zh-TW"/>
              <a:t>(過濾器演算法)</a:t>
            </a:r>
            <a:endParaRPr b="1" u="sng">
              <a:solidFill>
                <a:srgbClr val="FF0000"/>
              </a:solidFill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791" name="Google Shape;791;p8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792" name="Google Shape;792;p8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93" name="Google Shape;793;p87"/>
          <p:cNvPicPr preferRelativeResize="0"/>
          <p:nvPr/>
        </p:nvPicPr>
        <p:blipFill rotWithShape="1">
          <a:blip r:embed="rId3">
            <a:alphaModFix/>
          </a:blip>
          <a:srcRect b="47723" l="0" r="42213" t="0"/>
          <a:stretch/>
        </p:blipFill>
        <p:spPr>
          <a:xfrm>
            <a:off x="533395" y="2722975"/>
            <a:ext cx="3660200" cy="28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87"/>
          <p:cNvSpPr/>
          <p:nvPr/>
        </p:nvSpPr>
        <p:spPr>
          <a:xfrm>
            <a:off x="599050" y="3190300"/>
            <a:ext cx="7713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95" name="Google Shape;795;p87"/>
          <p:cNvSpPr/>
          <p:nvPr/>
        </p:nvSpPr>
        <p:spPr>
          <a:xfrm>
            <a:off x="1227225" y="4129175"/>
            <a:ext cx="14274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796" name="Google Shape;796;p87"/>
          <p:cNvSpPr/>
          <p:nvPr/>
        </p:nvSpPr>
        <p:spPr>
          <a:xfrm>
            <a:off x="2521900" y="352030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!</a:t>
            </a:r>
            <a:endParaRPr b="1" sz="3200">
              <a:solidFill>
                <a:srgbClr val="FFFFFF"/>
              </a:solidFill>
            </a:endParaRPr>
          </a:p>
        </p:txBody>
      </p:sp>
      <p:cxnSp>
        <p:nvCxnSpPr>
          <p:cNvPr id="797" name="Google Shape;797;p87"/>
          <p:cNvCxnSpPr/>
          <p:nvPr/>
        </p:nvCxnSpPr>
        <p:spPr>
          <a:xfrm>
            <a:off x="1123275" y="3669050"/>
            <a:ext cx="726300" cy="348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88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4" name="Google Shape;804;p8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</a:t>
            </a:r>
            <a:r>
              <a:rPr b="0" lang="zh-TW" sz="2400">
                <a:solidFill>
                  <a:schemeClr val="dk1"/>
                </a:solidFill>
              </a:rPr>
              <a:t>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D. </a:t>
            </a:r>
            <a:r>
              <a:rPr lang="zh-TW">
                <a:solidFill>
                  <a:schemeClr val="dk1"/>
                </a:solidFill>
              </a:rPr>
              <a:t>開啟</a:t>
            </a:r>
            <a:r>
              <a:rPr lang="zh-TW">
                <a:solidFill>
                  <a:schemeClr val="dk1"/>
                </a:solidFill>
              </a:rPr>
              <a:t>進階設定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05" name="Google Shape;805;p88"/>
          <p:cNvSpPr txBox="1"/>
          <p:nvPr>
            <p:ph idx="2" type="body"/>
          </p:nvPr>
        </p:nvSpPr>
        <p:spPr>
          <a:xfrm>
            <a:off x="5288050" y="1791150"/>
            <a:ext cx="3436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按下粗體字的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演算法名稱</a:t>
            </a:r>
            <a:br>
              <a:rPr lang="zh-TW">
                <a:solidFill>
                  <a:schemeClr val="dk1"/>
                </a:solidFill>
              </a:rPr>
            </a:br>
            <a:r>
              <a:rPr b="1" lang="zh-TW">
                <a:solidFill>
                  <a:srgbClr val="FF0000"/>
                </a:solidFill>
              </a:rPr>
              <a:t>FilteredAssociator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開啟進階設定</a:t>
            </a:r>
            <a:endParaRPr/>
          </a:p>
        </p:txBody>
      </p:sp>
      <p:sp>
        <p:nvSpPr>
          <p:cNvPr id="806" name="Google Shape;806;p8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07" name="Google Shape;807;p8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8" name="Google Shape;808;p88"/>
          <p:cNvGrpSpPr/>
          <p:nvPr/>
        </p:nvGrpSpPr>
        <p:grpSpPr>
          <a:xfrm>
            <a:off x="533400" y="1835355"/>
            <a:ext cx="4590200" cy="4194521"/>
            <a:chOff x="533400" y="1454355"/>
            <a:chExt cx="4590200" cy="4194521"/>
          </a:xfrm>
        </p:grpSpPr>
        <p:pic>
          <p:nvPicPr>
            <p:cNvPr id="809" name="Google Shape;809;p88"/>
            <p:cNvPicPr preferRelativeResize="0"/>
            <p:nvPr/>
          </p:nvPicPr>
          <p:blipFill rotWithShape="1">
            <a:blip r:embed="rId3">
              <a:alphaModFix/>
            </a:blip>
            <a:srcRect b="28941" l="0" r="14037" t="0"/>
            <a:stretch/>
          </p:blipFill>
          <p:spPr>
            <a:xfrm>
              <a:off x="533400" y="1791150"/>
              <a:ext cx="4590200" cy="28457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0" name="Google Shape;810;p88"/>
            <p:cNvSpPr/>
            <p:nvPr/>
          </p:nvSpPr>
          <p:spPr>
            <a:xfrm>
              <a:off x="1124250" y="2330475"/>
              <a:ext cx="838200" cy="350400"/>
            </a:xfrm>
            <a:prstGeom prst="roundRect">
              <a:avLst>
                <a:gd fmla="val 7780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  <p:sp>
          <p:nvSpPr>
            <p:cNvPr id="811" name="Google Shape;811;p88"/>
            <p:cNvSpPr/>
            <p:nvPr/>
          </p:nvSpPr>
          <p:spPr>
            <a:xfrm flipH="1" rot="2700000">
              <a:off x="1550474" y="2695514"/>
              <a:ext cx="550270" cy="524815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88"/>
            <p:cNvSpPr/>
            <p:nvPr/>
          </p:nvSpPr>
          <p:spPr>
            <a:xfrm>
              <a:off x="1636650" y="1454355"/>
              <a:ext cx="602400" cy="594600"/>
            </a:xfrm>
            <a:prstGeom prst="wedgeEllipseCallout">
              <a:avLst>
                <a:gd fmla="val -56935" name="adj1"/>
                <a:gd fmla="val 72531" name="adj2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!</a:t>
              </a:r>
              <a:endParaRPr b="1" sz="3200">
                <a:solidFill>
                  <a:srgbClr val="FFFFFF"/>
                </a:solidFill>
              </a:endParaRPr>
            </a:p>
          </p:txBody>
        </p:sp>
        <p:pic>
          <p:nvPicPr>
            <p:cNvPr id="813" name="Google Shape;813;p8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9325" y="3338025"/>
              <a:ext cx="3436649" cy="231085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89"/>
          <p:cNvSpPr txBox="1"/>
          <p:nvPr>
            <p:ph idx="1" type="body"/>
          </p:nvPr>
        </p:nvSpPr>
        <p:spPr>
          <a:xfrm>
            <a:off x="578525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8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E. filter</a:t>
            </a:r>
            <a:r>
              <a:rPr lang="zh-TW">
                <a:solidFill>
                  <a:schemeClr val="dk1"/>
                </a:solidFill>
              </a:rPr>
              <a:t>選擇多重過濾器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21" name="Google Shape;821;p89"/>
          <p:cNvSpPr txBox="1"/>
          <p:nvPr>
            <p:ph idx="2" type="body"/>
          </p:nvPr>
        </p:nvSpPr>
        <p:spPr>
          <a:xfrm>
            <a:off x="5161575" y="1791150"/>
            <a:ext cx="35631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按下filter的</a:t>
            </a:r>
            <a:r>
              <a:rPr lang="zh-TW">
                <a:solidFill>
                  <a:schemeClr val="dk1"/>
                </a:solidFill>
              </a:rPr>
              <a:t>「Choose」按鈕，選擇篩選器：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weka.filter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.</a:t>
            </a:r>
            <a:r>
              <a:rPr b="1" lang="zh-TW" u="sng">
                <a:solidFill>
                  <a:srgbClr val="FF0000"/>
                </a:solidFill>
              </a:rPr>
              <a:t>MultiFilter</a:t>
            </a:r>
            <a:br>
              <a:rPr b="1" lang="zh-TW" u="sng">
                <a:solidFill>
                  <a:srgbClr val="FF0000"/>
                </a:solidFill>
              </a:rPr>
            </a:br>
            <a:r>
              <a:rPr lang="zh-TW">
                <a:solidFill>
                  <a:schemeClr val="dk1"/>
                </a:solidFill>
              </a:rPr>
              <a:t>(多重過濾器)</a:t>
            </a:r>
            <a:endParaRPr/>
          </a:p>
        </p:txBody>
      </p:sp>
      <p:sp>
        <p:nvSpPr>
          <p:cNvPr id="822" name="Google Shape;822;p8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23" name="Google Shape;823;p8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24" name="Google Shape;824;p89"/>
          <p:cNvGrpSpPr/>
          <p:nvPr/>
        </p:nvGrpSpPr>
        <p:grpSpPr>
          <a:xfrm>
            <a:off x="476252" y="2571802"/>
            <a:ext cx="4685328" cy="3150479"/>
            <a:chOff x="476250" y="1851375"/>
            <a:chExt cx="5524500" cy="3714750"/>
          </a:xfrm>
        </p:grpSpPr>
        <p:pic>
          <p:nvPicPr>
            <p:cNvPr id="825" name="Google Shape;825;p8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250" y="1851375"/>
              <a:ext cx="5524500" cy="3714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6" name="Google Shape;826;p89"/>
            <p:cNvSpPr/>
            <p:nvPr/>
          </p:nvSpPr>
          <p:spPr>
            <a:xfrm>
              <a:off x="1575450" y="4584025"/>
              <a:ext cx="1790400" cy="432900"/>
            </a:xfrm>
            <a:prstGeom prst="roundRect">
              <a:avLst>
                <a:gd fmla="val 7780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</p:grpSp>
      <p:sp>
        <p:nvSpPr>
          <p:cNvPr id="827" name="Google Shape;827;p89"/>
          <p:cNvSpPr/>
          <p:nvPr/>
        </p:nvSpPr>
        <p:spPr>
          <a:xfrm>
            <a:off x="2827775" y="402810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!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90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4" name="Google Shape;834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275" y="1248775"/>
            <a:ext cx="3952224" cy="2657525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9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F</a:t>
            </a:r>
            <a:r>
              <a:rPr lang="zh-TW">
                <a:solidFill>
                  <a:schemeClr val="dk1"/>
                </a:solidFill>
              </a:rPr>
              <a:t>. </a:t>
            </a:r>
            <a:r>
              <a:rPr lang="zh-TW">
                <a:solidFill>
                  <a:schemeClr val="dk1"/>
                </a:solidFill>
              </a:rPr>
              <a:t>設定多重過濾器 (1/2)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36" name="Google Shape;836;p90"/>
          <p:cNvSpPr txBox="1"/>
          <p:nvPr>
            <p:ph idx="2" type="body"/>
          </p:nvPr>
        </p:nvSpPr>
        <p:spPr>
          <a:xfrm>
            <a:off x="5288050" y="1791150"/>
            <a:ext cx="3436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按下粗體字的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演算法名稱</a:t>
            </a:r>
            <a:br>
              <a:rPr lang="zh-TW">
                <a:solidFill>
                  <a:schemeClr val="dk1"/>
                </a:solidFill>
              </a:rPr>
            </a:br>
            <a:r>
              <a:rPr b="1" lang="zh-TW">
                <a:solidFill>
                  <a:srgbClr val="FF0000"/>
                </a:solidFill>
              </a:rPr>
              <a:t>MultiFilter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開啟進階設定</a:t>
            </a:r>
            <a:endParaRPr/>
          </a:p>
        </p:txBody>
      </p:sp>
      <p:sp>
        <p:nvSpPr>
          <p:cNvPr id="837" name="Google Shape;837;p9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38" name="Google Shape;838;p9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9" name="Google Shape;839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3950" y="4053213"/>
            <a:ext cx="3624111" cy="23835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840" name="Google Shape;840;p90"/>
          <p:cNvSpPr/>
          <p:nvPr/>
        </p:nvSpPr>
        <p:spPr>
          <a:xfrm>
            <a:off x="1521275" y="3153600"/>
            <a:ext cx="838200" cy="3504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41" name="Google Shape;841;p90"/>
          <p:cNvSpPr/>
          <p:nvPr/>
        </p:nvSpPr>
        <p:spPr>
          <a:xfrm flipH="1" rot="2700000">
            <a:off x="2164449" y="3464514"/>
            <a:ext cx="550270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90"/>
          <p:cNvSpPr/>
          <p:nvPr/>
        </p:nvSpPr>
        <p:spPr>
          <a:xfrm>
            <a:off x="2217275" y="2503080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91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9" name="Google Shape;849;p9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F. 設定多重過濾器 (2/2)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50" name="Google Shape;850;p91"/>
          <p:cNvSpPr txBox="1"/>
          <p:nvPr>
            <p:ph idx="2" type="body"/>
          </p:nvPr>
        </p:nvSpPr>
        <p:spPr>
          <a:xfrm>
            <a:off x="5288050" y="1791150"/>
            <a:ext cx="3436500" cy="318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2"/>
            </a:pPr>
            <a:r>
              <a:rPr lang="zh-TW">
                <a:solidFill>
                  <a:schemeClr val="dk1"/>
                </a:solidFill>
              </a:rPr>
              <a:t>按下filters</a:t>
            </a:r>
            <a:r>
              <a:rPr lang="zh-TW">
                <a:solidFill>
                  <a:schemeClr val="dk1"/>
                </a:solidFill>
              </a:rPr>
              <a:t>後面的白框，設定要使用的篩選器</a:t>
            </a:r>
            <a:endParaRPr/>
          </a:p>
        </p:txBody>
      </p:sp>
      <p:sp>
        <p:nvSpPr>
          <p:cNvPr id="851" name="Google Shape;851;p9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52" name="Google Shape;852;p9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3" name="Google Shape;853;p91"/>
          <p:cNvGrpSpPr/>
          <p:nvPr/>
        </p:nvGrpSpPr>
        <p:grpSpPr>
          <a:xfrm>
            <a:off x="533400" y="1791138"/>
            <a:ext cx="3624111" cy="2660409"/>
            <a:chOff x="1663950" y="4053213"/>
            <a:chExt cx="3624111" cy="2660409"/>
          </a:xfrm>
        </p:grpSpPr>
        <p:pic>
          <p:nvPicPr>
            <p:cNvPr id="854" name="Google Shape;854;p9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63950" y="4053213"/>
              <a:ext cx="3624111" cy="2383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5" name="Google Shape;855;p91"/>
            <p:cNvSpPr/>
            <p:nvPr/>
          </p:nvSpPr>
          <p:spPr>
            <a:xfrm>
              <a:off x="2369500" y="5716325"/>
              <a:ext cx="1221900" cy="350400"/>
            </a:xfrm>
            <a:prstGeom prst="roundRect">
              <a:avLst>
                <a:gd fmla="val 7780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  <p:sp>
          <p:nvSpPr>
            <p:cNvPr id="856" name="Google Shape;856;p91"/>
            <p:cNvSpPr/>
            <p:nvPr/>
          </p:nvSpPr>
          <p:spPr>
            <a:xfrm flipH="1" rot="2700000">
              <a:off x="3531449" y="6071114"/>
              <a:ext cx="550270" cy="524815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91"/>
            <p:cNvSpPr/>
            <p:nvPr/>
          </p:nvSpPr>
          <p:spPr>
            <a:xfrm>
              <a:off x="3688150" y="4885330"/>
              <a:ext cx="602400" cy="594600"/>
            </a:xfrm>
            <a:prstGeom prst="wedgeEllipseCallout">
              <a:avLst>
                <a:gd fmla="val -56935" name="adj1"/>
                <a:gd fmla="val 72531" name="adj2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2</a:t>
              </a:r>
              <a:endParaRPr b="1" sz="3200">
                <a:solidFill>
                  <a:srgbClr val="FFFFFF"/>
                </a:solidFill>
              </a:endParaRPr>
            </a:p>
          </p:txBody>
        </p:sp>
      </p:grpSp>
      <p:pic>
        <p:nvPicPr>
          <p:cNvPr id="858" name="Google Shape;858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8825" y="4256175"/>
            <a:ext cx="2590800" cy="2171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92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5" name="Google Shape;86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6750" y="3137225"/>
            <a:ext cx="25908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9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G</a:t>
            </a:r>
            <a:r>
              <a:rPr lang="zh-TW">
                <a:solidFill>
                  <a:schemeClr val="dk1"/>
                </a:solidFill>
              </a:rPr>
              <a:t>. </a:t>
            </a:r>
            <a:r>
              <a:rPr lang="zh-TW">
                <a:solidFill>
                  <a:schemeClr val="dk1"/>
                </a:solidFill>
              </a:rPr>
              <a:t>刪除不使用的過濾器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67" name="Google Shape;867;p92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確認「ReplaceMissingValues」篩選器反白選取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按下「Delete」刪除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68" name="Google Shape;868;p9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69" name="Google Shape;869;p92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0" name="Google Shape;870;p92"/>
          <p:cNvSpPr/>
          <p:nvPr/>
        </p:nvSpPr>
        <p:spPr>
          <a:xfrm>
            <a:off x="1426750" y="4854750"/>
            <a:ext cx="838200" cy="467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71" name="Google Shape;871;p92"/>
          <p:cNvSpPr/>
          <p:nvPr/>
        </p:nvSpPr>
        <p:spPr>
          <a:xfrm>
            <a:off x="2241900" y="40309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872" name="Google Shape;872;p92"/>
          <p:cNvSpPr/>
          <p:nvPr/>
        </p:nvSpPr>
        <p:spPr>
          <a:xfrm>
            <a:off x="1426750" y="3563250"/>
            <a:ext cx="1417500" cy="467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873" name="Google Shape;873;p92"/>
          <p:cNvSpPr/>
          <p:nvPr/>
        </p:nvSpPr>
        <p:spPr>
          <a:xfrm>
            <a:off x="2729175" y="2767630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9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880" name="Google Shape;880;p9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文字向量化 ⇨ 熱點分析</a:t>
            </a:r>
            <a:endParaRPr/>
          </a:p>
        </p:txBody>
      </p:sp>
      <p:sp>
        <p:nvSpPr>
          <p:cNvPr id="881" name="Google Shape;881;p9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93"/>
          <p:cNvSpPr/>
          <p:nvPr/>
        </p:nvSpPr>
        <p:spPr>
          <a:xfrm>
            <a:off x="304800" y="4899832"/>
            <a:ext cx="2484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NominalToString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類別轉字串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83" name="Google Shape;883;p93"/>
          <p:cNvSpPr/>
          <p:nvPr/>
        </p:nvSpPr>
        <p:spPr>
          <a:xfrm>
            <a:off x="3248397" y="4899832"/>
            <a:ext cx="2190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StringTo</a:t>
            </a:r>
            <a:endParaRPr sz="2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WordVector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字串向量化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84" name="Google Shape;884;p93"/>
          <p:cNvSpPr/>
          <p:nvPr/>
        </p:nvSpPr>
        <p:spPr>
          <a:xfrm>
            <a:off x="5657050" y="4899832"/>
            <a:ext cx="1989900" cy="11916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HotSpot</a:t>
            </a:r>
            <a:b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熱點分析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85" name="Google Shape;885;p93"/>
          <p:cNvSpPr/>
          <p:nvPr/>
        </p:nvSpPr>
        <p:spPr>
          <a:xfrm>
            <a:off x="2284525" y="1896225"/>
            <a:ext cx="4728000" cy="11916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FilteredAssociator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過濾器演算法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86" name="Google Shape;886;p93"/>
          <p:cNvSpPr/>
          <p:nvPr/>
        </p:nvSpPr>
        <p:spPr>
          <a:xfrm>
            <a:off x="1534800" y="3570826"/>
            <a:ext cx="2484000" cy="9468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MultiFilter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多重過濾器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887" name="Google Shape;887;p93"/>
          <p:cNvCxnSpPr>
            <a:endCxn id="886" idx="0"/>
          </p:cNvCxnSpPr>
          <p:nvPr/>
        </p:nvCxnSpPr>
        <p:spPr>
          <a:xfrm>
            <a:off x="2776800" y="3097126"/>
            <a:ext cx="0" cy="473700"/>
          </a:xfrm>
          <a:prstGeom prst="straightConnector1">
            <a:avLst/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888" name="Google Shape;888;p93"/>
          <p:cNvCxnSpPr>
            <a:stCxn id="886" idx="2"/>
            <a:endCxn id="882" idx="0"/>
          </p:cNvCxnSpPr>
          <p:nvPr/>
        </p:nvCxnSpPr>
        <p:spPr>
          <a:xfrm rot="5400000">
            <a:off x="1970700" y="4093726"/>
            <a:ext cx="382200" cy="12300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889" name="Google Shape;889;p93"/>
          <p:cNvCxnSpPr>
            <a:stCxn id="886" idx="2"/>
            <a:endCxn id="883" idx="0"/>
          </p:cNvCxnSpPr>
          <p:nvPr/>
        </p:nvCxnSpPr>
        <p:spPr>
          <a:xfrm flipH="1" rot="-5400000">
            <a:off x="3369000" y="3925426"/>
            <a:ext cx="382200" cy="15666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890" name="Google Shape;890;p93"/>
          <p:cNvCxnSpPr>
            <a:endCxn id="884" idx="0"/>
          </p:cNvCxnSpPr>
          <p:nvPr/>
        </p:nvCxnSpPr>
        <p:spPr>
          <a:xfrm>
            <a:off x="6652000" y="3097132"/>
            <a:ext cx="0" cy="1802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891" name="Google Shape;891;p93"/>
          <p:cNvSpPr txBox="1"/>
          <p:nvPr/>
        </p:nvSpPr>
        <p:spPr>
          <a:xfrm>
            <a:off x="476250" y="2765175"/>
            <a:ext cx="1683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filter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過濾器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92" name="Google Shape;892;p93"/>
          <p:cNvSpPr txBox="1"/>
          <p:nvPr/>
        </p:nvSpPr>
        <p:spPr>
          <a:xfrm>
            <a:off x="7100250" y="2956275"/>
            <a:ext cx="1741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associator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關聯規則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演算法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93" name="Google Shape;893;p93"/>
          <p:cNvSpPr/>
          <p:nvPr/>
        </p:nvSpPr>
        <p:spPr>
          <a:xfrm flipH="1">
            <a:off x="2727300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4" name="Google Shape;894;p93"/>
          <p:cNvSpPr/>
          <p:nvPr/>
        </p:nvSpPr>
        <p:spPr>
          <a:xfrm flipH="1">
            <a:off x="5284675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p93"/>
          <p:cNvSpPr/>
          <p:nvPr/>
        </p:nvSpPr>
        <p:spPr>
          <a:xfrm>
            <a:off x="180475" y="4828788"/>
            <a:ext cx="2805000" cy="1415400"/>
          </a:xfrm>
          <a:prstGeom prst="roundRect">
            <a:avLst>
              <a:gd fmla="val 5792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2311150"/>
            <a:ext cx="25908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94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3" name="Google Shape;903;p9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H</a:t>
            </a:r>
            <a:r>
              <a:rPr lang="zh-TW">
                <a:solidFill>
                  <a:schemeClr val="dk1"/>
                </a:solidFill>
              </a:rPr>
              <a:t>. 設定</a:t>
            </a:r>
            <a:r>
              <a:rPr lang="zh-TW">
                <a:solidFill>
                  <a:schemeClr val="dk1"/>
                </a:solidFill>
              </a:rPr>
              <a:t>類別轉字串</a:t>
            </a:r>
            <a:r>
              <a:rPr lang="zh-TW">
                <a:solidFill>
                  <a:schemeClr val="dk1"/>
                </a:solidFill>
              </a:rPr>
              <a:t> (1/4)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04" name="Google Shape;904;p94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按下「</a:t>
            </a:r>
            <a:r>
              <a:rPr lang="zh-TW">
                <a:solidFill>
                  <a:srgbClr val="FF0000"/>
                </a:solidFill>
              </a:rPr>
              <a:t>Choose</a:t>
            </a:r>
            <a:r>
              <a:rPr lang="zh-TW"/>
              <a:t>」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選擇篩選器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weka.filters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.unsupervised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.attribute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800" u="sng">
                <a:solidFill>
                  <a:schemeClr val="dk1"/>
                </a:solidFill>
              </a:rPr>
              <a:t>.</a:t>
            </a:r>
            <a:r>
              <a:rPr b="1" lang="zh-TW" sz="2800" u="sng">
                <a:solidFill>
                  <a:srgbClr val="FF0000"/>
                </a:solidFill>
              </a:rPr>
              <a:t>NominalToString</a:t>
            </a:r>
            <a:endParaRPr/>
          </a:p>
        </p:txBody>
      </p:sp>
      <p:sp>
        <p:nvSpPr>
          <p:cNvPr id="905" name="Google Shape;905;p9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06" name="Google Shape;906;p94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7" name="Google Shape;907;p94"/>
          <p:cNvSpPr/>
          <p:nvPr/>
        </p:nvSpPr>
        <p:spPr>
          <a:xfrm>
            <a:off x="533400" y="2531900"/>
            <a:ext cx="838200" cy="362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08" name="Google Shape;908;p94"/>
          <p:cNvSpPr/>
          <p:nvPr/>
        </p:nvSpPr>
        <p:spPr>
          <a:xfrm>
            <a:off x="1202600" y="17911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pic>
        <p:nvPicPr>
          <p:cNvPr id="909" name="Google Shape;909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8800" y="2894600"/>
            <a:ext cx="2876550" cy="39052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10" name="Google Shape;910;p94"/>
          <p:cNvSpPr/>
          <p:nvPr/>
        </p:nvSpPr>
        <p:spPr>
          <a:xfrm flipH="1" rot="2700000">
            <a:off x="1408299" y="2881364"/>
            <a:ext cx="550270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95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7" name="Google Shape;917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2311150"/>
            <a:ext cx="25908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9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H</a:t>
            </a:r>
            <a:r>
              <a:rPr lang="zh-TW">
                <a:solidFill>
                  <a:schemeClr val="dk1"/>
                </a:solidFill>
              </a:rPr>
              <a:t>. 設定類別轉字串 (2/4)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19" name="Google Shape;919;p95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2"/>
            </a:pPr>
            <a:r>
              <a:rPr lang="zh-TW"/>
              <a:t>按下「NominalToString」粗體字，</a:t>
            </a:r>
            <a:r>
              <a:rPr lang="zh-TW">
                <a:solidFill>
                  <a:schemeClr val="dk1"/>
                </a:solidFill>
              </a:rPr>
              <a:t>開啟進階設定</a:t>
            </a:r>
            <a:endParaRPr/>
          </a:p>
        </p:txBody>
      </p:sp>
      <p:sp>
        <p:nvSpPr>
          <p:cNvPr id="920" name="Google Shape;920;p9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21" name="Google Shape;921;p9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95"/>
          <p:cNvSpPr/>
          <p:nvPr/>
        </p:nvSpPr>
        <p:spPr>
          <a:xfrm>
            <a:off x="1202600" y="2531900"/>
            <a:ext cx="1152600" cy="362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23" name="Google Shape;923;p95"/>
          <p:cNvSpPr/>
          <p:nvPr/>
        </p:nvSpPr>
        <p:spPr>
          <a:xfrm>
            <a:off x="1969625" y="1675267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924" name="Google Shape;924;p95"/>
          <p:cNvSpPr/>
          <p:nvPr/>
        </p:nvSpPr>
        <p:spPr>
          <a:xfrm flipH="1" rot="2700000">
            <a:off x="1408299" y="2881364"/>
            <a:ext cx="550270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25" name="Google Shape;925;p95"/>
          <p:cNvPicPr preferRelativeResize="0"/>
          <p:nvPr/>
        </p:nvPicPr>
        <p:blipFill rotWithShape="1">
          <a:blip r:embed="rId4">
            <a:alphaModFix/>
          </a:blip>
          <a:srcRect b="40999" l="0" r="44134" t="0"/>
          <a:stretch/>
        </p:blipFill>
        <p:spPr>
          <a:xfrm>
            <a:off x="1628863" y="3564600"/>
            <a:ext cx="2767025" cy="1966925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08" name="Google Shape;408;p60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比較 </a:t>
            </a:r>
            <a:r>
              <a:rPr b="0" lang="zh-TW" sz="3200"/>
              <a:t>兩種文本用詞差異</a:t>
            </a:r>
            <a:endParaRPr b="0" sz="3200"/>
          </a:p>
        </p:txBody>
      </p:sp>
      <p:sp>
        <p:nvSpPr>
          <p:cNvPr id="409" name="Google Shape;409;p60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Section</a:t>
            </a:r>
            <a:r>
              <a:rPr lang="zh-TW"/>
              <a:t> 1. 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0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96"/>
          <p:cNvSpPr txBox="1"/>
          <p:nvPr>
            <p:ph idx="1" type="body"/>
          </p:nvPr>
        </p:nvSpPr>
        <p:spPr>
          <a:xfrm>
            <a:off x="5582850" y="1783075"/>
            <a:ext cx="30849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zh-TW">
                <a:solidFill>
                  <a:schemeClr val="dk1"/>
                </a:solidFill>
              </a:rPr>
              <a:t>設定屬性編號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attributeIndexes</a:t>
            </a:r>
            <a:br>
              <a:rPr lang="zh-TW">
                <a:solidFill>
                  <a:schemeClr val="dk1"/>
                </a:solidFill>
              </a:rPr>
            </a:br>
            <a:r>
              <a:rPr b="1" lang="zh-TW">
                <a:solidFill>
                  <a:srgbClr val="FF0000"/>
                </a:solidFill>
              </a:rPr>
              <a:t>1</a:t>
            </a:r>
            <a:br>
              <a:rPr b="1" lang="zh-TW">
                <a:solidFill>
                  <a:srgbClr val="FF0000"/>
                </a:solidFill>
              </a:rPr>
            </a:br>
            <a:r>
              <a:rPr lang="zh-TW" sz="2000"/>
              <a:t>(=待處理的文本屬性)</a:t>
            </a:r>
            <a:endParaRPr sz="20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zh-TW">
                <a:solidFill>
                  <a:schemeClr val="dk1"/>
                </a:solidFill>
              </a:rPr>
              <a:t>OK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2" name="Google Shape;932;p9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33" name="Google Shape;933;p9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H. 設定類別轉字串 (3/4)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934" name="Google Shape;934;p9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5" name="Google Shape;93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2672950"/>
            <a:ext cx="49530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936" name="Google Shape;936;p96"/>
          <p:cNvSpPr/>
          <p:nvPr/>
        </p:nvSpPr>
        <p:spPr>
          <a:xfrm>
            <a:off x="1001300" y="4394750"/>
            <a:ext cx="15918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37" name="Google Shape;937;p96"/>
          <p:cNvSpPr/>
          <p:nvPr/>
        </p:nvSpPr>
        <p:spPr>
          <a:xfrm>
            <a:off x="2094288" y="3841680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938" name="Google Shape;938;p96"/>
          <p:cNvSpPr/>
          <p:nvPr/>
        </p:nvSpPr>
        <p:spPr>
          <a:xfrm>
            <a:off x="2882500" y="5584175"/>
            <a:ext cx="13023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39" name="Google Shape;939;p96"/>
          <p:cNvSpPr/>
          <p:nvPr/>
        </p:nvSpPr>
        <p:spPr>
          <a:xfrm>
            <a:off x="3648063" y="4934680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97"/>
          <p:cNvSpPr txBox="1"/>
          <p:nvPr>
            <p:ph idx="1" type="body"/>
          </p:nvPr>
        </p:nvSpPr>
        <p:spPr>
          <a:xfrm>
            <a:off x="5582850" y="1783075"/>
            <a:ext cx="30849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5"/>
            </a:pPr>
            <a:r>
              <a:rPr lang="zh-TW">
                <a:solidFill>
                  <a:schemeClr val="dk1"/>
                </a:solidFill>
              </a:rPr>
              <a:t>按下「Add」新增設定好的篩選器</a:t>
            </a:r>
            <a:endParaRPr sz="2000"/>
          </a:p>
          <a:p>
            <a:pPr indent="-381000" lvl="0" marL="457200" rtl="0" algn="l">
              <a:spcBef>
                <a:spcPts val="560"/>
              </a:spcBef>
              <a:spcAft>
                <a:spcPts val="1000"/>
              </a:spcAft>
              <a:buSzPts val="2400"/>
              <a:buAutoNum type="arabicPeriod" startAt="5"/>
            </a:pPr>
            <a:r>
              <a:rPr lang="zh-TW">
                <a:solidFill>
                  <a:schemeClr val="dk1"/>
                </a:solidFill>
              </a:rPr>
              <a:t>確認篩選器已經在下面的列表</a:t>
            </a:r>
            <a:endParaRPr/>
          </a:p>
        </p:txBody>
      </p:sp>
      <p:sp>
        <p:nvSpPr>
          <p:cNvPr id="946" name="Google Shape;946;p9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47" name="Google Shape;947;p9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H. 設定類別轉字串 (4/4)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948" name="Google Shape;948;p9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49" name="Google Shape;94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5225" y="2756750"/>
            <a:ext cx="25908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950" name="Google Shape;950;p97"/>
          <p:cNvSpPr/>
          <p:nvPr/>
        </p:nvSpPr>
        <p:spPr>
          <a:xfrm>
            <a:off x="3648075" y="3008950"/>
            <a:ext cx="5481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51" name="Google Shape;951;p97"/>
          <p:cNvSpPr/>
          <p:nvPr/>
        </p:nvSpPr>
        <p:spPr>
          <a:xfrm>
            <a:off x="3945838" y="2227580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5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952" name="Google Shape;952;p97"/>
          <p:cNvSpPr/>
          <p:nvPr/>
        </p:nvSpPr>
        <p:spPr>
          <a:xfrm>
            <a:off x="1446300" y="3264000"/>
            <a:ext cx="15675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53" name="Google Shape;953;p97"/>
          <p:cNvSpPr/>
          <p:nvPr/>
        </p:nvSpPr>
        <p:spPr>
          <a:xfrm>
            <a:off x="1446288" y="3761605"/>
            <a:ext cx="602400" cy="594600"/>
          </a:xfrm>
          <a:prstGeom prst="wedgeEllipseCallout">
            <a:avLst>
              <a:gd fmla="val 33472" name="adj1"/>
              <a:gd fmla="val -6799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6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9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60" name="Google Shape;960;p9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文字向量化 ⇨ 熱點分析</a:t>
            </a:r>
            <a:endParaRPr/>
          </a:p>
        </p:txBody>
      </p:sp>
      <p:sp>
        <p:nvSpPr>
          <p:cNvPr id="961" name="Google Shape;961;p9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98"/>
          <p:cNvSpPr/>
          <p:nvPr/>
        </p:nvSpPr>
        <p:spPr>
          <a:xfrm>
            <a:off x="304800" y="4899832"/>
            <a:ext cx="2484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NominalToString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類別轉字串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63" name="Google Shape;963;p98"/>
          <p:cNvSpPr/>
          <p:nvPr/>
        </p:nvSpPr>
        <p:spPr>
          <a:xfrm>
            <a:off x="3248397" y="4899832"/>
            <a:ext cx="2190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StringTo</a:t>
            </a:r>
            <a:endParaRPr sz="2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WordVector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字串向量化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64" name="Google Shape;964;p98"/>
          <p:cNvSpPr/>
          <p:nvPr/>
        </p:nvSpPr>
        <p:spPr>
          <a:xfrm>
            <a:off x="5657050" y="4899832"/>
            <a:ext cx="1989900" cy="11916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HotSpot</a:t>
            </a:r>
            <a:b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熱點分析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65" name="Google Shape;965;p98"/>
          <p:cNvSpPr/>
          <p:nvPr/>
        </p:nvSpPr>
        <p:spPr>
          <a:xfrm>
            <a:off x="2284525" y="1896225"/>
            <a:ext cx="4728000" cy="11916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FilteredAssociator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過濾器演算法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66" name="Google Shape;966;p98"/>
          <p:cNvSpPr/>
          <p:nvPr/>
        </p:nvSpPr>
        <p:spPr>
          <a:xfrm>
            <a:off x="1534800" y="3570826"/>
            <a:ext cx="2484000" cy="9468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MultiFilter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多重過濾器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967" name="Google Shape;967;p98"/>
          <p:cNvCxnSpPr>
            <a:endCxn id="966" idx="0"/>
          </p:cNvCxnSpPr>
          <p:nvPr/>
        </p:nvCxnSpPr>
        <p:spPr>
          <a:xfrm>
            <a:off x="2776800" y="3097126"/>
            <a:ext cx="0" cy="473700"/>
          </a:xfrm>
          <a:prstGeom prst="straightConnector1">
            <a:avLst/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968" name="Google Shape;968;p98"/>
          <p:cNvCxnSpPr>
            <a:stCxn id="966" idx="2"/>
            <a:endCxn id="962" idx="0"/>
          </p:cNvCxnSpPr>
          <p:nvPr/>
        </p:nvCxnSpPr>
        <p:spPr>
          <a:xfrm rot="5400000">
            <a:off x="1970700" y="4093726"/>
            <a:ext cx="382200" cy="12300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969" name="Google Shape;969;p98"/>
          <p:cNvCxnSpPr>
            <a:stCxn id="966" idx="2"/>
            <a:endCxn id="963" idx="0"/>
          </p:cNvCxnSpPr>
          <p:nvPr/>
        </p:nvCxnSpPr>
        <p:spPr>
          <a:xfrm flipH="1" rot="-5400000">
            <a:off x="3369000" y="3925426"/>
            <a:ext cx="382200" cy="15666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970" name="Google Shape;970;p98"/>
          <p:cNvCxnSpPr>
            <a:endCxn id="964" idx="0"/>
          </p:cNvCxnSpPr>
          <p:nvPr/>
        </p:nvCxnSpPr>
        <p:spPr>
          <a:xfrm>
            <a:off x="6652000" y="3097132"/>
            <a:ext cx="0" cy="1802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971" name="Google Shape;971;p98"/>
          <p:cNvSpPr txBox="1"/>
          <p:nvPr/>
        </p:nvSpPr>
        <p:spPr>
          <a:xfrm>
            <a:off x="476250" y="2765175"/>
            <a:ext cx="1683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filter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過濾器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72" name="Google Shape;972;p98"/>
          <p:cNvSpPr txBox="1"/>
          <p:nvPr/>
        </p:nvSpPr>
        <p:spPr>
          <a:xfrm>
            <a:off x="7100250" y="2956275"/>
            <a:ext cx="1741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associator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關聯規則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演算法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73" name="Google Shape;973;p98"/>
          <p:cNvSpPr/>
          <p:nvPr/>
        </p:nvSpPr>
        <p:spPr>
          <a:xfrm flipH="1">
            <a:off x="2727300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4" name="Google Shape;974;p98"/>
          <p:cNvSpPr/>
          <p:nvPr/>
        </p:nvSpPr>
        <p:spPr>
          <a:xfrm flipH="1">
            <a:off x="5284675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5" name="Google Shape;975;p98"/>
          <p:cNvSpPr/>
          <p:nvPr/>
        </p:nvSpPr>
        <p:spPr>
          <a:xfrm>
            <a:off x="3000775" y="4828788"/>
            <a:ext cx="2805000" cy="1415400"/>
          </a:xfrm>
          <a:prstGeom prst="roundRect">
            <a:avLst>
              <a:gd fmla="val 5792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1" name="Google Shape;981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2285000"/>
            <a:ext cx="25908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982" name="Google Shape;982;p9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983" name="Google Shape;983;p9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I</a:t>
            </a:r>
            <a:r>
              <a:rPr lang="zh-TW">
                <a:solidFill>
                  <a:schemeClr val="dk1"/>
                </a:solidFill>
              </a:rPr>
              <a:t>. 設定字串</a:t>
            </a:r>
            <a:r>
              <a:rPr lang="zh-TW">
                <a:solidFill>
                  <a:schemeClr val="dk1"/>
                </a:solidFill>
              </a:rPr>
              <a:t>向量化</a:t>
            </a:r>
            <a:r>
              <a:rPr lang="zh-TW">
                <a:solidFill>
                  <a:schemeClr val="dk1"/>
                </a:solidFill>
              </a:rPr>
              <a:t> (1/5)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984" name="Google Shape;984;p9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99"/>
          <p:cNvSpPr/>
          <p:nvPr/>
        </p:nvSpPr>
        <p:spPr>
          <a:xfrm>
            <a:off x="533400" y="2531900"/>
            <a:ext cx="838200" cy="362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986" name="Google Shape;986;p99"/>
          <p:cNvSpPr/>
          <p:nvPr/>
        </p:nvSpPr>
        <p:spPr>
          <a:xfrm>
            <a:off x="1202600" y="17911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987" name="Google Shape;987;p99"/>
          <p:cNvSpPr/>
          <p:nvPr/>
        </p:nvSpPr>
        <p:spPr>
          <a:xfrm flipH="1" rot="2700000">
            <a:off x="1408299" y="2881364"/>
            <a:ext cx="550270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8" name="Google Shape;988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63525" y="2763675"/>
            <a:ext cx="2815263" cy="3822044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89" name="Google Shape;989;p99"/>
          <p:cNvSpPr txBox="1"/>
          <p:nvPr>
            <p:ph idx="4294967295" type="body"/>
          </p:nvPr>
        </p:nvSpPr>
        <p:spPr>
          <a:xfrm>
            <a:off x="5062275" y="1791150"/>
            <a:ext cx="3662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按下「</a:t>
            </a:r>
            <a:r>
              <a:rPr lang="zh-TW">
                <a:solidFill>
                  <a:srgbClr val="FF0000"/>
                </a:solidFill>
              </a:rPr>
              <a:t>Choose</a:t>
            </a:r>
            <a:r>
              <a:rPr lang="zh-TW"/>
              <a:t>」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選擇篩選器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weka.filters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.unsupervised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.attribute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800" u="sng">
                <a:solidFill>
                  <a:schemeClr val="dk1"/>
                </a:solidFill>
              </a:rPr>
              <a:t>.</a:t>
            </a:r>
            <a:r>
              <a:rPr b="1" lang="zh-TW" sz="2800" u="sng">
                <a:solidFill>
                  <a:srgbClr val="FF0000"/>
                </a:solidFill>
              </a:rPr>
              <a:t>StringTo</a:t>
            </a:r>
            <a:br>
              <a:rPr b="1" lang="zh-TW" sz="2800" u="sng">
                <a:solidFill>
                  <a:srgbClr val="FF0000"/>
                </a:solidFill>
              </a:rPr>
            </a:br>
            <a:r>
              <a:rPr b="1" lang="zh-TW" sz="2800" u="sng">
                <a:solidFill>
                  <a:srgbClr val="FF0000"/>
                </a:solidFill>
              </a:rPr>
              <a:t>WordVector</a:t>
            </a:r>
            <a:endParaRPr b="1" sz="28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5" name="Google Shape;995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2285000"/>
            <a:ext cx="25908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100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p10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I. 設定字串向量化 (2/5)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998" name="Google Shape;998;p100"/>
          <p:cNvSpPr txBox="1"/>
          <p:nvPr>
            <p:ph idx="2" type="body"/>
          </p:nvPr>
        </p:nvSpPr>
        <p:spPr>
          <a:xfrm>
            <a:off x="5441275" y="1791150"/>
            <a:ext cx="3283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2"/>
            </a:pPr>
            <a:r>
              <a:rPr lang="zh-TW"/>
              <a:t>按下「</a:t>
            </a:r>
            <a:r>
              <a:rPr lang="zh-TW"/>
              <a:t>StringToWordVector</a:t>
            </a:r>
            <a:r>
              <a:rPr lang="zh-TW"/>
              <a:t>」粗體字，</a:t>
            </a:r>
            <a:r>
              <a:rPr lang="zh-TW">
                <a:solidFill>
                  <a:schemeClr val="dk1"/>
                </a:solidFill>
              </a:rPr>
              <a:t>開啟進階設定</a:t>
            </a:r>
            <a:endParaRPr/>
          </a:p>
        </p:txBody>
      </p:sp>
      <p:sp>
        <p:nvSpPr>
          <p:cNvPr id="999" name="Google Shape;999;p10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00" name="Google Shape;1000;p10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100"/>
          <p:cNvSpPr/>
          <p:nvPr/>
        </p:nvSpPr>
        <p:spPr>
          <a:xfrm>
            <a:off x="1202600" y="2531900"/>
            <a:ext cx="1152600" cy="362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02" name="Google Shape;1002;p100"/>
          <p:cNvSpPr/>
          <p:nvPr/>
        </p:nvSpPr>
        <p:spPr>
          <a:xfrm>
            <a:off x="1969625" y="1675267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003" name="Google Shape;1003;p100"/>
          <p:cNvSpPr/>
          <p:nvPr/>
        </p:nvSpPr>
        <p:spPr>
          <a:xfrm flipH="1" rot="4499649">
            <a:off x="1669877" y="3001804"/>
            <a:ext cx="550368" cy="52489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4" name="Google Shape;1004;p100"/>
          <p:cNvPicPr preferRelativeResize="0"/>
          <p:nvPr/>
        </p:nvPicPr>
        <p:blipFill rotWithShape="1">
          <a:blip r:embed="rId4">
            <a:alphaModFix/>
          </a:blip>
          <a:srcRect b="58592" l="0" r="0" t="0"/>
          <a:stretch/>
        </p:blipFill>
        <p:spPr>
          <a:xfrm>
            <a:off x="1202600" y="3633925"/>
            <a:ext cx="3984650" cy="283969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101"/>
          <p:cNvSpPr txBox="1"/>
          <p:nvPr>
            <p:ph idx="1" type="body"/>
          </p:nvPr>
        </p:nvSpPr>
        <p:spPr>
          <a:xfrm>
            <a:off x="4148350" y="1783075"/>
            <a:ext cx="4519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zh-TW"/>
              <a:t>attributeNamePrefix</a:t>
            </a:r>
            <a:br>
              <a:rPr lang="zh-TW"/>
            </a:br>
            <a:r>
              <a:rPr lang="zh-TW"/>
              <a:t>設為「</a:t>
            </a:r>
            <a:r>
              <a:rPr lang="zh-TW">
                <a:solidFill>
                  <a:srgbClr val="FF0000"/>
                </a:solidFill>
              </a:rPr>
              <a:t>_</a:t>
            </a:r>
            <a:r>
              <a:rPr lang="zh-TW"/>
              <a:t>」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 startAt="3"/>
            </a:pPr>
            <a:r>
              <a:rPr lang="zh-TW"/>
              <a:t>按下「OK」離開</a:t>
            </a:r>
            <a:endParaRPr/>
          </a:p>
        </p:txBody>
      </p:sp>
      <p:sp>
        <p:nvSpPr>
          <p:cNvPr id="1011" name="Google Shape;1011;p10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12" name="Google Shape;1012;p10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I. 設定字串向量化 (3/5)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1013" name="Google Shape;1013;p10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4" name="Google Shape;1014;p101"/>
          <p:cNvPicPr preferRelativeResize="0"/>
          <p:nvPr/>
        </p:nvPicPr>
        <p:blipFill rotWithShape="1">
          <a:blip r:embed="rId3">
            <a:alphaModFix/>
          </a:blip>
          <a:srcRect b="626" l="0" r="0" t="0"/>
          <a:stretch/>
        </p:blipFill>
        <p:spPr>
          <a:xfrm>
            <a:off x="539750" y="1279775"/>
            <a:ext cx="3126551" cy="53475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15" name="Google Shape;1015;p101"/>
          <p:cNvSpPr/>
          <p:nvPr/>
        </p:nvSpPr>
        <p:spPr>
          <a:xfrm>
            <a:off x="921925" y="2895000"/>
            <a:ext cx="2744400" cy="4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16" name="Google Shape;1016;p101"/>
          <p:cNvSpPr/>
          <p:nvPr/>
        </p:nvSpPr>
        <p:spPr>
          <a:xfrm>
            <a:off x="2030050" y="6293100"/>
            <a:ext cx="930300" cy="4059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17" name="Google Shape;1017;p101"/>
          <p:cNvSpPr/>
          <p:nvPr/>
        </p:nvSpPr>
        <p:spPr>
          <a:xfrm>
            <a:off x="1801813" y="2300405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018" name="Google Shape;1018;p101"/>
          <p:cNvSpPr/>
          <p:nvPr/>
        </p:nvSpPr>
        <p:spPr>
          <a:xfrm>
            <a:off x="2702088" y="5698505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3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Google Shape;1024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5225" y="2756750"/>
            <a:ext cx="25908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Google Shape;1025;p102"/>
          <p:cNvSpPr txBox="1"/>
          <p:nvPr>
            <p:ph idx="1" type="body"/>
          </p:nvPr>
        </p:nvSpPr>
        <p:spPr>
          <a:xfrm>
            <a:off x="5582850" y="1783075"/>
            <a:ext cx="30849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5"/>
            </a:pPr>
            <a:r>
              <a:rPr lang="zh-TW">
                <a:solidFill>
                  <a:schemeClr val="dk1"/>
                </a:solidFill>
              </a:rPr>
              <a:t>按下「Add」新增設定好的篩選器</a:t>
            </a:r>
            <a:endParaRPr sz="2000"/>
          </a:p>
          <a:p>
            <a:pPr indent="-381000" lvl="0" marL="457200" rtl="0" algn="l">
              <a:spcBef>
                <a:spcPts val="560"/>
              </a:spcBef>
              <a:spcAft>
                <a:spcPts val="1000"/>
              </a:spcAft>
              <a:buSzPts val="2400"/>
              <a:buAutoNum type="arabicPeriod" startAt="5"/>
            </a:pPr>
            <a:r>
              <a:rPr lang="zh-TW">
                <a:solidFill>
                  <a:schemeClr val="dk1"/>
                </a:solidFill>
              </a:rPr>
              <a:t>確認篩選器已經在下面的列表</a:t>
            </a:r>
            <a:endParaRPr/>
          </a:p>
        </p:txBody>
      </p:sp>
      <p:sp>
        <p:nvSpPr>
          <p:cNvPr id="1026" name="Google Shape;1026;p10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27" name="Google Shape;1027;p10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I. 設定字串向量化 (4/5)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1028" name="Google Shape;1028;p10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9" name="Google Shape;1029;p102"/>
          <p:cNvSpPr/>
          <p:nvPr/>
        </p:nvSpPr>
        <p:spPr>
          <a:xfrm>
            <a:off x="3648075" y="3008950"/>
            <a:ext cx="5481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30" name="Google Shape;1030;p102"/>
          <p:cNvSpPr/>
          <p:nvPr/>
        </p:nvSpPr>
        <p:spPr>
          <a:xfrm>
            <a:off x="3945838" y="2227580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5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031" name="Google Shape;1031;p102"/>
          <p:cNvSpPr/>
          <p:nvPr/>
        </p:nvSpPr>
        <p:spPr>
          <a:xfrm>
            <a:off x="1446300" y="3264000"/>
            <a:ext cx="15675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32" name="Google Shape;1032;p102"/>
          <p:cNvSpPr/>
          <p:nvPr/>
        </p:nvSpPr>
        <p:spPr>
          <a:xfrm>
            <a:off x="1446288" y="3761605"/>
            <a:ext cx="602400" cy="594600"/>
          </a:xfrm>
          <a:prstGeom prst="wedgeEllipseCallout">
            <a:avLst>
              <a:gd fmla="val 33472" name="adj1"/>
              <a:gd fmla="val -6799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6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Google Shape;1038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850" y="2822180"/>
            <a:ext cx="2293711" cy="1922670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103"/>
          <p:cNvSpPr txBox="1"/>
          <p:nvPr>
            <p:ph idx="1" type="body"/>
          </p:nvPr>
        </p:nvSpPr>
        <p:spPr>
          <a:xfrm>
            <a:off x="4839625" y="1783075"/>
            <a:ext cx="38280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7"/>
            </a:pPr>
            <a:r>
              <a:rPr lang="zh-TW">
                <a:solidFill>
                  <a:schemeClr val="dk1"/>
                </a:solidFill>
              </a:rPr>
              <a:t>選擇「StirngToWordVector」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7"/>
            </a:pPr>
            <a:r>
              <a:rPr lang="zh-TW">
                <a:solidFill>
                  <a:schemeClr val="dk1"/>
                </a:solidFill>
              </a:rPr>
              <a:t>按下「Down」，把該</a:t>
            </a:r>
            <a:r>
              <a:rPr lang="zh-TW">
                <a:solidFill>
                  <a:schemeClr val="dk1"/>
                </a:solidFill>
              </a:rPr>
              <a:t>篩選器往下移動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要好好確認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篩選器的順序喔！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40" name="Google Shape;1040;p10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41" name="Google Shape;1041;p10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I. 設定字串向量化 (5/5)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1042" name="Google Shape;1042;p10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103"/>
          <p:cNvSpPr/>
          <p:nvPr/>
        </p:nvSpPr>
        <p:spPr>
          <a:xfrm>
            <a:off x="3512725" y="4356200"/>
            <a:ext cx="602400" cy="3888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44" name="Google Shape;1044;p103"/>
          <p:cNvSpPr/>
          <p:nvPr/>
        </p:nvSpPr>
        <p:spPr>
          <a:xfrm>
            <a:off x="3747313" y="3626255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8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045" name="Google Shape;1045;p103"/>
          <p:cNvSpPr/>
          <p:nvPr/>
        </p:nvSpPr>
        <p:spPr>
          <a:xfrm>
            <a:off x="1689925" y="3338950"/>
            <a:ext cx="15675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46" name="Google Shape;1046;p103"/>
          <p:cNvSpPr/>
          <p:nvPr/>
        </p:nvSpPr>
        <p:spPr>
          <a:xfrm>
            <a:off x="1446288" y="3761605"/>
            <a:ext cx="602400" cy="594600"/>
          </a:xfrm>
          <a:prstGeom prst="wedgeEllipseCallout">
            <a:avLst>
              <a:gd fmla="val 33472" name="adj1"/>
              <a:gd fmla="val -6799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7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Google Shape;1052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2467676"/>
            <a:ext cx="2590800" cy="2171689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104"/>
          <p:cNvSpPr txBox="1"/>
          <p:nvPr>
            <p:ph idx="1" type="body"/>
          </p:nvPr>
        </p:nvSpPr>
        <p:spPr>
          <a:xfrm>
            <a:off x="5387150" y="1783075"/>
            <a:ext cx="3280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關閉視窗</a:t>
            </a:r>
            <a:endParaRPr sz="2000"/>
          </a:p>
          <a:p>
            <a:pPr indent="-381000" lvl="0" marL="457200" rtl="0" algn="l">
              <a:spcBef>
                <a:spcPts val="56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按下「OK」，回到FilteredAssociator進階設定</a:t>
            </a:r>
            <a:endParaRPr/>
          </a:p>
        </p:txBody>
      </p:sp>
      <p:sp>
        <p:nvSpPr>
          <p:cNvPr id="1054" name="Google Shape;1054;p10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55" name="Google Shape;1055;p10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Weka前處理：文字向量化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J</a:t>
            </a:r>
            <a:r>
              <a:rPr lang="zh-TW">
                <a:solidFill>
                  <a:schemeClr val="dk1"/>
                </a:solidFill>
              </a:rPr>
              <a:t>. </a:t>
            </a:r>
            <a:r>
              <a:rPr lang="zh-TW">
                <a:solidFill>
                  <a:schemeClr val="dk1"/>
                </a:solidFill>
              </a:rPr>
              <a:t>回到過濾器演算法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1056" name="Google Shape;1056;p10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7" name="Google Shape;1057;p104"/>
          <p:cNvSpPr/>
          <p:nvPr/>
        </p:nvSpPr>
        <p:spPr>
          <a:xfrm>
            <a:off x="2518950" y="2456625"/>
            <a:ext cx="5481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58" name="Google Shape;1058;p104"/>
          <p:cNvSpPr/>
          <p:nvPr/>
        </p:nvSpPr>
        <p:spPr>
          <a:xfrm>
            <a:off x="2762738" y="1783080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pic>
        <p:nvPicPr>
          <p:cNvPr id="1059" name="Google Shape;1059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2025" y="3830025"/>
            <a:ext cx="3618176" cy="23796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60" name="Google Shape;1060;p104"/>
          <p:cNvSpPr/>
          <p:nvPr/>
        </p:nvSpPr>
        <p:spPr>
          <a:xfrm>
            <a:off x="3276950" y="5879675"/>
            <a:ext cx="10092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61" name="Google Shape;1061;p104"/>
          <p:cNvSpPr/>
          <p:nvPr/>
        </p:nvSpPr>
        <p:spPr>
          <a:xfrm>
            <a:off x="3818738" y="5058655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062" name="Google Shape;1062;p104"/>
          <p:cNvSpPr/>
          <p:nvPr/>
        </p:nvSpPr>
        <p:spPr>
          <a:xfrm flipH="1" rot="4500494">
            <a:off x="2706172" y="3045873"/>
            <a:ext cx="715555" cy="52489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0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69" name="Google Shape;1069;p105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實作步驟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文本探勘之比較</a:t>
            </a:r>
            <a:endParaRPr/>
          </a:p>
        </p:txBody>
      </p:sp>
      <p:sp>
        <p:nvSpPr>
          <p:cNvPr id="1070" name="Google Shape;1070;p105"/>
          <p:cNvSpPr txBox="1"/>
          <p:nvPr>
            <p:ph idx="1" type="body"/>
          </p:nvPr>
        </p:nvSpPr>
        <p:spPr>
          <a:xfrm>
            <a:off x="3990650" y="1783075"/>
            <a:ext cx="46773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200000"/>
              </a:lnSpc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Jieba-JS：斷詞處理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Weka前處理：文字向量化</a:t>
            </a:r>
            <a:endParaRPr/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Weka熱點分析</a:t>
            </a:r>
            <a:endParaRPr/>
          </a:p>
        </p:txBody>
      </p:sp>
      <p:sp>
        <p:nvSpPr>
          <p:cNvPr id="1071" name="Google Shape;1071;p105"/>
          <p:cNvSpPr/>
          <p:nvPr/>
        </p:nvSpPr>
        <p:spPr>
          <a:xfrm>
            <a:off x="3905800" y="3244025"/>
            <a:ext cx="2828700" cy="6660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072" name="Google Shape;1072;p105"/>
          <p:cNvSpPr txBox="1"/>
          <p:nvPr>
            <p:ph idx="2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16" name="Google Shape;416;p61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機器人懂人類的心嗎？</a:t>
            </a:r>
            <a:endParaRPr/>
          </a:p>
        </p:txBody>
      </p:sp>
      <p:sp>
        <p:nvSpPr>
          <p:cNvPr id="417" name="Google Shape;417;p61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https://pixabay.com/zh/illustrations/robot-heart-artificial-futuristic-4291692/</a:t>
            </a:r>
            <a:endParaRPr/>
          </a:p>
        </p:txBody>
      </p:sp>
      <p:pic>
        <p:nvPicPr>
          <p:cNvPr id="418" name="Google Shape;41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3425" y="2014975"/>
            <a:ext cx="2197150" cy="219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0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079" name="Google Shape;1079;p10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文字向量化 ⇨ 熱點分析</a:t>
            </a:r>
            <a:endParaRPr/>
          </a:p>
        </p:txBody>
      </p:sp>
      <p:sp>
        <p:nvSpPr>
          <p:cNvPr id="1080" name="Google Shape;1080;p106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106"/>
          <p:cNvSpPr/>
          <p:nvPr/>
        </p:nvSpPr>
        <p:spPr>
          <a:xfrm>
            <a:off x="304800" y="4899832"/>
            <a:ext cx="2484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NominalToString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類別轉字串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82" name="Google Shape;1082;p106"/>
          <p:cNvSpPr/>
          <p:nvPr/>
        </p:nvSpPr>
        <p:spPr>
          <a:xfrm>
            <a:off x="3248397" y="4899832"/>
            <a:ext cx="2190000" cy="11916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StringTo</a:t>
            </a:r>
            <a:endParaRPr sz="22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WordVector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字串向量化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83" name="Google Shape;1083;p106"/>
          <p:cNvSpPr/>
          <p:nvPr/>
        </p:nvSpPr>
        <p:spPr>
          <a:xfrm>
            <a:off x="5657050" y="4899832"/>
            <a:ext cx="1989900" cy="11916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7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HotSpot</a:t>
            </a:r>
            <a:b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熱點分析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84" name="Google Shape;1084;p106"/>
          <p:cNvSpPr/>
          <p:nvPr/>
        </p:nvSpPr>
        <p:spPr>
          <a:xfrm>
            <a:off x="2284525" y="1896225"/>
            <a:ext cx="4728000" cy="11916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FilteredAssociator</a:t>
            </a:r>
            <a:endParaRPr sz="24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過濾器演算法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85" name="Google Shape;1085;p106"/>
          <p:cNvSpPr/>
          <p:nvPr/>
        </p:nvSpPr>
        <p:spPr>
          <a:xfrm>
            <a:off x="1534800" y="3570826"/>
            <a:ext cx="2484000" cy="946800"/>
          </a:xfrm>
          <a:prstGeom prst="roundRect">
            <a:avLst>
              <a:gd fmla="val 16667" name="adj"/>
            </a:avLst>
          </a:prstGeom>
          <a:solidFill>
            <a:srgbClr val="FF99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MultiFilter</a:t>
            </a:r>
            <a:endParaRPr sz="2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多重過濾器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086" name="Google Shape;1086;p106"/>
          <p:cNvCxnSpPr>
            <a:endCxn id="1085" idx="0"/>
          </p:cNvCxnSpPr>
          <p:nvPr/>
        </p:nvCxnSpPr>
        <p:spPr>
          <a:xfrm>
            <a:off x="2776800" y="3097126"/>
            <a:ext cx="0" cy="473700"/>
          </a:xfrm>
          <a:prstGeom prst="straightConnector1">
            <a:avLst/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087" name="Google Shape;1087;p106"/>
          <p:cNvCxnSpPr>
            <a:stCxn id="1085" idx="2"/>
            <a:endCxn id="1081" idx="0"/>
          </p:cNvCxnSpPr>
          <p:nvPr/>
        </p:nvCxnSpPr>
        <p:spPr>
          <a:xfrm rot="5400000">
            <a:off x="1970700" y="4093726"/>
            <a:ext cx="382200" cy="12300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088" name="Google Shape;1088;p106"/>
          <p:cNvCxnSpPr>
            <a:stCxn id="1085" idx="2"/>
            <a:endCxn id="1082" idx="0"/>
          </p:cNvCxnSpPr>
          <p:nvPr/>
        </p:nvCxnSpPr>
        <p:spPr>
          <a:xfrm flipH="1" rot="-5400000">
            <a:off x="3369000" y="3925426"/>
            <a:ext cx="382200" cy="1566600"/>
          </a:xfrm>
          <a:prstGeom prst="bentConnector3">
            <a:avLst>
              <a:gd fmla="val 50001" name="adj1"/>
            </a:avLst>
          </a:prstGeom>
          <a:noFill/>
          <a:ln cap="flat" cmpd="sng" w="19050">
            <a:solidFill>
              <a:srgbClr val="F79646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089" name="Google Shape;1089;p106"/>
          <p:cNvCxnSpPr>
            <a:endCxn id="1083" idx="0"/>
          </p:cNvCxnSpPr>
          <p:nvPr/>
        </p:nvCxnSpPr>
        <p:spPr>
          <a:xfrm>
            <a:off x="6652000" y="3097132"/>
            <a:ext cx="0" cy="1802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090" name="Google Shape;1090;p106"/>
          <p:cNvSpPr txBox="1"/>
          <p:nvPr/>
        </p:nvSpPr>
        <p:spPr>
          <a:xfrm>
            <a:off x="476250" y="2765175"/>
            <a:ext cx="16830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filter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過濾器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91" name="Google Shape;1091;p106"/>
          <p:cNvSpPr txBox="1"/>
          <p:nvPr/>
        </p:nvSpPr>
        <p:spPr>
          <a:xfrm>
            <a:off x="7100250" y="2956275"/>
            <a:ext cx="1741200" cy="4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associator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關聯規則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latin typeface="Microsoft JhengHei"/>
                <a:ea typeface="Microsoft JhengHei"/>
                <a:cs typeface="Microsoft JhengHei"/>
                <a:sym typeface="Microsoft JhengHei"/>
              </a:rPr>
              <a:t>演算法</a:t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092" name="Google Shape;1092;p106"/>
          <p:cNvSpPr/>
          <p:nvPr/>
        </p:nvSpPr>
        <p:spPr>
          <a:xfrm flipH="1">
            <a:off x="2727300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3" name="Google Shape;1093;p106"/>
          <p:cNvSpPr/>
          <p:nvPr/>
        </p:nvSpPr>
        <p:spPr>
          <a:xfrm flipH="1">
            <a:off x="5284675" y="5233275"/>
            <a:ext cx="5211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p106"/>
          <p:cNvSpPr/>
          <p:nvPr/>
        </p:nvSpPr>
        <p:spPr>
          <a:xfrm>
            <a:off x="5438400" y="4828800"/>
            <a:ext cx="2412300" cy="1415400"/>
          </a:xfrm>
          <a:prstGeom prst="roundRect">
            <a:avLst>
              <a:gd fmla="val 5792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07"/>
          <p:cNvSpPr txBox="1"/>
          <p:nvPr>
            <p:ph idx="1" type="body"/>
          </p:nvPr>
        </p:nvSpPr>
        <p:spPr>
          <a:xfrm>
            <a:off x="578525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p10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3. Weka</a:t>
            </a:r>
            <a:r>
              <a:rPr b="0" lang="zh-TW" sz="2400">
                <a:solidFill>
                  <a:schemeClr val="dk1"/>
                </a:solidFill>
              </a:rPr>
              <a:t>熱點分析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A</a:t>
            </a:r>
            <a:r>
              <a:rPr lang="zh-TW">
                <a:solidFill>
                  <a:schemeClr val="dk1"/>
                </a:solidFill>
              </a:rPr>
              <a:t>. </a:t>
            </a:r>
            <a:r>
              <a:rPr lang="zh-TW">
                <a:solidFill>
                  <a:schemeClr val="dk1"/>
                </a:solidFill>
              </a:rPr>
              <a:t>選擇關聯規則演算法：熱點分析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02" name="Google Shape;1102;p107"/>
          <p:cNvSpPr txBox="1"/>
          <p:nvPr>
            <p:ph idx="2" type="body"/>
          </p:nvPr>
        </p:nvSpPr>
        <p:spPr>
          <a:xfrm>
            <a:off x="5161575" y="1791150"/>
            <a:ext cx="35631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按下associator的「Choose」按鈕，選擇篩選器：</a:t>
            </a:r>
            <a:br>
              <a:rPr lang="zh-TW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weka.associations</a:t>
            </a:r>
            <a:br>
              <a:rPr lang="zh-TW" sz="2000" u="sng">
                <a:solidFill>
                  <a:schemeClr val="dk1"/>
                </a:solidFill>
              </a:rPr>
            </a:br>
            <a:r>
              <a:rPr lang="zh-TW" sz="2000" u="sng">
                <a:solidFill>
                  <a:schemeClr val="dk1"/>
                </a:solidFill>
              </a:rPr>
              <a:t>.</a:t>
            </a:r>
            <a:r>
              <a:rPr b="1" lang="zh-TW" u="sng">
                <a:solidFill>
                  <a:srgbClr val="FF0000"/>
                </a:solidFill>
              </a:rPr>
              <a:t>HotSpot</a:t>
            </a:r>
            <a:br>
              <a:rPr b="1" lang="zh-TW" u="sng">
                <a:solidFill>
                  <a:srgbClr val="FF0000"/>
                </a:solidFill>
              </a:rPr>
            </a:br>
            <a:r>
              <a:rPr lang="zh-TW">
                <a:solidFill>
                  <a:schemeClr val="dk1"/>
                </a:solidFill>
              </a:rPr>
              <a:t>(</a:t>
            </a:r>
            <a:r>
              <a:rPr lang="zh-TW">
                <a:solidFill>
                  <a:schemeClr val="dk1"/>
                </a:solidFill>
              </a:rPr>
              <a:t>熱點分析</a:t>
            </a:r>
            <a:r>
              <a:rPr lang="zh-TW">
                <a:solidFill>
                  <a:schemeClr val="dk1"/>
                </a:solidFill>
              </a:rPr>
              <a:t>)</a:t>
            </a:r>
            <a:endParaRPr/>
          </a:p>
        </p:txBody>
      </p:sp>
      <p:sp>
        <p:nvSpPr>
          <p:cNvPr id="1103" name="Google Shape;1103;p10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04" name="Google Shape;1104;p107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05" name="Google Shape;1105;p107"/>
          <p:cNvGrpSpPr/>
          <p:nvPr/>
        </p:nvGrpSpPr>
        <p:grpSpPr>
          <a:xfrm>
            <a:off x="476252" y="2571802"/>
            <a:ext cx="4685328" cy="3150479"/>
            <a:chOff x="476250" y="1851375"/>
            <a:chExt cx="5524500" cy="3714750"/>
          </a:xfrm>
        </p:grpSpPr>
        <p:pic>
          <p:nvPicPr>
            <p:cNvPr id="1106" name="Google Shape;1106;p10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250" y="1851375"/>
              <a:ext cx="5524500" cy="3714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7" name="Google Shape;1107;p107"/>
            <p:cNvSpPr/>
            <p:nvPr/>
          </p:nvSpPr>
          <p:spPr>
            <a:xfrm>
              <a:off x="1170211" y="3492305"/>
              <a:ext cx="2195700" cy="432900"/>
            </a:xfrm>
            <a:prstGeom prst="roundRect">
              <a:avLst>
                <a:gd fmla="val 7780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</p:grpSp>
      <p:sp>
        <p:nvSpPr>
          <p:cNvPr id="1108" name="Google Shape;1108;p107"/>
          <p:cNvSpPr/>
          <p:nvPr/>
        </p:nvSpPr>
        <p:spPr>
          <a:xfrm>
            <a:off x="2863875" y="313170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!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3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08"/>
          <p:cNvSpPr txBox="1"/>
          <p:nvPr>
            <p:ph idx="1" type="body"/>
          </p:nvPr>
        </p:nvSpPr>
        <p:spPr>
          <a:xfrm>
            <a:off x="578525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5" name="Google Shape;1115;p10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3. Weka熱點分析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B</a:t>
            </a:r>
            <a:r>
              <a:rPr lang="zh-TW">
                <a:solidFill>
                  <a:schemeClr val="dk1"/>
                </a:solidFill>
              </a:rPr>
              <a:t>. 熱點分析</a:t>
            </a:r>
            <a:r>
              <a:rPr lang="zh-TW">
                <a:solidFill>
                  <a:schemeClr val="dk1"/>
                </a:solidFill>
              </a:rPr>
              <a:t>進階設定(1/3)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16" name="Google Shape;1116;p108"/>
          <p:cNvSpPr txBox="1"/>
          <p:nvPr>
            <p:ph idx="2" type="body"/>
          </p:nvPr>
        </p:nvSpPr>
        <p:spPr>
          <a:xfrm>
            <a:off x="5874425" y="1791150"/>
            <a:ext cx="28503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按下粗體字的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演算法名稱</a:t>
            </a:r>
            <a:br>
              <a:rPr lang="zh-TW">
                <a:solidFill>
                  <a:schemeClr val="dk1"/>
                </a:solidFill>
              </a:rPr>
            </a:br>
            <a:r>
              <a:rPr b="1" lang="zh-TW">
                <a:solidFill>
                  <a:srgbClr val="FF0000"/>
                </a:solidFill>
              </a:rPr>
              <a:t>HotSpot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開啟進階設定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17" name="Google Shape;1117;p10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18" name="Google Shape;1118;p108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9" name="Google Shape;1119;p108"/>
          <p:cNvGrpSpPr/>
          <p:nvPr/>
        </p:nvGrpSpPr>
        <p:grpSpPr>
          <a:xfrm>
            <a:off x="578535" y="2095953"/>
            <a:ext cx="3563192" cy="2395940"/>
            <a:chOff x="610736" y="1545241"/>
            <a:chExt cx="4685328" cy="3150479"/>
          </a:xfrm>
        </p:grpSpPr>
        <p:grpSp>
          <p:nvGrpSpPr>
            <p:cNvPr id="1120" name="Google Shape;1120;p108"/>
            <p:cNvGrpSpPr/>
            <p:nvPr/>
          </p:nvGrpSpPr>
          <p:grpSpPr>
            <a:xfrm>
              <a:off x="610736" y="1545241"/>
              <a:ext cx="4685328" cy="3150479"/>
              <a:chOff x="634821" y="640950"/>
              <a:chExt cx="5524500" cy="3714750"/>
            </a:xfrm>
          </p:grpSpPr>
          <p:pic>
            <p:nvPicPr>
              <p:cNvPr id="1121" name="Google Shape;1121;p10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34821" y="640950"/>
                <a:ext cx="5524500" cy="37147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22" name="Google Shape;1122;p108"/>
              <p:cNvSpPr/>
              <p:nvPr/>
            </p:nvSpPr>
            <p:spPr>
              <a:xfrm>
                <a:off x="2714599" y="2243255"/>
                <a:ext cx="791100" cy="432900"/>
              </a:xfrm>
              <a:prstGeom prst="roundRect">
                <a:avLst>
                  <a:gd fmla="val 7780" name="adj"/>
                </a:avLst>
              </a:prstGeom>
              <a:noFill/>
              <a:ln cap="flat" cmpd="sng" w="381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200"/>
              </a:p>
            </p:txBody>
          </p:sp>
        </p:grpSp>
        <p:sp>
          <p:nvSpPr>
            <p:cNvPr id="1123" name="Google Shape;1123;p108"/>
            <p:cNvSpPr/>
            <p:nvPr/>
          </p:nvSpPr>
          <p:spPr>
            <a:xfrm>
              <a:off x="2863881" y="1966538"/>
              <a:ext cx="869100" cy="858000"/>
            </a:xfrm>
            <a:prstGeom prst="wedgeEllipseCallout">
              <a:avLst>
                <a:gd fmla="val -56935" name="adj1"/>
                <a:gd fmla="val 72531" name="adj2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1</a:t>
              </a:r>
              <a:endParaRPr b="1" sz="3200">
                <a:solidFill>
                  <a:srgbClr val="FFFFFF"/>
                </a:solidFill>
              </a:endParaRPr>
            </a:p>
          </p:txBody>
        </p:sp>
      </p:grpSp>
      <p:pic>
        <p:nvPicPr>
          <p:cNvPr id="1124" name="Google Shape;1124;p108"/>
          <p:cNvPicPr preferRelativeResize="0"/>
          <p:nvPr/>
        </p:nvPicPr>
        <p:blipFill rotWithShape="1">
          <a:blip r:embed="rId4">
            <a:alphaModFix/>
          </a:blip>
          <a:srcRect b="35811" l="0" r="23977" t="0"/>
          <a:stretch/>
        </p:blipFill>
        <p:spPr>
          <a:xfrm>
            <a:off x="3002600" y="3559900"/>
            <a:ext cx="2691350" cy="2674475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25" name="Google Shape;1125;p108"/>
          <p:cNvSpPr/>
          <p:nvPr/>
        </p:nvSpPr>
        <p:spPr>
          <a:xfrm flipH="1" rot="2700000">
            <a:off x="2453349" y="3434464"/>
            <a:ext cx="550270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09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32" name="Google Shape;1132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729400"/>
            <a:ext cx="3969775" cy="4672130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109"/>
          <p:cNvSpPr/>
          <p:nvPr/>
        </p:nvSpPr>
        <p:spPr>
          <a:xfrm>
            <a:off x="4552800" y="1772425"/>
            <a:ext cx="4591200" cy="473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4" name="Google Shape;1134;p10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3. Weka熱點分析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B. 熱點分析進階設定(2/3)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1135" name="Google Shape;1135;p109"/>
          <p:cNvSpPr txBox="1"/>
          <p:nvPr>
            <p:ph idx="2" type="body"/>
          </p:nvPr>
        </p:nvSpPr>
        <p:spPr>
          <a:xfrm>
            <a:off x="4705350" y="1714950"/>
            <a:ext cx="4019400" cy="48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200"/>
              <a:buAutoNum type="arabicPeriod" startAt="2"/>
            </a:pPr>
            <a:r>
              <a:rPr lang="zh-TW" sz="2200"/>
              <a:t>請設定以下參數：</a:t>
            </a:r>
            <a:endParaRPr sz="2200"/>
          </a:p>
          <a:p>
            <a:pPr indent="-355600" lvl="1" marL="45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 sz="2000">
                <a:solidFill>
                  <a:srgbClr val="FF0000"/>
                </a:solidFill>
              </a:rPr>
              <a:t>maxBranchingFactor: </a:t>
            </a:r>
            <a:r>
              <a:rPr lang="zh-TW" sz="2000" u="sng">
                <a:solidFill>
                  <a:srgbClr val="FF0000"/>
                </a:solidFill>
              </a:rPr>
              <a:t>300</a:t>
            </a:r>
            <a:br>
              <a:rPr lang="zh-TW" sz="2000"/>
            </a:br>
            <a:r>
              <a:rPr lang="zh-TW" sz="2000"/>
              <a:t>決定最後探勘的結果數量</a:t>
            </a:r>
            <a:br>
              <a:rPr lang="zh-TW" sz="2000"/>
            </a:br>
            <a:r>
              <a:rPr lang="zh-TW" sz="2000"/>
              <a:t>因為屬性數量超過300了，所以我們設300</a:t>
            </a:r>
            <a:endParaRPr sz="2000"/>
          </a:p>
          <a:p>
            <a:pPr indent="-355600" lvl="1" marL="45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 sz="2000">
                <a:solidFill>
                  <a:srgbClr val="FF0000"/>
                </a:solidFill>
              </a:rPr>
              <a:t>maxRuleLength: </a:t>
            </a:r>
            <a:r>
              <a:rPr lang="zh-TW" sz="2000" u="sng">
                <a:solidFill>
                  <a:srgbClr val="FF0000"/>
                </a:solidFill>
              </a:rPr>
              <a:t>1</a:t>
            </a:r>
            <a:br>
              <a:rPr lang="zh-TW" sz="2000"/>
            </a:br>
            <a:r>
              <a:rPr lang="zh-TW" sz="2000"/>
              <a:t>規則長度最大值，數值越大，前提條件越複雜。</a:t>
            </a:r>
            <a:br>
              <a:rPr lang="zh-TW" sz="2000"/>
            </a:br>
            <a:r>
              <a:rPr lang="zh-TW" sz="2000"/>
              <a:t>設1表示只看1個屬性(一個字)</a:t>
            </a:r>
            <a:endParaRPr sz="2200"/>
          </a:p>
        </p:txBody>
      </p:sp>
      <p:sp>
        <p:nvSpPr>
          <p:cNvPr id="1136" name="Google Shape;1136;p10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37" name="Google Shape;1137;p10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8" name="Google Shape;1138;p109"/>
          <p:cNvSpPr/>
          <p:nvPr/>
        </p:nvSpPr>
        <p:spPr>
          <a:xfrm>
            <a:off x="533400" y="3369050"/>
            <a:ext cx="1811400" cy="6288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139" name="Google Shape;1139;p109"/>
          <p:cNvSpPr/>
          <p:nvPr/>
        </p:nvSpPr>
        <p:spPr>
          <a:xfrm>
            <a:off x="2241900" y="268690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10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6" name="Google Shape;1146;p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729400"/>
            <a:ext cx="3969775" cy="4672130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110"/>
          <p:cNvSpPr/>
          <p:nvPr/>
        </p:nvSpPr>
        <p:spPr>
          <a:xfrm>
            <a:off x="4552800" y="1772425"/>
            <a:ext cx="4591200" cy="473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11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3. Weka熱點分析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B. 熱點分析進階設定(3/3)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1149" name="Google Shape;1149;p110"/>
          <p:cNvSpPr txBox="1"/>
          <p:nvPr>
            <p:ph idx="2" type="body"/>
          </p:nvPr>
        </p:nvSpPr>
        <p:spPr>
          <a:xfrm>
            <a:off x="4705350" y="1714950"/>
            <a:ext cx="4019400" cy="48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200"/>
              <a:buAutoNum type="arabicPeriod" startAt="3"/>
            </a:pPr>
            <a:r>
              <a:rPr lang="zh-TW" sz="2200"/>
              <a:t>請設定以下參數：</a:t>
            </a:r>
            <a:endParaRPr sz="2200"/>
          </a:p>
          <a:p>
            <a:pPr indent="-355600" lvl="1" marL="45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 sz="2000">
                <a:solidFill>
                  <a:srgbClr val="FF0000"/>
                </a:solidFill>
              </a:rPr>
              <a:t>outputRules: </a:t>
            </a:r>
            <a:r>
              <a:rPr lang="zh-TW" sz="2000" u="sng">
                <a:solidFill>
                  <a:srgbClr val="FF0000"/>
                </a:solidFill>
              </a:rPr>
              <a:t>True</a:t>
            </a:r>
            <a:br>
              <a:rPr lang="zh-TW" sz="2000"/>
            </a:br>
            <a:r>
              <a:rPr lang="zh-TW" sz="2000"/>
              <a:t>以關聯規則輸出結果</a:t>
            </a:r>
            <a:endParaRPr sz="2000"/>
          </a:p>
          <a:p>
            <a:pPr indent="-355600" lvl="1" marL="45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 sz="2000">
                <a:solidFill>
                  <a:srgbClr val="FF0000"/>
                </a:solidFill>
              </a:rPr>
              <a:t>support: 0.001</a:t>
            </a:r>
            <a:br>
              <a:rPr lang="zh-TW" sz="2000">
                <a:solidFill>
                  <a:srgbClr val="FF0000"/>
                </a:solidFill>
              </a:rPr>
            </a:br>
            <a:r>
              <a:rPr lang="zh-TW" sz="2000"/>
              <a:t>篩選門檻</a:t>
            </a:r>
            <a:endParaRPr sz="2000">
              <a:solidFill>
                <a:srgbClr val="FF0000"/>
              </a:solidFill>
            </a:endParaRPr>
          </a:p>
          <a:p>
            <a:pPr indent="-355600" lvl="1" marL="45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 sz="2000">
                <a:solidFill>
                  <a:srgbClr val="FF0000"/>
                </a:solidFill>
              </a:rPr>
              <a:t>target: rate_class</a:t>
            </a:r>
            <a:br>
              <a:rPr lang="zh-TW" sz="2000">
                <a:solidFill>
                  <a:srgbClr val="FF0000"/>
                </a:solidFill>
              </a:rPr>
            </a:br>
            <a:r>
              <a:rPr lang="zh-TW" sz="2000"/>
              <a:t>目標屬性</a:t>
            </a:r>
            <a:r>
              <a:rPr lang="zh-TW" sz="2000"/>
              <a:t>名稱</a:t>
            </a:r>
            <a:r>
              <a:rPr lang="zh-TW" sz="2000"/>
              <a:t>(rate_class)</a:t>
            </a:r>
            <a:endParaRPr sz="2000"/>
          </a:p>
          <a:p>
            <a:pPr indent="-355600" lvl="1" marL="450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 sz="2000">
                <a:solidFill>
                  <a:srgbClr val="FF0000"/>
                </a:solidFill>
              </a:rPr>
              <a:t>targetIndex: first</a:t>
            </a:r>
            <a:br>
              <a:rPr lang="zh-TW" sz="2000">
                <a:solidFill>
                  <a:srgbClr val="FF0000"/>
                </a:solidFill>
              </a:rPr>
            </a:br>
            <a:r>
              <a:rPr lang="zh-TW" sz="2000"/>
              <a:t>目標值的索引</a:t>
            </a:r>
            <a:br>
              <a:rPr lang="zh-TW" sz="2000"/>
            </a:br>
            <a:r>
              <a:rPr lang="zh-TW" sz="2000"/>
              <a:t>(第1個=negative)</a:t>
            </a:r>
            <a:endParaRPr sz="20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68300" lvl="0" marL="457200" rtl="0" algn="l">
              <a:lnSpc>
                <a:spcPct val="100000"/>
              </a:lnSpc>
              <a:spcBef>
                <a:spcPts val="560"/>
              </a:spcBef>
              <a:spcAft>
                <a:spcPts val="1000"/>
              </a:spcAft>
              <a:buSzPts val="2200"/>
              <a:buAutoNum type="arabicPeriod" startAt="3"/>
            </a:pPr>
            <a:r>
              <a:rPr lang="zh-TW" sz="2200">
                <a:solidFill>
                  <a:schemeClr val="dk1"/>
                </a:solidFill>
              </a:rPr>
              <a:t>按「OK」離開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1150" name="Google Shape;1150;p11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51" name="Google Shape;1151;p11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2" name="Google Shape;1152;p110"/>
          <p:cNvSpPr/>
          <p:nvPr/>
        </p:nvSpPr>
        <p:spPr>
          <a:xfrm>
            <a:off x="713875" y="4474977"/>
            <a:ext cx="1811400" cy="12438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153" name="Google Shape;1153;p110"/>
          <p:cNvSpPr/>
          <p:nvPr/>
        </p:nvSpPr>
        <p:spPr>
          <a:xfrm>
            <a:off x="2047725" y="37011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154" name="Google Shape;1154;p110"/>
          <p:cNvSpPr/>
          <p:nvPr/>
        </p:nvSpPr>
        <p:spPr>
          <a:xfrm>
            <a:off x="2476125" y="6027263"/>
            <a:ext cx="1069500" cy="3285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155" name="Google Shape;1155;p110"/>
          <p:cNvSpPr/>
          <p:nvPr/>
        </p:nvSpPr>
        <p:spPr>
          <a:xfrm>
            <a:off x="3390225" y="5247017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11"/>
          <p:cNvSpPr txBox="1"/>
          <p:nvPr>
            <p:ph idx="1" type="body"/>
          </p:nvPr>
        </p:nvSpPr>
        <p:spPr>
          <a:xfrm>
            <a:off x="578525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2" name="Google Shape;1162;p11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3. Weka熱點分析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900">
                <a:solidFill>
                  <a:schemeClr val="dk1"/>
                </a:solidFill>
              </a:rPr>
              <a:t>C</a:t>
            </a:r>
            <a:r>
              <a:rPr lang="zh-TW" sz="3900">
                <a:solidFill>
                  <a:schemeClr val="dk1"/>
                </a:solidFill>
              </a:rPr>
              <a:t>. </a:t>
            </a:r>
            <a:r>
              <a:rPr lang="zh-TW" sz="3900">
                <a:solidFill>
                  <a:schemeClr val="dk1"/>
                </a:solidFill>
              </a:rPr>
              <a:t>關閉FilteredAssociator進階設定</a:t>
            </a:r>
            <a:endParaRPr sz="3900">
              <a:solidFill>
                <a:schemeClr val="dk1"/>
              </a:solidFill>
            </a:endParaRPr>
          </a:p>
        </p:txBody>
      </p:sp>
      <p:sp>
        <p:nvSpPr>
          <p:cNvPr id="1163" name="Google Shape;1163;p111"/>
          <p:cNvSpPr txBox="1"/>
          <p:nvPr>
            <p:ph idx="2" type="body"/>
          </p:nvPr>
        </p:nvSpPr>
        <p:spPr>
          <a:xfrm>
            <a:off x="5161575" y="1791150"/>
            <a:ext cx="35631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1000"/>
              </a:spcAft>
              <a:buSzPts val="2400"/>
              <a:buChar char="●"/>
            </a:pPr>
            <a:r>
              <a:rPr lang="zh-TW">
                <a:solidFill>
                  <a:schemeClr val="dk1"/>
                </a:solidFill>
              </a:rPr>
              <a:t>按下「OK」，離開FilteredAssociator進階設定</a:t>
            </a:r>
            <a:endParaRPr/>
          </a:p>
        </p:txBody>
      </p:sp>
      <p:sp>
        <p:nvSpPr>
          <p:cNvPr id="1164" name="Google Shape;1164;p11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65" name="Google Shape;1165;p11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66" name="Google Shape;1166;p111"/>
          <p:cNvGrpSpPr/>
          <p:nvPr/>
        </p:nvGrpSpPr>
        <p:grpSpPr>
          <a:xfrm>
            <a:off x="476252" y="2571802"/>
            <a:ext cx="4685328" cy="3150479"/>
            <a:chOff x="476250" y="1851375"/>
            <a:chExt cx="5524500" cy="3714750"/>
          </a:xfrm>
        </p:grpSpPr>
        <p:pic>
          <p:nvPicPr>
            <p:cNvPr id="1167" name="Google Shape;1167;p1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6250" y="1851375"/>
              <a:ext cx="5524500" cy="3714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8" name="Google Shape;1168;p111"/>
            <p:cNvSpPr/>
            <p:nvPr/>
          </p:nvSpPr>
          <p:spPr>
            <a:xfrm>
              <a:off x="3127939" y="5077643"/>
              <a:ext cx="1482900" cy="432900"/>
            </a:xfrm>
            <a:prstGeom prst="roundRect">
              <a:avLst>
                <a:gd fmla="val 7780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</p:grpSp>
      <p:sp>
        <p:nvSpPr>
          <p:cNvPr id="1169" name="Google Shape;1169;p111"/>
          <p:cNvSpPr/>
          <p:nvPr/>
        </p:nvSpPr>
        <p:spPr>
          <a:xfrm>
            <a:off x="3892575" y="44040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!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12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76" name="Google Shape;1176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97" y="2409597"/>
            <a:ext cx="4019400" cy="3035057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11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3. 熱點分析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D</a:t>
            </a:r>
            <a:r>
              <a:rPr lang="zh-TW">
                <a:solidFill>
                  <a:schemeClr val="dk1"/>
                </a:solidFill>
              </a:rPr>
              <a:t>. 執行探勘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78" name="Google Shape;1178;p112"/>
          <p:cNvSpPr txBox="1"/>
          <p:nvPr>
            <p:ph idx="2" type="body"/>
          </p:nvPr>
        </p:nvSpPr>
        <p:spPr>
          <a:xfrm>
            <a:off x="5206825" y="1791150"/>
            <a:ext cx="35178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rgbClr val="FF0000"/>
                </a:solidFill>
              </a:rPr>
              <a:t>Start</a:t>
            </a:r>
            <a:r>
              <a:rPr lang="zh-TW">
                <a:solidFill>
                  <a:schemeClr val="dk1"/>
                </a:solidFill>
              </a:rPr>
              <a:t> 開始執行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rgbClr val="FF0000"/>
                </a:solidFill>
              </a:rPr>
              <a:t>Result list 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增加新的探勘結果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>
                <a:solidFill>
                  <a:srgbClr val="FF0000"/>
                </a:solidFill>
              </a:rPr>
              <a:t>Associator output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探勘結果細節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79" name="Google Shape;1179;p11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80" name="Google Shape;1180;p112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112"/>
          <p:cNvSpPr/>
          <p:nvPr/>
        </p:nvSpPr>
        <p:spPr>
          <a:xfrm>
            <a:off x="580325" y="3428200"/>
            <a:ext cx="4320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182" name="Google Shape;1182;p112"/>
          <p:cNvSpPr/>
          <p:nvPr/>
        </p:nvSpPr>
        <p:spPr>
          <a:xfrm>
            <a:off x="580325" y="4183900"/>
            <a:ext cx="7614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183" name="Google Shape;1183;p112"/>
          <p:cNvSpPr/>
          <p:nvPr/>
        </p:nvSpPr>
        <p:spPr>
          <a:xfrm>
            <a:off x="1438650" y="3368650"/>
            <a:ext cx="3074400" cy="1613400"/>
          </a:xfrm>
          <a:prstGeom prst="roundRect">
            <a:avLst>
              <a:gd fmla="val 4604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184" name="Google Shape;1184;p112"/>
          <p:cNvSpPr/>
          <p:nvPr/>
        </p:nvSpPr>
        <p:spPr>
          <a:xfrm>
            <a:off x="1012325" y="275725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1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185" name="Google Shape;1185;p112"/>
          <p:cNvSpPr/>
          <p:nvPr/>
        </p:nvSpPr>
        <p:spPr>
          <a:xfrm>
            <a:off x="739325" y="4695867"/>
            <a:ext cx="602400" cy="594600"/>
          </a:xfrm>
          <a:prstGeom prst="wedgeEllipseCallout">
            <a:avLst>
              <a:gd fmla="val -24780" name="adj1"/>
              <a:gd fmla="val -97283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2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186" name="Google Shape;1186;p112"/>
          <p:cNvSpPr/>
          <p:nvPr/>
        </p:nvSpPr>
        <p:spPr>
          <a:xfrm>
            <a:off x="3065975" y="2630517"/>
            <a:ext cx="602400" cy="594600"/>
          </a:xfrm>
          <a:prstGeom prst="wedgeEllipseCallout">
            <a:avLst>
              <a:gd fmla="val -54370" name="adj1"/>
              <a:gd fmla="val 77856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900">
                <a:solidFill>
                  <a:srgbClr val="FFFFFF"/>
                </a:solidFill>
              </a:rPr>
              <a:t>3</a:t>
            </a:r>
            <a:endParaRPr b="1" sz="2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13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3" name="Google Shape;1193;p11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194" name="Google Shape;1194;p113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/>
              <a:t>文本探勘之比較</a:t>
            </a:r>
            <a:endParaRPr sz="3200"/>
          </a:p>
        </p:txBody>
      </p:sp>
      <p:sp>
        <p:nvSpPr>
          <p:cNvPr id="1195" name="Google Shape;1195;p113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上機啦！</a:t>
            </a:r>
            <a:endParaRPr/>
          </a:p>
        </p:txBody>
      </p:sp>
      <p:sp>
        <p:nvSpPr>
          <p:cNvPr id="1196" name="Google Shape;1196;p11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7" name="Google Shape;1197;p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3235" y="2427297"/>
            <a:ext cx="4019400" cy="3035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114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想一想</a:t>
            </a:r>
            <a:endParaRPr/>
          </a:p>
        </p:txBody>
      </p:sp>
      <p:sp>
        <p:nvSpPr>
          <p:cNvPr id="1204" name="Google Shape;1204;p114"/>
          <p:cNvSpPr txBox="1"/>
          <p:nvPr>
            <p:ph idx="1" type="body"/>
          </p:nvPr>
        </p:nvSpPr>
        <p:spPr>
          <a:xfrm>
            <a:off x="3737375" y="1783075"/>
            <a:ext cx="4930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熱點分析找出了什麼結果？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要怎麼用探勘其他結果？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斷詞處理跟文字向量化做了什麼？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/>
              <a:t>如何修改斷詞處理跟文字向量化的設定？</a:t>
            </a:r>
            <a:endParaRPr/>
          </a:p>
        </p:txBody>
      </p:sp>
      <p:sp>
        <p:nvSpPr>
          <p:cNvPr id="1205" name="Google Shape;1205;p11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06" name="Google Shape;1206;p114"/>
          <p:cNvSpPr txBox="1"/>
          <p:nvPr>
            <p:ph idx="2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11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13" name="Google Shape;1213;p115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熱點分析結果</a:t>
            </a:r>
            <a:endParaRPr b="0" sz="3200"/>
          </a:p>
        </p:txBody>
      </p:sp>
      <p:sp>
        <p:nvSpPr>
          <p:cNvPr id="1214" name="Google Shape;1214;p115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1000"/>
              </a:spcAft>
              <a:buNone/>
            </a:pPr>
            <a:r>
              <a:rPr lang="zh-TW"/>
              <a:t>熱點分析找出了什麼結果？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2"/>
          <p:cNvSpPr/>
          <p:nvPr/>
        </p:nvSpPr>
        <p:spPr>
          <a:xfrm rot="-1799730">
            <a:off x="5582415" y="2124394"/>
            <a:ext cx="578479" cy="52485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6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26" name="Google Shape;426;p62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https://pixabay.com/zh/vectors/counselling-advice-therapist-3630323/</a:t>
            </a:r>
            <a:endParaRPr/>
          </a:p>
        </p:txBody>
      </p:sp>
      <p:sp>
        <p:nvSpPr>
          <p:cNvPr id="427" name="Google Shape;427;p62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8" name="Google Shape;42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3425" y="2014975"/>
            <a:ext cx="2197150" cy="219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2"/>
          <p:cNvPicPr preferRelativeResize="0"/>
          <p:nvPr/>
        </p:nvPicPr>
        <p:blipFill rotWithShape="1">
          <a:blip r:embed="rId4">
            <a:alphaModFix/>
          </a:blip>
          <a:srcRect b="0" l="0" r="50181" t="0"/>
          <a:stretch/>
        </p:blipFill>
        <p:spPr>
          <a:xfrm>
            <a:off x="476250" y="2014975"/>
            <a:ext cx="2056301" cy="219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2"/>
          <p:cNvPicPr preferRelativeResize="0"/>
          <p:nvPr/>
        </p:nvPicPr>
        <p:blipFill rotWithShape="1">
          <a:blip r:embed="rId4">
            <a:alphaModFix/>
          </a:blip>
          <a:srcRect b="0" l="52082" r="0" t="0"/>
          <a:stretch/>
        </p:blipFill>
        <p:spPr>
          <a:xfrm>
            <a:off x="6689875" y="2014975"/>
            <a:ext cx="1977876" cy="219715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62"/>
          <p:cNvSpPr/>
          <p:nvPr/>
        </p:nvSpPr>
        <p:spPr>
          <a:xfrm>
            <a:off x="1741400" y="1531325"/>
            <a:ext cx="1146900" cy="1132200"/>
          </a:xfrm>
          <a:prstGeom prst="wedgeEllipseCallout">
            <a:avLst>
              <a:gd fmla="val -45209" name="adj1"/>
              <a:gd fmla="val 49221" name="adj2"/>
            </a:avLst>
          </a:prstGeom>
          <a:solidFill>
            <a:srgbClr val="FFFFFF"/>
          </a:solidFill>
          <a:ln cap="flat" cmpd="sng" w="38100">
            <a:solidFill>
              <a:srgbClr val="0B714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  <p:sp>
        <p:nvSpPr>
          <p:cNvPr id="432" name="Google Shape;432;p62"/>
          <p:cNvSpPr/>
          <p:nvPr/>
        </p:nvSpPr>
        <p:spPr>
          <a:xfrm>
            <a:off x="5997775" y="1531325"/>
            <a:ext cx="1146900" cy="1132200"/>
          </a:xfrm>
          <a:prstGeom prst="wedgeEllipseCallout">
            <a:avLst>
              <a:gd fmla="val 62811" name="adj1"/>
              <a:gd fmla="val 35934" name="adj2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  <p:pic>
        <p:nvPicPr>
          <p:cNvPr id="433" name="Google Shape;43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687" y="1547886"/>
            <a:ext cx="1099075" cy="10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5313" y="1547875"/>
            <a:ext cx="1099075" cy="109907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62"/>
          <p:cNvSpPr/>
          <p:nvPr/>
        </p:nvSpPr>
        <p:spPr>
          <a:xfrm>
            <a:off x="2822850" y="4776000"/>
            <a:ext cx="3498300" cy="12438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Sentiment Classification</a:t>
            </a:r>
            <a:endParaRPr b="1"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情緒分類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6" name="Google Shape;436;p62"/>
          <p:cNvSpPr/>
          <p:nvPr/>
        </p:nvSpPr>
        <p:spPr>
          <a:xfrm flipH="1" rot="5400000">
            <a:off x="4282800" y="4354025"/>
            <a:ext cx="578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62"/>
          <p:cNvSpPr/>
          <p:nvPr/>
        </p:nvSpPr>
        <p:spPr>
          <a:xfrm flipH="1" rot="1799730">
            <a:off x="2980815" y="2124394"/>
            <a:ext cx="578479" cy="52485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11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21" name="Google Shape;1221;p11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熱點分析探勘結果</a:t>
            </a:r>
            <a:endParaRPr/>
          </a:p>
        </p:txBody>
      </p:sp>
      <p:sp>
        <p:nvSpPr>
          <p:cNvPr id="1222" name="Google Shape;1222;p116"/>
          <p:cNvSpPr txBox="1"/>
          <p:nvPr>
            <p:ph idx="3" type="subTitle"/>
          </p:nvPr>
        </p:nvSpPr>
        <p:spPr>
          <a:xfrm>
            <a:off x="920575" y="3546888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116"/>
          <p:cNvSpPr txBox="1"/>
          <p:nvPr>
            <p:ph idx="1" type="body"/>
          </p:nvPr>
        </p:nvSpPr>
        <p:spPr>
          <a:xfrm>
            <a:off x="630250" y="4810300"/>
            <a:ext cx="3868800" cy="16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4" name="Google Shape;1224;p116"/>
          <p:cNvSpPr txBox="1"/>
          <p:nvPr>
            <p:ph idx="2" type="body"/>
          </p:nvPr>
        </p:nvSpPr>
        <p:spPr>
          <a:xfrm>
            <a:off x="4629153" y="3719401"/>
            <a:ext cx="3887700" cy="275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5" name="Google Shape;1225;p116"/>
          <p:cNvSpPr txBox="1"/>
          <p:nvPr>
            <p:ph idx="4" type="subTitle"/>
          </p:nvPr>
        </p:nvSpPr>
        <p:spPr>
          <a:xfrm>
            <a:off x="4632600" y="3138600"/>
            <a:ext cx="3880800" cy="58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/>
              <a:t>沒</a:t>
            </a:r>
            <a:r>
              <a:rPr lang="zh-TW"/>
              <a:t>有使用這個詞</a:t>
            </a:r>
            <a:endParaRPr/>
          </a:p>
        </p:txBody>
      </p:sp>
      <p:sp>
        <p:nvSpPr>
          <p:cNvPr id="1226" name="Google Shape;1226;p116"/>
          <p:cNvSpPr txBox="1"/>
          <p:nvPr>
            <p:ph idx="5" type="subTitle"/>
          </p:nvPr>
        </p:nvSpPr>
        <p:spPr>
          <a:xfrm>
            <a:off x="24200" y="6583675"/>
            <a:ext cx="82077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7" name="Google Shape;1227;p116"/>
          <p:cNvSpPr/>
          <p:nvPr/>
        </p:nvSpPr>
        <p:spPr>
          <a:xfrm>
            <a:off x="209100" y="2925300"/>
            <a:ext cx="8784900" cy="1007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[_黑名單 </a:t>
            </a:r>
            <a:r>
              <a:rPr lang="zh-TW" sz="2200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&gt;</a:t>
            </a:r>
            <a:r>
              <a:rPr lang="zh-TW" sz="2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0]</a:t>
            </a: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: 6 ==&gt; [rate_class=negative]: 6   &lt;conf:(1)&gt; lift:(3)...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28" name="Google Shape;1228;p116"/>
          <p:cNvSpPr/>
          <p:nvPr/>
        </p:nvSpPr>
        <p:spPr>
          <a:xfrm>
            <a:off x="2571300" y="2184575"/>
            <a:ext cx="3977700" cy="763500"/>
          </a:xfrm>
          <a:prstGeom prst="roundRect">
            <a:avLst>
              <a:gd fmla="val 16667" name="adj"/>
            </a:avLst>
          </a:prstGeom>
          <a:solidFill>
            <a:srgbClr val="08563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有使用這個詞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descr="slide ok checked green" id="1229" name="Google Shape;1229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268" y="2004302"/>
            <a:ext cx="1124026" cy="1124022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Google Shape;1230;p116"/>
          <p:cNvSpPr/>
          <p:nvPr/>
        </p:nvSpPr>
        <p:spPr>
          <a:xfrm>
            <a:off x="209100" y="5199750"/>
            <a:ext cx="8784900" cy="1007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[_搞笑 </a:t>
            </a:r>
            <a:r>
              <a:rPr lang="zh-TW" sz="2200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&lt;=</a:t>
            </a:r>
            <a:r>
              <a:rPr lang="zh-TW" sz="22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0]</a:t>
            </a:r>
            <a:r>
              <a:rPr lang="zh-TW" sz="2200">
                <a:latin typeface="Microsoft JhengHei"/>
                <a:ea typeface="Microsoft JhengHei"/>
                <a:cs typeface="Microsoft JhengHei"/>
                <a:sym typeface="Microsoft JhengHei"/>
              </a:rPr>
              <a:t>: 2070 ==&gt; [rate_class=negative]: 697 &lt;conf:(0.34)&gt;..</a:t>
            </a:r>
            <a:endParaRPr sz="2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31" name="Google Shape;1231;p116"/>
          <p:cNvSpPr/>
          <p:nvPr/>
        </p:nvSpPr>
        <p:spPr>
          <a:xfrm>
            <a:off x="2571300" y="4459025"/>
            <a:ext cx="3977700" cy="7635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沒</a:t>
            </a: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有使用這個詞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descr="slide error bad" id="1232" name="Google Shape;1232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8272" y="4293994"/>
            <a:ext cx="1124025" cy="1124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1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39" name="Google Shape;1239;p117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給</a:t>
            </a:r>
            <a:r>
              <a:rPr b="0" lang="zh-TW" sz="3200"/>
              <a:t>作者的提示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accent2"/>
                </a:solidFill>
              </a:rPr>
              <a:t>負面評價 Negative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1240" name="Google Shape;1240;p117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t/>
            </a:r>
            <a:endParaRPr/>
          </a:p>
        </p:txBody>
      </p:sp>
      <p:sp>
        <p:nvSpPr>
          <p:cNvPr id="1241" name="Google Shape;1241;p117"/>
          <p:cNvSpPr/>
          <p:nvPr/>
        </p:nvSpPr>
        <p:spPr>
          <a:xfrm>
            <a:off x="3382475" y="2152250"/>
            <a:ext cx="5285400" cy="1545900"/>
          </a:xfrm>
          <a:prstGeom prst="roundRect">
            <a:avLst>
              <a:gd fmla="val 5578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納粹、失憶、強姦犯、救人、流浪狗、承諾、援交、前女友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42" name="Google Shape;1242;p117"/>
          <p:cNvSpPr/>
          <p:nvPr/>
        </p:nvSpPr>
        <p:spPr>
          <a:xfrm>
            <a:off x="5241575" y="1531825"/>
            <a:ext cx="1567200" cy="7635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劇情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43" name="Google Shape;1243;p117"/>
          <p:cNvSpPr/>
          <p:nvPr/>
        </p:nvSpPr>
        <p:spPr>
          <a:xfrm>
            <a:off x="3382475" y="4491200"/>
            <a:ext cx="5285400" cy="1545900"/>
          </a:xfrm>
          <a:prstGeom prst="roundRect">
            <a:avLst>
              <a:gd fmla="val 5578" name="adj"/>
            </a:avLst>
          </a:prstGeom>
          <a:solidFill>
            <a:srgbClr val="FFFFFF"/>
          </a:solidFill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他媽的</a:t>
            </a: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、sb、</a:t>
            </a: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侮辱、最毒、丟人、活該、狗屎、貓膩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244" name="Google Shape;1244;p117"/>
          <p:cNvSpPr/>
          <p:nvPr/>
        </p:nvSpPr>
        <p:spPr>
          <a:xfrm>
            <a:off x="4256875" y="3870775"/>
            <a:ext cx="3536700" cy="763500"/>
          </a:xfrm>
          <a:prstGeom prst="roundRect">
            <a:avLst>
              <a:gd fmla="val 16667" name="adj"/>
            </a:avLst>
          </a:prstGeom>
          <a:solidFill>
            <a:srgbClr val="98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髒話與生氣用詞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245" name="Google Shape;1245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5362" y="432761"/>
            <a:ext cx="1099075" cy="109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p117"/>
          <p:cNvSpPr txBox="1"/>
          <p:nvPr>
            <p:ph idx="2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1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53" name="Google Shape;1253;p118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熱點分析</a:t>
            </a:r>
            <a:r>
              <a:rPr lang="zh-TW"/>
              <a:t>進階設定</a:t>
            </a:r>
            <a:endParaRPr b="0" sz="3200"/>
          </a:p>
        </p:txBody>
      </p:sp>
      <p:sp>
        <p:nvSpPr>
          <p:cNvPr id="1254" name="Google Shape;1254;p118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1000"/>
              </a:spcAft>
              <a:buNone/>
            </a:pPr>
            <a:r>
              <a:rPr lang="zh-TW"/>
              <a:t>要怎麼用探勘其他結果？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9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11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>
                <a:solidFill>
                  <a:schemeClr val="dk1"/>
                </a:solidFill>
              </a:rPr>
              <a:t>分析另一個目標值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900">
                <a:solidFill>
                  <a:schemeClr val="dk1"/>
                </a:solidFill>
              </a:rPr>
              <a:t>A. </a:t>
            </a:r>
            <a:r>
              <a:rPr lang="zh-TW" sz="3900">
                <a:solidFill>
                  <a:schemeClr val="dk1"/>
                </a:solidFill>
              </a:rPr>
              <a:t>開啟FilteredAssociator進階設定</a:t>
            </a:r>
            <a:endParaRPr sz="3900">
              <a:solidFill>
                <a:schemeClr val="dk1"/>
              </a:solidFill>
            </a:endParaRPr>
          </a:p>
        </p:txBody>
      </p:sp>
      <p:sp>
        <p:nvSpPr>
          <p:cNvPr id="1261" name="Google Shape;1261;p11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62" name="Google Shape;1262;p11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3" name="Google Shape;1263;p119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4" name="Google Shape;1264;p119"/>
          <p:cNvSpPr txBox="1"/>
          <p:nvPr>
            <p:ph idx="2" type="body"/>
          </p:nvPr>
        </p:nvSpPr>
        <p:spPr>
          <a:xfrm>
            <a:off x="5288050" y="1791150"/>
            <a:ext cx="3436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按下粗體字的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演算法名稱</a:t>
            </a:r>
            <a:br>
              <a:rPr lang="zh-TW">
                <a:solidFill>
                  <a:schemeClr val="dk1"/>
                </a:solidFill>
              </a:rPr>
            </a:br>
            <a:r>
              <a:rPr b="1" lang="zh-TW">
                <a:solidFill>
                  <a:srgbClr val="FF0000"/>
                </a:solidFill>
              </a:rPr>
              <a:t>FilteredAssociator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開啟進階設定</a:t>
            </a:r>
            <a:endParaRPr/>
          </a:p>
        </p:txBody>
      </p:sp>
      <p:grpSp>
        <p:nvGrpSpPr>
          <p:cNvPr id="1265" name="Google Shape;1265;p119"/>
          <p:cNvGrpSpPr/>
          <p:nvPr/>
        </p:nvGrpSpPr>
        <p:grpSpPr>
          <a:xfrm>
            <a:off x="533400" y="1835355"/>
            <a:ext cx="4590200" cy="4194521"/>
            <a:chOff x="533400" y="1454355"/>
            <a:chExt cx="4590200" cy="4194521"/>
          </a:xfrm>
        </p:grpSpPr>
        <p:pic>
          <p:nvPicPr>
            <p:cNvPr id="1266" name="Google Shape;1266;p119"/>
            <p:cNvPicPr preferRelativeResize="0"/>
            <p:nvPr/>
          </p:nvPicPr>
          <p:blipFill rotWithShape="1">
            <a:blip r:embed="rId3">
              <a:alphaModFix/>
            </a:blip>
            <a:srcRect b="28941" l="0" r="14037" t="0"/>
            <a:stretch/>
          </p:blipFill>
          <p:spPr>
            <a:xfrm>
              <a:off x="533400" y="1791150"/>
              <a:ext cx="4590200" cy="28457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7" name="Google Shape;1267;p119"/>
            <p:cNvSpPr/>
            <p:nvPr/>
          </p:nvSpPr>
          <p:spPr>
            <a:xfrm>
              <a:off x="1124250" y="2330475"/>
              <a:ext cx="838200" cy="350400"/>
            </a:xfrm>
            <a:prstGeom prst="roundRect">
              <a:avLst>
                <a:gd fmla="val 7780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  <p:sp>
          <p:nvSpPr>
            <p:cNvPr id="1268" name="Google Shape;1268;p119"/>
            <p:cNvSpPr/>
            <p:nvPr/>
          </p:nvSpPr>
          <p:spPr>
            <a:xfrm flipH="1" rot="2700000">
              <a:off x="1550474" y="2695514"/>
              <a:ext cx="550270" cy="524815"/>
            </a:xfrm>
            <a:prstGeom prst="leftArrow">
              <a:avLst>
                <a:gd fmla="val 50000" name="adj1"/>
                <a:gd fmla="val 50000" name="adj2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119"/>
            <p:cNvSpPr/>
            <p:nvPr/>
          </p:nvSpPr>
          <p:spPr>
            <a:xfrm>
              <a:off x="1636650" y="1454355"/>
              <a:ext cx="602400" cy="594600"/>
            </a:xfrm>
            <a:prstGeom prst="wedgeEllipseCallout">
              <a:avLst>
                <a:gd fmla="val -56935" name="adj1"/>
                <a:gd fmla="val 72531" name="adj2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1</a:t>
              </a:r>
              <a:endParaRPr b="1" sz="3200">
                <a:solidFill>
                  <a:srgbClr val="FFFFFF"/>
                </a:solidFill>
              </a:endParaRPr>
            </a:p>
          </p:txBody>
        </p:sp>
        <p:pic>
          <p:nvPicPr>
            <p:cNvPr id="1270" name="Google Shape;1270;p1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9325" y="3338025"/>
              <a:ext cx="3436649" cy="2310850"/>
            </a:xfrm>
            <a:prstGeom prst="rect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2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>
                <a:solidFill>
                  <a:schemeClr val="dk1"/>
                </a:solidFill>
              </a:rPr>
              <a:t>分析另一個目標值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B. </a:t>
            </a:r>
            <a:r>
              <a:rPr lang="zh-TW">
                <a:solidFill>
                  <a:schemeClr val="dk1"/>
                </a:solidFill>
              </a:rPr>
              <a:t>開啟HotSpot進階設定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77" name="Google Shape;1277;p12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278" name="Google Shape;1278;p12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9" name="Google Shape;1279;p120"/>
          <p:cNvSpPr txBox="1"/>
          <p:nvPr>
            <p:ph idx="1" type="body"/>
          </p:nvPr>
        </p:nvSpPr>
        <p:spPr>
          <a:xfrm>
            <a:off x="578525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0" name="Google Shape;1280;p120"/>
          <p:cNvSpPr txBox="1"/>
          <p:nvPr>
            <p:ph idx="2" type="body"/>
          </p:nvPr>
        </p:nvSpPr>
        <p:spPr>
          <a:xfrm>
            <a:off x="5874425" y="1791150"/>
            <a:ext cx="28503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AutoNum type="arabicPeriod" startAt="2"/>
            </a:pPr>
            <a:r>
              <a:rPr lang="zh-TW">
                <a:solidFill>
                  <a:schemeClr val="dk1"/>
                </a:solidFill>
              </a:rPr>
              <a:t>按下粗體字的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演算法名稱</a:t>
            </a:r>
            <a:br>
              <a:rPr lang="zh-TW">
                <a:solidFill>
                  <a:schemeClr val="dk1"/>
                </a:solidFill>
              </a:rPr>
            </a:br>
            <a:r>
              <a:rPr b="1" lang="zh-TW">
                <a:solidFill>
                  <a:srgbClr val="FF0000"/>
                </a:solidFill>
              </a:rPr>
              <a:t>HotSpot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開啟進階設定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281" name="Google Shape;1281;p120"/>
          <p:cNvGrpSpPr/>
          <p:nvPr/>
        </p:nvGrpSpPr>
        <p:grpSpPr>
          <a:xfrm>
            <a:off x="578535" y="2095953"/>
            <a:ext cx="3563192" cy="2395940"/>
            <a:chOff x="610736" y="1545241"/>
            <a:chExt cx="4685328" cy="3150479"/>
          </a:xfrm>
        </p:grpSpPr>
        <p:grpSp>
          <p:nvGrpSpPr>
            <p:cNvPr id="1282" name="Google Shape;1282;p120"/>
            <p:cNvGrpSpPr/>
            <p:nvPr/>
          </p:nvGrpSpPr>
          <p:grpSpPr>
            <a:xfrm>
              <a:off x="610736" y="1545241"/>
              <a:ext cx="4685328" cy="3150479"/>
              <a:chOff x="634821" y="640950"/>
              <a:chExt cx="5524500" cy="3714750"/>
            </a:xfrm>
          </p:grpSpPr>
          <p:pic>
            <p:nvPicPr>
              <p:cNvPr id="1283" name="Google Shape;1283;p12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34821" y="640950"/>
                <a:ext cx="5524500" cy="37147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84" name="Google Shape;1284;p120"/>
              <p:cNvSpPr/>
              <p:nvPr/>
            </p:nvSpPr>
            <p:spPr>
              <a:xfrm>
                <a:off x="2714599" y="2243255"/>
                <a:ext cx="791100" cy="432900"/>
              </a:xfrm>
              <a:prstGeom prst="roundRect">
                <a:avLst>
                  <a:gd fmla="val 7780" name="adj"/>
                </a:avLst>
              </a:prstGeom>
              <a:noFill/>
              <a:ln cap="flat" cmpd="sng" w="38100">
                <a:solidFill>
                  <a:srgbClr val="FF0000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>
                    <a:alpha val="50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3200"/>
              </a:p>
            </p:txBody>
          </p:sp>
        </p:grpSp>
        <p:sp>
          <p:nvSpPr>
            <p:cNvPr id="1285" name="Google Shape;1285;p120"/>
            <p:cNvSpPr/>
            <p:nvPr/>
          </p:nvSpPr>
          <p:spPr>
            <a:xfrm>
              <a:off x="2863881" y="1966538"/>
              <a:ext cx="869100" cy="858000"/>
            </a:xfrm>
            <a:prstGeom prst="wedgeEllipseCallout">
              <a:avLst>
                <a:gd fmla="val -56935" name="adj1"/>
                <a:gd fmla="val 72531" name="adj2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2</a:t>
              </a:r>
              <a:endParaRPr b="1" sz="3200">
                <a:solidFill>
                  <a:srgbClr val="FFFFFF"/>
                </a:solidFill>
              </a:endParaRPr>
            </a:p>
          </p:txBody>
        </p:sp>
      </p:grpSp>
      <p:pic>
        <p:nvPicPr>
          <p:cNvPr id="1286" name="Google Shape;1286;p120"/>
          <p:cNvPicPr preferRelativeResize="0"/>
          <p:nvPr/>
        </p:nvPicPr>
        <p:blipFill rotWithShape="1">
          <a:blip r:embed="rId4">
            <a:alphaModFix/>
          </a:blip>
          <a:srcRect b="35811" l="0" r="23977" t="0"/>
          <a:stretch/>
        </p:blipFill>
        <p:spPr>
          <a:xfrm>
            <a:off x="3002600" y="3559900"/>
            <a:ext cx="2691350" cy="2674475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87" name="Google Shape;1287;p120"/>
          <p:cNvSpPr/>
          <p:nvPr/>
        </p:nvSpPr>
        <p:spPr>
          <a:xfrm flipH="1" rot="2700000">
            <a:off x="2453349" y="3434464"/>
            <a:ext cx="550270" cy="524815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3" name="Google Shape;1293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650" y="1801561"/>
            <a:ext cx="3969775" cy="4672114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121"/>
          <p:cNvSpPr/>
          <p:nvPr/>
        </p:nvSpPr>
        <p:spPr>
          <a:xfrm>
            <a:off x="935575" y="5441100"/>
            <a:ext cx="1414500" cy="2742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95" name="Google Shape;1295;p121"/>
          <p:cNvSpPr/>
          <p:nvPr/>
        </p:nvSpPr>
        <p:spPr>
          <a:xfrm>
            <a:off x="2222338" y="4795605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3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296" name="Google Shape;1296;p121"/>
          <p:cNvSpPr/>
          <p:nvPr/>
        </p:nvSpPr>
        <p:spPr>
          <a:xfrm>
            <a:off x="2449050" y="6068963"/>
            <a:ext cx="1069500" cy="3285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297" name="Google Shape;1297;p121"/>
          <p:cNvSpPr/>
          <p:nvPr/>
        </p:nvSpPr>
        <p:spPr>
          <a:xfrm>
            <a:off x="3363150" y="5364367"/>
            <a:ext cx="602400" cy="594600"/>
          </a:xfrm>
          <a:prstGeom prst="wedgeEllipseCallout">
            <a:avLst>
              <a:gd fmla="val -56935" name="adj1"/>
              <a:gd fmla="val 7253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4</a:t>
            </a:r>
            <a:endParaRPr b="1" sz="3200">
              <a:solidFill>
                <a:srgbClr val="FFFFFF"/>
              </a:solidFill>
            </a:endParaRPr>
          </a:p>
        </p:txBody>
      </p:sp>
      <p:sp>
        <p:nvSpPr>
          <p:cNvPr id="1298" name="Google Shape;1298;p121"/>
          <p:cNvSpPr/>
          <p:nvPr/>
        </p:nvSpPr>
        <p:spPr>
          <a:xfrm>
            <a:off x="4552800" y="1772425"/>
            <a:ext cx="4591200" cy="4730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9" name="Google Shape;1299;p12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>
                <a:solidFill>
                  <a:schemeClr val="dk1"/>
                </a:solidFill>
              </a:rPr>
              <a:t>分析另一個目標值</a:t>
            </a:r>
            <a:endParaRPr b="0" sz="3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C. 設定目標值的索引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00" name="Google Shape;1300;p121"/>
          <p:cNvSpPr txBox="1"/>
          <p:nvPr>
            <p:ph idx="2" type="body"/>
          </p:nvPr>
        </p:nvSpPr>
        <p:spPr>
          <a:xfrm>
            <a:off x="4705350" y="1714950"/>
            <a:ext cx="4019400" cy="48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200"/>
              <a:buAutoNum type="arabicPeriod" startAt="3"/>
            </a:pPr>
            <a:r>
              <a:rPr lang="zh-TW" sz="2200">
                <a:solidFill>
                  <a:schemeClr val="dk1"/>
                </a:solidFill>
              </a:rPr>
              <a:t>請設定以下參數：</a:t>
            </a:r>
            <a:endParaRPr sz="22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1000"/>
              </a:spcBef>
              <a:spcAft>
                <a:spcPts val="0"/>
              </a:spcAft>
              <a:buSzPts val="2000"/>
              <a:buChar char="○"/>
            </a:pPr>
            <a:r>
              <a:rPr lang="zh-TW" sz="2000">
                <a:solidFill>
                  <a:srgbClr val="FF0000"/>
                </a:solidFill>
              </a:rPr>
              <a:t>targetIndex: 2</a:t>
            </a:r>
            <a:br>
              <a:rPr lang="zh-TW" sz="2000">
                <a:solidFill>
                  <a:srgbClr val="FF0000"/>
                </a:solidFill>
              </a:rPr>
            </a:br>
            <a:r>
              <a:rPr lang="zh-TW" sz="2000">
                <a:solidFill>
                  <a:schemeClr val="dk1"/>
                </a:solidFill>
              </a:rPr>
              <a:t>目標值的索引</a:t>
            </a:r>
            <a:br>
              <a:rPr lang="zh-TW" sz="2000">
                <a:solidFill>
                  <a:schemeClr val="dk1"/>
                </a:solidFill>
              </a:rPr>
            </a:br>
            <a:r>
              <a:rPr lang="zh-TW" sz="2000">
                <a:solidFill>
                  <a:schemeClr val="dk1"/>
                </a:solidFill>
              </a:rPr>
              <a:t>(第2個=neutral)</a:t>
            </a:r>
            <a:endParaRPr sz="20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560"/>
              </a:spcBef>
              <a:spcAft>
                <a:spcPts val="1000"/>
              </a:spcAft>
              <a:buSzPts val="2200"/>
              <a:buAutoNum type="arabicPeriod" startAt="3"/>
            </a:pPr>
            <a:r>
              <a:rPr lang="zh-TW" sz="2200">
                <a:solidFill>
                  <a:schemeClr val="dk1"/>
                </a:solidFill>
              </a:rPr>
              <a:t>按「OK」離開，</a:t>
            </a:r>
            <a:br>
              <a:rPr lang="zh-TW" sz="2200">
                <a:solidFill>
                  <a:schemeClr val="dk1"/>
                </a:solidFill>
              </a:rPr>
            </a:br>
            <a:r>
              <a:rPr lang="zh-TW" sz="2200">
                <a:solidFill>
                  <a:schemeClr val="dk1"/>
                </a:solidFill>
              </a:rPr>
              <a:t>直到回到關聯規則面版</a:t>
            </a:r>
            <a:endParaRPr sz="2200"/>
          </a:p>
        </p:txBody>
      </p:sp>
      <p:sp>
        <p:nvSpPr>
          <p:cNvPr id="1301" name="Google Shape;1301;p12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02" name="Google Shape;1302;p121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22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12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分析另一個目標值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C. 執行探勘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10" name="Google Shape;1310;p122"/>
          <p:cNvSpPr txBox="1"/>
          <p:nvPr>
            <p:ph idx="2" type="body"/>
          </p:nvPr>
        </p:nvSpPr>
        <p:spPr>
          <a:xfrm>
            <a:off x="5206825" y="1791150"/>
            <a:ext cx="35178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AutoNum type="arabicPeriod" startAt="5"/>
            </a:pPr>
            <a:r>
              <a:rPr lang="zh-TW">
                <a:solidFill>
                  <a:srgbClr val="FF0000"/>
                </a:solidFill>
              </a:rPr>
              <a:t>Start</a:t>
            </a:r>
            <a:r>
              <a:rPr lang="zh-TW">
                <a:solidFill>
                  <a:schemeClr val="dk1"/>
                </a:solidFill>
              </a:rPr>
              <a:t> 開始執行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 startAt="5"/>
            </a:pPr>
            <a:r>
              <a:rPr lang="zh-TW">
                <a:solidFill>
                  <a:srgbClr val="FF0000"/>
                </a:solidFill>
              </a:rPr>
              <a:t>Result list 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增加新的探勘結果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AutoNum type="arabicPeriod" startAt="5"/>
            </a:pPr>
            <a:r>
              <a:rPr lang="zh-TW">
                <a:solidFill>
                  <a:srgbClr val="FF0000"/>
                </a:solidFill>
              </a:rPr>
              <a:t>Associator output</a:t>
            </a:r>
            <a:br>
              <a:rPr lang="zh-TW">
                <a:solidFill>
                  <a:schemeClr val="dk1"/>
                </a:solidFill>
              </a:rPr>
            </a:br>
            <a:r>
              <a:rPr lang="zh-TW">
                <a:solidFill>
                  <a:schemeClr val="dk1"/>
                </a:solidFill>
              </a:rPr>
              <a:t>探勘結果細節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11" name="Google Shape;1311;p12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12" name="Google Shape;1312;p122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13" name="Google Shape;1313;p122"/>
          <p:cNvGrpSpPr/>
          <p:nvPr/>
        </p:nvGrpSpPr>
        <p:grpSpPr>
          <a:xfrm>
            <a:off x="533399" y="2288700"/>
            <a:ext cx="4619549" cy="3488250"/>
            <a:chOff x="533399" y="1755300"/>
            <a:chExt cx="4619549" cy="3488250"/>
          </a:xfrm>
        </p:grpSpPr>
        <p:pic>
          <p:nvPicPr>
            <p:cNvPr id="1314" name="Google Shape;1314;p1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3399" y="1755300"/>
              <a:ext cx="4619549" cy="3488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15" name="Google Shape;1315;p122"/>
            <p:cNvSpPr/>
            <p:nvPr/>
          </p:nvSpPr>
          <p:spPr>
            <a:xfrm>
              <a:off x="624475" y="2940825"/>
              <a:ext cx="499200" cy="274200"/>
            </a:xfrm>
            <a:prstGeom prst="roundRect">
              <a:avLst>
                <a:gd fmla="val 7780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  <p:sp>
          <p:nvSpPr>
            <p:cNvPr id="1316" name="Google Shape;1316;p122"/>
            <p:cNvSpPr/>
            <p:nvPr/>
          </p:nvSpPr>
          <p:spPr>
            <a:xfrm>
              <a:off x="659875" y="3931425"/>
              <a:ext cx="838200" cy="274200"/>
            </a:xfrm>
            <a:prstGeom prst="roundRect">
              <a:avLst>
                <a:gd fmla="val 7780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  <p:sp>
          <p:nvSpPr>
            <p:cNvPr id="1317" name="Google Shape;1317;p122"/>
            <p:cNvSpPr/>
            <p:nvPr/>
          </p:nvSpPr>
          <p:spPr>
            <a:xfrm>
              <a:off x="1592825" y="2840550"/>
              <a:ext cx="3341700" cy="1822800"/>
            </a:xfrm>
            <a:prstGeom prst="roundRect">
              <a:avLst>
                <a:gd fmla="val 4604" name="adj"/>
              </a:avLst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/>
            </a:p>
          </p:txBody>
        </p:sp>
        <p:sp>
          <p:nvSpPr>
            <p:cNvPr id="1318" name="Google Shape;1318;p122"/>
            <p:cNvSpPr/>
            <p:nvPr/>
          </p:nvSpPr>
          <p:spPr>
            <a:xfrm>
              <a:off x="1056475" y="2164030"/>
              <a:ext cx="602400" cy="594600"/>
            </a:xfrm>
            <a:prstGeom prst="wedgeEllipseCallout">
              <a:avLst>
                <a:gd fmla="val -56935" name="adj1"/>
                <a:gd fmla="val 72531" name="adj2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5</a:t>
              </a:r>
              <a:endParaRPr b="1" sz="3200">
                <a:solidFill>
                  <a:srgbClr val="FFFFFF"/>
                </a:solidFill>
              </a:endParaRPr>
            </a:p>
          </p:txBody>
        </p:sp>
        <p:sp>
          <p:nvSpPr>
            <p:cNvPr id="1319" name="Google Shape;1319;p122"/>
            <p:cNvSpPr/>
            <p:nvPr/>
          </p:nvSpPr>
          <p:spPr>
            <a:xfrm>
              <a:off x="818875" y="4443380"/>
              <a:ext cx="602400" cy="594600"/>
            </a:xfrm>
            <a:prstGeom prst="wedgeEllipseCallout">
              <a:avLst>
                <a:gd fmla="val -24780" name="adj1"/>
                <a:gd fmla="val -97283" name="adj2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6</a:t>
              </a:r>
              <a:endParaRPr b="1" sz="3200">
                <a:solidFill>
                  <a:srgbClr val="FFFFFF"/>
                </a:solidFill>
              </a:endParaRPr>
            </a:p>
          </p:txBody>
        </p:sp>
        <p:sp>
          <p:nvSpPr>
            <p:cNvPr id="1320" name="Google Shape;1320;p122"/>
            <p:cNvSpPr/>
            <p:nvPr/>
          </p:nvSpPr>
          <p:spPr>
            <a:xfrm>
              <a:off x="3065975" y="2392217"/>
              <a:ext cx="602400" cy="594600"/>
            </a:xfrm>
            <a:prstGeom prst="wedgeEllipseCallout">
              <a:avLst>
                <a:gd fmla="val -54370" name="adj1"/>
                <a:gd fmla="val 77856" name="adj2"/>
              </a:avLst>
            </a:prstGeom>
            <a:solidFill>
              <a:srgbClr val="FF0000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3200">
                  <a:solidFill>
                    <a:srgbClr val="FFFFFF"/>
                  </a:solidFill>
                </a:rPr>
                <a:t>7</a:t>
              </a:r>
              <a:endParaRPr b="1" sz="32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123"/>
          <p:cNvSpPr txBox="1"/>
          <p:nvPr>
            <p:ph idx="1" type="body"/>
          </p:nvPr>
        </p:nvSpPr>
        <p:spPr>
          <a:xfrm>
            <a:off x="3258200" y="2353850"/>
            <a:ext cx="5409600" cy="414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7" name="Google Shape;1327;p123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/>
              <a:t>試著探勘出</a:t>
            </a:r>
            <a:endParaRPr sz="3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400"/>
              <a:t>第3個目標值(positive)吧！</a:t>
            </a:r>
            <a:endParaRPr sz="3400"/>
          </a:p>
        </p:txBody>
      </p:sp>
      <p:sp>
        <p:nvSpPr>
          <p:cNvPr id="1328" name="Google Shape;1328;p12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29" name="Google Shape;1329;p123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做做看！</a:t>
            </a:r>
            <a:endParaRPr/>
          </a:p>
        </p:txBody>
      </p:sp>
      <p:sp>
        <p:nvSpPr>
          <p:cNvPr id="1330" name="Google Shape;1330;p12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1" name="Google Shape;1331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7275" y="2693702"/>
            <a:ext cx="3931450" cy="296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12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38" name="Google Shape;1338;p124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給作者的提示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rgbClr val="38761D"/>
                </a:solidFill>
              </a:rPr>
              <a:t>正</a:t>
            </a:r>
            <a:r>
              <a:rPr lang="zh-TW">
                <a:solidFill>
                  <a:srgbClr val="38761D"/>
                </a:solidFill>
              </a:rPr>
              <a:t>面評價 Positive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1339" name="Google Shape;1339;p124"/>
          <p:cNvSpPr txBox="1"/>
          <p:nvPr>
            <p:ph idx="1" type="body"/>
          </p:nvPr>
        </p:nvSpPr>
        <p:spPr>
          <a:xfrm>
            <a:off x="3258200" y="1783075"/>
            <a:ext cx="54096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t/>
            </a:r>
            <a:endParaRPr/>
          </a:p>
        </p:txBody>
      </p:sp>
      <p:sp>
        <p:nvSpPr>
          <p:cNvPr id="1340" name="Google Shape;1340;p124"/>
          <p:cNvSpPr/>
          <p:nvPr/>
        </p:nvSpPr>
        <p:spPr>
          <a:xfrm>
            <a:off x="3382475" y="2152250"/>
            <a:ext cx="5285400" cy="1545900"/>
          </a:xfrm>
          <a:prstGeom prst="roundRect">
            <a:avLst>
              <a:gd fmla="val 5578" name="adj"/>
            </a:avLst>
          </a:prstGeom>
          <a:solidFill>
            <a:srgbClr val="FFFFFF"/>
          </a:solidFill>
          <a:ln cap="flat" cmpd="sng" w="38100">
            <a:solidFill>
              <a:srgbClr val="18497B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古代篇</a:t>
            </a: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、星際、友情、文明、妖怪、巫師、神話、仙俠、cp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41" name="Google Shape;1341;p124"/>
          <p:cNvSpPr/>
          <p:nvPr/>
        </p:nvSpPr>
        <p:spPr>
          <a:xfrm>
            <a:off x="5241575" y="1531825"/>
            <a:ext cx="1567200" cy="7635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劇情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42" name="Google Shape;1342;p124"/>
          <p:cNvSpPr/>
          <p:nvPr/>
        </p:nvSpPr>
        <p:spPr>
          <a:xfrm>
            <a:off x="3382475" y="4491200"/>
            <a:ext cx="5285400" cy="1545900"/>
          </a:xfrm>
          <a:prstGeom prst="roundRect">
            <a:avLst>
              <a:gd fmla="val 5578" name="adj"/>
            </a:avLst>
          </a:prstGeom>
          <a:solidFill>
            <a:srgbClr val="FFFFFF"/>
          </a:solidFill>
          <a:ln cap="flat" cmpd="sng" w="38100">
            <a:solidFill>
              <a:srgbClr val="08563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Microsoft JhengHei"/>
                <a:ea typeface="Microsoft JhengHei"/>
                <a:cs typeface="Microsoft JhengHei"/>
                <a:sym typeface="Microsoft JhengHei"/>
              </a:rPr>
              <a:t>記憶猶新、有血有肉、值得一看、良心、不可多得</a:t>
            </a:r>
            <a:endParaRPr sz="30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43" name="Google Shape;1343;p124"/>
          <p:cNvSpPr/>
          <p:nvPr/>
        </p:nvSpPr>
        <p:spPr>
          <a:xfrm>
            <a:off x="4256875" y="3870775"/>
            <a:ext cx="3536700" cy="763500"/>
          </a:xfrm>
          <a:prstGeom prst="roundRect">
            <a:avLst>
              <a:gd fmla="val 16667" name="adj"/>
            </a:avLst>
          </a:prstGeom>
          <a:solidFill>
            <a:srgbClr val="38761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讚賞用詞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344" name="Google Shape;1344;p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4463" y="488725"/>
            <a:ext cx="1099075" cy="109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24"/>
          <p:cNvSpPr txBox="1"/>
          <p:nvPr>
            <p:ph idx="2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12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52" name="Google Shape;1352;p125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文字向量化</a:t>
            </a:r>
            <a:endParaRPr b="0" sz="3200"/>
          </a:p>
        </p:txBody>
      </p:sp>
      <p:sp>
        <p:nvSpPr>
          <p:cNvPr id="1353" name="Google Shape;1353;p125"/>
          <p:cNvSpPr txBox="1"/>
          <p:nvPr>
            <p:ph idx="1" type="subTitle"/>
          </p:nvPr>
        </p:nvSpPr>
        <p:spPr>
          <a:xfrm>
            <a:off x="1186025" y="33481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1000"/>
              </a:spcAft>
              <a:buNone/>
            </a:pPr>
            <a:r>
              <a:rPr lang="zh-TW"/>
              <a:t>斷詞處理跟文字向量化做了什麼？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44" name="Google Shape;444;p63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(</a:t>
            </a:r>
            <a:r>
              <a:rPr lang="zh-TW"/>
              <a:t>言出五味, 2019) </a:t>
            </a:r>
            <a:endParaRPr/>
          </a:p>
        </p:txBody>
      </p:sp>
      <p:sp>
        <p:nvSpPr>
          <p:cNvPr id="445" name="Google Shape;445;p63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成為小說家的必備條件</a:t>
            </a:r>
            <a:endParaRPr/>
          </a:p>
        </p:txBody>
      </p:sp>
      <p:pic>
        <p:nvPicPr>
          <p:cNvPr id="446" name="Google Shape;44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6200" y="938000"/>
            <a:ext cx="3211600" cy="42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8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12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 </a:t>
            </a:r>
            <a:r>
              <a:rPr lang="zh-TW"/>
              <a:t>斷詞處理</a:t>
            </a:r>
            <a:endParaRPr/>
          </a:p>
        </p:txBody>
      </p:sp>
      <p:sp>
        <p:nvSpPr>
          <p:cNvPr id="1360" name="Google Shape;1360;p12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61" name="Google Shape;1361;p12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2" name="Google Shape;1362;p126"/>
          <p:cNvSpPr txBox="1"/>
          <p:nvPr/>
        </p:nvSpPr>
        <p:spPr>
          <a:xfrm>
            <a:off x="629325" y="1871825"/>
            <a:ext cx="38808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西方文字</a:t>
            </a:r>
            <a:endParaRPr b="1" sz="24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63" name="Google Shape;1363;p126"/>
          <p:cNvSpPr txBox="1"/>
          <p:nvPr/>
        </p:nvSpPr>
        <p:spPr>
          <a:xfrm>
            <a:off x="630238" y="2439813"/>
            <a:ext cx="38688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64" name="Google Shape;1364;p126"/>
          <p:cNvSpPr txBox="1"/>
          <p:nvPr/>
        </p:nvSpPr>
        <p:spPr>
          <a:xfrm>
            <a:off x="4629150" y="2439813"/>
            <a:ext cx="3887700" cy="40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65" name="Google Shape;1365;p126"/>
          <p:cNvSpPr txBox="1"/>
          <p:nvPr/>
        </p:nvSpPr>
        <p:spPr>
          <a:xfrm>
            <a:off x="4632600" y="1871825"/>
            <a:ext cx="38808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rgbClr val="1F497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東方文字</a:t>
            </a:r>
            <a:endParaRPr b="1" sz="2400">
              <a:solidFill>
                <a:srgbClr val="1F497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66" name="Google Shape;1366;p126"/>
          <p:cNvSpPr/>
          <p:nvPr/>
        </p:nvSpPr>
        <p:spPr>
          <a:xfrm>
            <a:off x="629325" y="2439825"/>
            <a:ext cx="3868800" cy="2568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latin typeface="Microsoft JhengHei"/>
                <a:ea typeface="Microsoft JhengHei"/>
                <a:cs typeface="Microsoft JhengHei"/>
                <a:sym typeface="Microsoft JhengHei"/>
              </a:rPr>
              <a:t>A woman, without her man, is nothing.</a:t>
            </a:r>
            <a:endParaRPr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 woman: without her, man is nothing.</a:t>
            </a:r>
            <a:endParaRPr sz="28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67" name="Google Shape;1367;p126"/>
          <p:cNvSpPr/>
          <p:nvPr/>
        </p:nvSpPr>
        <p:spPr>
          <a:xfrm>
            <a:off x="4629150" y="2452625"/>
            <a:ext cx="3887700" cy="699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latin typeface="Microsoft JhengHei"/>
                <a:ea typeface="Microsoft JhengHei"/>
                <a:cs typeface="Microsoft JhengHei"/>
                <a:sym typeface="Microsoft JhengHei"/>
              </a:rPr>
              <a:t>下雨天留客天留我不留</a:t>
            </a:r>
            <a:endParaRPr sz="2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68" name="Google Shape;1368;p126"/>
          <p:cNvSpPr/>
          <p:nvPr/>
        </p:nvSpPr>
        <p:spPr>
          <a:xfrm>
            <a:off x="4632600" y="4014325"/>
            <a:ext cx="3887700" cy="994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latin typeface="Microsoft JhengHei"/>
                <a:ea typeface="Microsoft JhengHei"/>
                <a:cs typeface="Microsoft JhengHei"/>
                <a:sym typeface="Microsoft JhengHei"/>
              </a:rPr>
              <a:t>下雨天</a:t>
            </a:r>
            <a:r>
              <a:rPr lang="zh-TW" sz="26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☐</a:t>
            </a:r>
            <a:r>
              <a:rPr lang="zh-TW" sz="2600">
                <a:latin typeface="Microsoft JhengHei"/>
                <a:ea typeface="Microsoft JhengHei"/>
                <a:cs typeface="Microsoft JhengHei"/>
                <a:sym typeface="Microsoft JhengHei"/>
              </a:rPr>
              <a:t>留客</a:t>
            </a:r>
            <a:r>
              <a:rPr lang="zh-TW" sz="26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☐</a:t>
            </a:r>
            <a:r>
              <a:rPr lang="zh-TW" sz="2600">
                <a:latin typeface="Microsoft JhengHei"/>
                <a:ea typeface="Microsoft JhengHei"/>
                <a:cs typeface="Microsoft JhengHei"/>
                <a:sym typeface="Microsoft JhengHei"/>
              </a:rPr>
              <a:t>天</a:t>
            </a:r>
            <a:r>
              <a:rPr lang="zh-TW" sz="26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☐</a:t>
            </a:r>
            <a:r>
              <a:rPr lang="zh-TW" sz="2600">
                <a:latin typeface="Microsoft JhengHei"/>
                <a:ea typeface="Microsoft JhengHei"/>
                <a:cs typeface="Microsoft JhengHei"/>
                <a:sym typeface="Microsoft JhengHei"/>
              </a:rPr>
              <a:t>留</a:t>
            </a:r>
            <a:r>
              <a:rPr lang="zh-TW" sz="26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☐</a:t>
            </a:r>
            <a:r>
              <a:rPr lang="zh-TW" sz="2600">
                <a:latin typeface="Microsoft JhengHei"/>
                <a:ea typeface="Microsoft JhengHei"/>
                <a:cs typeface="Microsoft JhengHei"/>
                <a:sym typeface="Microsoft JhengHei"/>
              </a:rPr>
              <a:t>我</a:t>
            </a:r>
            <a:r>
              <a:rPr lang="zh-TW" sz="2600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☐</a:t>
            </a:r>
            <a:r>
              <a:rPr lang="zh-TW" sz="2600">
                <a:latin typeface="Microsoft JhengHei"/>
                <a:ea typeface="Microsoft JhengHei"/>
                <a:cs typeface="Microsoft JhengHei"/>
                <a:sym typeface="Microsoft JhengHei"/>
              </a:rPr>
              <a:t>不留</a:t>
            </a:r>
            <a:endParaRPr sz="2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69" name="Google Shape;1369;p126"/>
          <p:cNvSpPr/>
          <p:nvPr/>
        </p:nvSpPr>
        <p:spPr>
          <a:xfrm>
            <a:off x="2222400" y="5708625"/>
            <a:ext cx="4699200" cy="763500"/>
          </a:xfrm>
          <a:prstGeom prst="roundRect">
            <a:avLst>
              <a:gd fmla="val 16667" name="adj"/>
            </a:avLst>
          </a:prstGeom>
          <a:solidFill>
            <a:srgbClr val="A64D79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</a:rPr>
              <a:t>以</a:t>
            </a:r>
            <a:r>
              <a:rPr lang="zh-TW" sz="3200">
                <a:solidFill>
                  <a:srgbClr val="FFFF00"/>
                </a:solidFill>
              </a:rPr>
              <a:t>空格</a:t>
            </a:r>
            <a:r>
              <a:rPr lang="zh-TW" sz="3200">
                <a:solidFill>
                  <a:srgbClr val="FFFFFF"/>
                </a:solidFill>
              </a:rPr>
              <a:t>分隔意義單位</a:t>
            </a:r>
            <a:endParaRPr sz="3200">
              <a:solidFill>
                <a:srgbClr val="FFFFFF"/>
              </a:solidFill>
            </a:endParaRPr>
          </a:p>
        </p:txBody>
      </p:sp>
      <p:cxnSp>
        <p:nvCxnSpPr>
          <p:cNvPr id="1370" name="Google Shape;1370;p126"/>
          <p:cNvCxnSpPr>
            <a:stCxn id="1366" idx="2"/>
            <a:endCxn id="1369" idx="0"/>
          </p:cNvCxnSpPr>
          <p:nvPr/>
        </p:nvCxnSpPr>
        <p:spPr>
          <a:xfrm flipH="1" rot="-5400000">
            <a:off x="3217875" y="4354575"/>
            <a:ext cx="699900" cy="20082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371" name="Google Shape;1371;p126"/>
          <p:cNvCxnSpPr>
            <a:stCxn id="1368" idx="2"/>
            <a:endCxn id="1369" idx="0"/>
          </p:cNvCxnSpPr>
          <p:nvPr/>
        </p:nvCxnSpPr>
        <p:spPr>
          <a:xfrm rot="5400000">
            <a:off x="5224200" y="4356475"/>
            <a:ext cx="699900" cy="2004600"/>
          </a:xfrm>
          <a:prstGeom prst="bentConnector3">
            <a:avLst>
              <a:gd fmla="val 49993" name="adj1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372" name="Google Shape;1372;p126"/>
          <p:cNvSpPr/>
          <p:nvPr/>
        </p:nvSpPr>
        <p:spPr>
          <a:xfrm rot="-5400000">
            <a:off x="6020400" y="3318925"/>
            <a:ext cx="11052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3" name="Google Shape;1373;p126"/>
          <p:cNvSpPr/>
          <p:nvPr/>
        </p:nvSpPr>
        <p:spPr>
          <a:xfrm>
            <a:off x="5928250" y="3176325"/>
            <a:ext cx="1567200" cy="5190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FFFFFF"/>
                </a:solidFill>
              </a:rPr>
              <a:t>斷詞器</a:t>
            </a:r>
            <a:endParaRPr sz="2800">
              <a:solidFill>
                <a:srgbClr val="FFFFFF"/>
              </a:solidFill>
            </a:endParaRPr>
          </a:p>
        </p:txBody>
      </p:sp>
      <p:pic>
        <p:nvPicPr>
          <p:cNvPr id="1374" name="Google Shape;1374;p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1613" y="3176325"/>
            <a:ext cx="519000" cy="51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27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1" name="Google Shape;1381;p12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82" name="Google Shape;1382;p12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</a:t>
            </a:r>
            <a:r>
              <a:rPr lang="zh-TW"/>
              <a:t>前處理之文字向量化</a:t>
            </a:r>
            <a:endParaRPr/>
          </a:p>
        </p:txBody>
      </p:sp>
      <p:sp>
        <p:nvSpPr>
          <p:cNvPr id="1383" name="Google Shape;1383;p12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4" name="Google Shape;1384;p127"/>
          <p:cNvSpPr/>
          <p:nvPr/>
        </p:nvSpPr>
        <p:spPr>
          <a:xfrm>
            <a:off x="2434475" y="2484513"/>
            <a:ext cx="4642800" cy="699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latin typeface="Microsoft JhengHei"/>
                <a:ea typeface="Microsoft JhengHei"/>
                <a:cs typeface="Microsoft JhengHei"/>
                <a:sym typeface="Microsoft JhengHei"/>
              </a:rPr>
              <a:t>下雨天   留客天   </a:t>
            </a:r>
            <a:r>
              <a:rPr lang="zh-TW" sz="2600">
                <a:highlight>
                  <a:srgbClr val="F4CCC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留</a:t>
            </a:r>
            <a:r>
              <a:rPr lang="zh-TW" sz="2600">
                <a:latin typeface="Microsoft JhengHei"/>
                <a:ea typeface="Microsoft JhengHei"/>
                <a:cs typeface="Microsoft JhengHei"/>
                <a:sym typeface="Microsoft JhengHei"/>
              </a:rPr>
              <a:t>   我不  </a:t>
            </a:r>
            <a:r>
              <a:rPr lang="zh-TW" sz="2600">
                <a:highlight>
                  <a:srgbClr val="F4CCCC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留</a:t>
            </a:r>
            <a:endParaRPr sz="2600">
              <a:highlight>
                <a:srgbClr val="F4CCCC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aphicFrame>
        <p:nvGraphicFramePr>
          <p:cNvPr id="1385" name="Google Shape;1385;p127"/>
          <p:cNvGraphicFramePr/>
          <p:nvPr/>
        </p:nvGraphicFramePr>
        <p:xfrm>
          <a:off x="2673438" y="4875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{21396B99-57A1-4745-BB2F-F770EDBE91FE}</a:tableStyleId>
              </a:tblPr>
              <a:tblGrid>
                <a:gridCol w="1171550"/>
                <a:gridCol w="869550"/>
                <a:gridCol w="1050475"/>
                <a:gridCol w="395875"/>
                <a:gridCol w="67742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下雨天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留客天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留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我不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有無出現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/>
                        <a:t>1</a:t>
                      </a:r>
                      <a:endParaRPr sz="1800"/>
                    </a:p>
                  </a:txBody>
                  <a:tcPr marT="91425" marB="91425" marR="91425" marL="91425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  <p:sp>
        <p:nvSpPr>
          <p:cNvPr id="1386" name="Google Shape;1386;p127"/>
          <p:cNvSpPr/>
          <p:nvPr/>
        </p:nvSpPr>
        <p:spPr>
          <a:xfrm>
            <a:off x="3659975" y="3930813"/>
            <a:ext cx="2191800" cy="7635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詞</a:t>
            </a:r>
            <a:r>
              <a:rPr lang="zh-TW" sz="3200">
                <a:solidFill>
                  <a:srgbClr val="FFFF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袋</a:t>
            </a: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模型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387" name="Google Shape;1387;p127"/>
          <p:cNvCxnSpPr>
            <a:stCxn id="1384" idx="2"/>
            <a:endCxn id="1386" idx="0"/>
          </p:cNvCxnSpPr>
          <p:nvPr/>
        </p:nvCxnSpPr>
        <p:spPr>
          <a:xfrm flipH="1" rot="-5400000">
            <a:off x="4382975" y="3557313"/>
            <a:ext cx="746400" cy="600"/>
          </a:xfrm>
          <a:prstGeom prst="bentConnector3">
            <a:avLst>
              <a:gd fmla="val 50000" name="adj1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12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394" name="Google Shape;1394;p12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文字向量化流程</a:t>
            </a:r>
            <a:endParaRPr/>
          </a:p>
        </p:txBody>
      </p:sp>
      <p:sp>
        <p:nvSpPr>
          <p:cNvPr id="1395" name="Google Shape;1395;p12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96" name="Google Shape;1396;p128"/>
          <p:cNvGrpSpPr/>
          <p:nvPr/>
        </p:nvGrpSpPr>
        <p:grpSpPr>
          <a:xfrm>
            <a:off x="1970350" y="2408875"/>
            <a:ext cx="6560053" cy="3381547"/>
            <a:chOff x="115025" y="2104075"/>
            <a:chExt cx="6560053" cy="3381547"/>
          </a:xfrm>
        </p:grpSpPr>
        <p:grpSp>
          <p:nvGrpSpPr>
            <p:cNvPr id="1397" name="Google Shape;1397;p128"/>
            <p:cNvGrpSpPr/>
            <p:nvPr/>
          </p:nvGrpSpPr>
          <p:grpSpPr>
            <a:xfrm>
              <a:off x="630730" y="2104075"/>
              <a:ext cx="6044347" cy="731700"/>
              <a:chOff x="630730" y="880970"/>
              <a:chExt cx="6044347" cy="731700"/>
            </a:xfrm>
          </p:grpSpPr>
          <p:sp>
            <p:nvSpPr>
              <p:cNvPr id="1398" name="Google Shape;1398;p128"/>
              <p:cNvSpPr txBox="1"/>
              <p:nvPr/>
            </p:nvSpPr>
            <p:spPr>
              <a:xfrm>
                <a:off x="630730" y="931175"/>
                <a:ext cx="2084400" cy="6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4200">
                    <a:solidFill>
                      <a:srgbClr val="08563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1. 分解</a:t>
                </a:r>
                <a:endParaRPr sz="4200">
                  <a:solidFill>
                    <a:srgbClr val="08563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399" name="Google Shape;1399;p128"/>
              <p:cNvSpPr/>
              <p:nvPr/>
            </p:nvSpPr>
            <p:spPr>
              <a:xfrm>
                <a:off x="2789778" y="880970"/>
                <a:ext cx="3885300" cy="731700"/>
              </a:xfrm>
              <a:prstGeom prst="rect">
                <a:avLst/>
              </a:prstGeom>
              <a:solidFill>
                <a:srgbClr val="08563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0" name="Google Shape;1400;p128"/>
              <p:cNvSpPr txBox="1"/>
              <p:nvPr/>
            </p:nvSpPr>
            <p:spPr>
              <a:xfrm>
                <a:off x="2882491" y="965246"/>
                <a:ext cx="3546000" cy="57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最小意義單位的分析</a:t>
                </a:r>
                <a:endParaRPr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401" name="Google Shape;1401;p128"/>
            <p:cNvGrpSpPr/>
            <p:nvPr/>
          </p:nvGrpSpPr>
          <p:grpSpPr>
            <a:xfrm>
              <a:off x="444180" y="2988439"/>
              <a:ext cx="5962100" cy="731700"/>
              <a:chOff x="444180" y="1765334"/>
              <a:chExt cx="5962100" cy="731700"/>
            </a:xfrm>
          </p:grpSpPr>
          <p:sp>
            <p:nvSpPr>
              <p:cNvPr id="1402" name="Google Shape;1402;p128"/>
              <p:cNvSpPr txBox="1"/>
              <p:nvPr/>
            </p:nvSpPr>
            <p:spPr>
              <a:xfrm>
                <a:off x="444180" y="1815550"/>
                <a:ext cx="2271000" cy="6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4200">
                    <a:solidFill>
                      <a:srgbClr val="0B7140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2. 轉換</a:t>
                </a:r>
                <a:endParaRPr sz="4200">
                  <a:solidFill>
                    <a:srgbClr val="0B7140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403" name="Google Shape;1403;p128"/>
              <p:cNvSpPr/>
              <p:nvPr/>
            </p:nvSpPr>
            <p:spPr>
              <a:xfrm>
                <a:off x="2789779" y="1765334"/>
                <a:ext cx="3616500" cy="731700"/>
              </a:xfrm>
              <a:prstGeom prst="rect">
                <a:avLst/>
              </a:prstGeom>
              <a:solidFill>
                <a:srgbClr val="0B71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4" name="Google Shape;1404;p128"/>
              <p:cNvSpPr txBox="1"/>
              <p:nvPr/>
            </p:nvSpPr>
            <p:spPr>
              <a:xfrm>
                <a:off x="2882489" y="1971906"/>
                <a:ext cx="3253800" cy="33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統一不同的用詞</a:t>
                </a:r>
                <a:endParaRPr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405" name="Google Shape;1405;p128"/>
            <p:cNvGrpSpPr/>
            <p:nvPr/>
          </p:nvGrpSpPr>
          <p:grpSpPr>
            <a:xfrm>
              <a:off x="725624" y="3869543"/>
              <a:ext cx="5410655" cy="731700"/>
              <a:chOff x="725624" y="2646438"/>
              <a:chExt cx="5410655" cy="731700"/>
            </a:xfrm>
          </p:grpSpPr>
          <p:sp>
            <p:nvSpPr>
              <p:cNvPr id="1406" name="Google Shape;1406;p128"/>
              <p:cNvSpPr txBox="1"/>
              <p:nvPr/>
            </p:nvSpPr>
            <p:spPr>
              <a:xfrm>
                <a:off x="725624" y="2696620"/>
                <a:ext cx="1989300" cy="6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4200">
                    <a:solidFill>
                      <a:srgbClr val="0B7743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3. 移除</a:t>
                </a:r>
                <a:endParaRPr sz="4200">
                  <a:solidFill>
                    <a:srgbClr val="0B7743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407" name="Google Shape;1407;p128"/>
              <p:cNvSpPr/>
              <p:nvPr/>
            </p:nvSpPr>
            <p:spPr>
              <a:xfrm>
                <a:off x="2789779" y="2646438"/>
                <a:ext cx="3346500" cy="731700"/>
              </a:xfrm>
              <a:prstGeom prst="rect">
                <a:avLst/>
              </a:prstGeom>
              <a:solidFill>
                <a:srgbClr val="0B774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8" name="Google Shape;1408;p128"/>
              <p:cNvSpPr txBox="1"/>
              <p:nvPr/>
            </p:nvSpPr>
            <p:spPr>
              <a:xfrm>
                <a:off x="2882490" y="2852993"/>
                <a:ext cx="2864700" cy="33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刪除多餘的資訊</a:t>
                </a:r>
                <a:endParaRPr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409" name="Google Shape;1409;p128"/>
            <p:cNvGrpSpPr/>
            <p:nvPr/>
          </p:nvGrpSpPr>
          <p:grpSpPr>
            <a:xfrm>
              <a:off x="115025" y="4753922"/>
              <a:ext cx="5752154" cy="731700"/>
              <a:chOff x="115025" y="3530817"/>
              <a:chExt cx="5752154" cy="731700"/>
            </a:xfrm>
          </p:grpSpPr>
          <p:sp>
            <p:nvSpPr>
              <p:cNvPr id="1410" name="Google Shape;1410;p128"/>
              <p:cNvSpPr txBox="1"/>
              <p:nvPr/>
            </p:nvSpPr>
            <p:spPr>
              <a:xfrm>
                <a:off x="115025" y="3580995"/>
                <a:ext cx="2600100" cy="6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4200">
                    <a:solidFill>
                      <a:srgbClr val="0C8148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4. 向量化</a:t>
                </a:r>
                <a:endParaRPr sz="4200">
                  <a:solidFill>
                    <a:srgbClr val="0C8148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411" name="Google Shape;1411;p128"/>
              <p:cNvSpPr/>
              <p:nvPr/>
            </p:nvSpPr>
            <p:spPr>
              <a:xfrm>
                <a:off x="2789779" y="3530817"/>
                <a:ext cx="3077400" cy="731700"/>
              </a:xfrm>
              <a:prstGeom prst="rect">
                <a:avLst/>
              </a:prstGeom>
              <a:solidFill>
                <a:srgbClr val="0C81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2" name="Google Shape;1412;p128"/>
              <p:cNvSpPr txBox="1"/>
              <p:nvPr/>
            </p:nvSpPr>
            <p:spPr>
              <a:xfrm>
                <a:off x="2882490" y="3737371"/>
                <a:ext cx="2864700" cy="33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轉成電腦可讀的</a:t>
                </a:r>
                <a:endParaRPr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4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結構化資料</a:t>
                </a:r>
                <a:endParaRPr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cxnSp>
        <p:nvCxnSpPr>
          <p:cNvPr id="1413" name="Google Shape;1413;p128"/>
          <p:cNvCxnSpPr/>
          <p:nvPr/>
        </p:nvCxnSpPr>
        <p:spPr>
          <a:xfrm>
            <a:off x="637125" y="4990850"/>
            <a:ext cx="7822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grpSp>
        <p:nvGrpSpPr>
          <p:cNvPr id="1414" name="Google Shape;1414;p128"/>
          <p:cNvGrpSpPr/>
          <p:nvPr/>
        </p:nvGrpSpPr>
        <p:grpSpPr>
          <a:xfrm>
            <a:off x="572325" y="2408885"/>
            <a:ext cx="1905300" cy="1488340"/>
            <a:chOff x="5360925" y="3666610"/>
            <a:chExt cx="1905300" cy="1488340"/>
          </a:xfrm>
        </p:grpSpPr>
        <p:sp>
          <p:nvSpPr>
            <p:cNvPr id="1415" name="Google Shape;1415;p128"/>
            <p:cNvSpPr/>
            <p:nvPr/>
          </p:nvSpPr>
          <p:spPr>
            <a:xfrm>
              <a:off x="5360925" y="4328450"/>
              <a:ext cx="1905300" cy="8265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 cap="flat" cmpd="sng" w="38100">
              <a:solidFill>
                <a:srgbClr val="F79646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u="sng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Jieba-JS</a:t>
              </a:r>
              <a:br>
                <a:rPr lang="zh-TW" sz="2400" u="sng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</a:br>
              <a:r>
                <a:rPr lang="zh-TW" sz="2400" u="sng">
                  <a:solidFill>
                    <a:srgbClr val="0000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斷詞分析器</a:t>
              </a:r>
              <a:endParaRPr sz="2400" u="sng">
                <a:solidFill>
                  <a:srgbClr val="0000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pic>
          <p:nvPicPr>
            <p:cNvPr id="1416" name="Google Shape;1416;p1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28710" y="3666610"/>
              <a:ext cx="769725" cy="7697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weka logo.png" id="1417" name="Google Shape;1417;p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5275" y="5065775"/>
            <a:ext cx="999401" cy="999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12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24" name="Google Shape;1424;p129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5" name="Google Shape;1425;p12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Phase 1</a:t>
            </a:r>
            <a:r>
              <a:rPr lang="zh-TW"/>
              <a:t>分解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/>
              <a:t>最小意義單位分析方式</a:t>
            </a:r>
            <a:endParaRPr sz="3200"/>
          </a:p>
        </p:txBody>
      </p:sp>
      <p:sp>
        <p:nvSpPr>
          <p:cNvPr id="1426" name="Google Shape;1426;p129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空格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n-gram：n字詞，將文本拆成以n個字組成的詞彙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zh-TW"/>
              <a:t>詞典法：以既有詞典為基礎，配合演算法來決定斷詞方式</a:t>
            </a:r>
            <a:endParaRPr/>
          </a:p>
        </p:txBody>
      </p:sp>
      <p:sp>
        <p:nvSpPr>
          <p:cNvPr id="1427" name="Google Shape;1427;p129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8" name="Google Shape;1428;p129"/>
          <p:cNvSpPr txBox="1"/>
          <p:nvPr/>
        </p:nvSpPr>
        <p:spPr>
          <a:xfrm rot="899677">
            <a:off x="6084482" y="2874266"/>
            <a:ext cx="2575288" cy="40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斷開魂結！</a:t>
            </a:r>
            <a:endParaRPr sz="18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斷開鎖鏈！</a:t>
            </a:r>
            <a:endParaRPr sz="18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/>
              <a:t>斷開一切的牽連！</a:t>
            </a:r>
            <a:endParaRPr sz="1800"/>
          </a:p>
        </p:txBody>
      </p:sp>
      <p:grpSp>
        <p:nvGrpSpPr>
          <p:cNvPr id="1429" name="Google Shape;1429;p129"/>
          <p:cNvGrpSpPr/>
          <p:nvPr/>
        </p:nvGrpSpPr>
        <p:grpSpPr>
          <a:xfrm>
            <a:off x="5177075" y="3849600"/>
            <a:ext cx="1990474" cy="1328450"/>
            <a:chOff x="5427075" y="2948675"/>
            <a:chExt cx="1990474" cy="1328450"/>
          </a:xfrm>
        </p:grpSpPr>
        <p:pic>
          <p:nvPicPr>
            <p:cNvPr id="1430" name="Google Shape;1430;p1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5427076" y="3012750"/>
              <a:ext cx="1200300" cy="1200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1" name="Google Shape;1431;p1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89100" y="2948675"/>
              <a:ext cx="1328450" cy="132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2" name="Google Shape;1432;p129"/>
            <p:cNvPicPr preferRelativeResize="0"/>
            <p:nvPr/>
          </p:nvPicPr>
          <p:blipFill rotWithShape="1">
            <a:blip r:embed="rId3">
              <a:alphaModFix/>
            </a:blip>
            <a:srcRect b="0" l="50354" r="0" t="0"/>
            <a:stretch/>
          </p:blipFill>
          <p:spPr>
            <a:xfrm rot="5400000">
              <a:off x="5729275" y="3314950"/>
              <a:ext cx="595900" cy="1200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13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39" name="Google Shape;1439;p13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Phase 2. </a:t>
            </a:r>
            <a:r>
              <a:rPr lang="zh-TW"/>
              <a:t>轉換</a:t>
            </a:r>
            <a:endParaRPr/>
          </a:p>
        </p:txBody>
      </p:sp>
      <p:sp>
        <p:nvSpPr>
          <p:cNvPr id="1440" name="Google Shape;1440;p13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1" name="Google Shape;1441;p130"/>
          <p:cNvSpPr txBox="1"/>
          <p:nvPr>
            <p:ph idx="1" type="body"/>
          </p:nvPr>
        </p:nvSpPr>
        <p:spPr>
          <a:xfrm>
            <a:off x="476250" y="1800775"/>
            <a:ext cx="81915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翻譯</a:t>
            </a:r>
            <a:endParaRPr/>
          </a:p>
          <a:p>
            <a:pPr indent="-3810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zh-TW"/>
              <a:t>跨語言的翻譯</a:t>
            </a:r>
            <a:endParaRPr/>
          </a:p>
          <a:p>
            <a:pPr indent="-3810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zh-TW"/>
              <a:t>英文的大寫轉換小寫</a:t>
            </a:r>
            <a:endParaRPr/>
          </a:p>
          <a:p>
            <a:pPr indent="-3810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lphaLcPeriod"/>
            </a:pPr>
            <a:r>
              <a:rPr lang="zh-TW"/>
              <a:t>中文的繁簡字轉換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英文的詞幹化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/>
              <a:t>主題詞表轉換</a:t>
            </a:r>
            <a:endParaRPr/>
          </a:p>
        </p:txBody>
      </p:sp>
      <p:pic>
        <p:nvPicPr>
          <p:cNvPr id="1442" name="Google Shape;1442;p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1125" y="937975"/>
            <a:ext cx="1169724" cy="2039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43" name="Google Shape;1443;p130"/>
          <p:cNvSpPr/>
          <p:nvPr/>
        </p:nvSpPr>
        <p:spPr>
          <a:xfrm>
            <a:off x="4298825" y="2472400"/>
            <a:ext cx="1542300" cy="763500"/>
          </a:xfrm>
          <a:prstGeom prst="wedgeRoundRectCallout">
            <a:avLst>
              <a:gd fmla="val 57983" name="adj1"/>
              <a:gd fmla="val -80596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nurses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44" name="Google Shape;1444;p130"/>
          <p:cNvSpPr/>
          <p:nvPr/>
        </p:nvSpPr>
        <p:spPr>
          <a:xfrm>
            <a:off x="5784838" y="3472325"/>
            <a:ext cx="1542300" cy="763500"/>
          </a:xfrm>
          <a:prstGeom prst="wedgeRoundRectCallout">
            <a:avLst>
              <a:gd fmla="val -5089" name="adj1"/>
              <a:gd fmla="val -94502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护理师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45" name="Google Shape;1445;p130"/>
          <p:cNvSpPr/>
          <p:nvPr/>
        </p:nvSpPr>
        <p:spPr>
          <a:xfrm>
            <a:off x="7327138" y="2472400"/>
            <a:ext cx="1542300" cy="763500"/>
          </a:xfrm>
          <a:prstGeom prst="wedgeRoundRectCallout">
            <a:avLst>
              <a:gd fmla="val -54026" name="adj1"/>
              <a:gd fmla="val -97980" name="adj2"/>
              <a:gd fmla="val 0" name="adj3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護士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46" name="Google Shape;1446;p130"/>
          <p:cNvSpPr/>
          <p:nvPr/>
        </p:nvSpPr>
        <p:spPr>
          <a:xfrm>
            <a:off x="4286383" y="5137575"/>
            <a:ext cx="4583100" cy="7635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護理師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47" name="Google Shape;1447;p130"/>
          <p:cNvSpPr/>
          <p:nvPr/>
        </p:nvSpPr>
        <p:spPr>
          <a:xfrm flipH="1" rot="5400000">
            <a:off x="4246325" y="3966800"/>
            <a:ext cx="16473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8" name="Google Shape;1448;p130"/>
          <p:cNvSpPr/>
          <p:nvPr/>
        </p:nvSpPr>
        <p:spPr>
          <a:xfrm flipH="1" rot="5400000">
            <a:off x="6228425" y="4440950"/>
            <a:ext cx="6990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9" name="Google Shape;1449;p130"/>
          <p:cNvSpPr/>
          <p:nvPr/>
        </p:nvSpPr>
        <p:spPr>
          <a:xfrm flipH="1" rot="5400000">
            <a:off x="7262975" y="3967550"/>
            <a:ext cx="16458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3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56" name="Google Shape;1456;p131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7" name="Google Shape;1457;p131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英文的詞幹化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Stemming</a:t>
            </a:r>
            <a:endParaRPr/>
          </a:p>
        </p:txBody>
      </p:sp>
      <p:sp>
        <p:nvSpPr>
          <p:cNvPr id="1458" name="Google Shape;1458;p131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9" name="Google Shape;1459;p131"/>
          <p:cNvSpPr/>
          <p:nvPr/>
        </p:nvSpPr>
        <p:spPr>
          <a:xfrm>
            <a:off x="1053025" y="2208550"/>
            <a:ext cx="25236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connect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60" name="Google Shape;1460;p131"/>
          <p:cNvSpPr/>
          <p:nvPr/>
        </p:nvSpPr>
        <p:spPr>
          <a:xfrm>
            <a:off x="5380900" y="3385475"/>
            <a:ext cx="26187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connect</a:t>
            </a:r>
            <a:endParaRPr sz="32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61" name="Google Shape;1461;p131"/>
          <p:cNvSpPr/>
          <p:nvPr/>
        </p:nvSpPr>
        <p:spPr>
          <a:xfrm>
            <a:off x="1053025" y="3208475"/>
            <a:ext cx="25236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connect</a:t>
            </a:r>
            <a:r>
              <a:rPr lang="zh-TW" sz="3200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ed</a:t>
            </a:r>
            <a:endParaRPr sz="3200">
              <a:solidFill>
                <a:srgbClr val="FF0000"/>
              </a:solidFill>
              <a:highlight>
                <a:srgbClr val="FFFF00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62" name="Google Shape;1462;p131"/>
          <p:cNvSpPr/>
          <p:nvPr/>
        </p:nvSpPr>
        <p:spPr>
          <a:xfrm>
            <a:off x="1053025" y="4208400"/>
            <a:ext cx="25236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connect</a:t>
            </a:r>
            <a:r>
              <a:rPr lang="zh-TW" sz="3200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ion</a:t>
            </a:r>
            <a:endParaRPr sz="3200">
              <a:solidFill>
                <a:srgbClr val="FF0000"/>
              </a:solidFill>
              <a:highlight>
                <a:srgbClr val="FFFF00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63" name="Google Shape;1463;p131"/>
          <p:cNvSpPr/>
          <p:nvPr/>
        </p:nvSpPr>
        <p:spPr>
          <a:xfrm>
            <a:off x="1053025" y="5208325"/>
            <a:ext cx="2523600" cy="7635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latin typeface="Microsoft JhengHei"/>
                <a:ea typeface="Microsoft JhengHei"/>
                <a:cs typeface="Microsoft JhengHei"/>
                <a:sym typeface="Microsoft JhengHei"/>
              </a:rPr>
              <a:t>connect</a:t>
            </a:r>
            <a:r>
              <a:rPr lang="zh-TW" sz="3200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ions</a:t>
            </a:r>
            <a:endParaRPr sz="3200">
              <a:solidFill>
                <a:srgbClr val="FF0000"/>
              </a:solidFill>
              <a:highlight>
                <a:srgbClr val="FFFF00"/>
              </a:highlight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cxnSp>
        <p:nvCxnSpPr>
          <p:cNvPr id="1464" name="Google Shape;1464;p131"/>
          <p:cNvCxnSpPr>
            <a:stCxn id="1459" idx="3"/>
            <a:endCxn id="1460" idx="1"/>
          </p:cNvCxnSpPr>
          <p:nvPr/>
        </p:nvCxnSpPr>
        <p:spPr>
          <a:xfrm>
            <a:off x="3576625" y="2590300"/>
            <a:ext cx="1804200" cy="1176900"/>
          </a:xfrm>
          <a:prstGeom prst="bentConnector3">
            <a:avLst>
              <a:gd fmla="val 50002" name="adj1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465" name="Google Shape;1465;p131"/>
          <p:cNvCxnSpPr>
            <a:stCxn id="1461" idx="3"/>
            <a:endCxn id="1460" idx="1"/>
          </p:cNvCxnSpPr>
          <p:nvPr/>
        </p:nvCxnSpPr>
        <p:spPr>
          <a:xfrm>
            <a:off x="3576625" y="3590225"/>
            <a:ext cx="1804200" cy="177000"/>
          </a:xfrm>
          <a:prstGeom prst="bentConnector3">
            <a:avLst>
              <a:gd fmla="val 50002" name="adj1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466" name="Google Shape;1466;p131"/>
          <p:cNvCxnSpPr>
            <a:stCxn id="1462" idx="3"/>
            <a:endCxn id="1460" idx="1"/>
          </p:cNvCxnSpPr>
          <p:nvPr/>
        </p:nvCxnSpPr>
        <p:spPr>
          <a:xfrm flipH="1" rot="10800000">
            <a:off x="3576625" y="3767250"/>
            <a:ext cx="1804200" cy="822900"/>
          </a:xfrm>
          <a:prstGeom prst="bentConnector3">
            <a:avLst>
              <a:gd fmla="val 50002" name="adj1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467" name="Google Shape;1467;p131"/>
          <p:cNvCxnSpPr>
            <a:stCxn id="1463" idx="3"/>
            <a:endCxn id="1460" idx="1"/>
          </p:cNvCxnSpPr>
          <p:nvPr/>
        </p:nvCxnSpPr>
        <p:spPr>
          <a:xfrm flipH="1" rot="10800000">
            <a:off x="3576625" y="3767275"/>
            <a:ext cx="1804200" cy="1822800"/>
          </a:xfrm>
          <a:prstGeom prst="bentConnector3">
            <a:avLst>
              <a:gd fmla="val 50002" name="adj1"/>
            </a:avLst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132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p13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75" name="Google Shape;1475;p13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Phase 3. </a:t>
            </a:r>
            <a:r>
              <a:rPr lang="zh-TW"/>
              <a:t>移除</a:t>
            </a:r>
            <a:endParaRPr/>
          </a:p>
        </p:txBody>
      </p:sp>
      <p:sp>
        <p:nvSpPr>
          <p:cNvPr id="1476" name="Google Shape;1476;p132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7" name="Google Shape;1477;p132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移除標點符號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移除數字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移除HTML標籤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移除非主要使用語言</a:t>
            </a:r>
            <a:endParaRPr/>
          </a:p>
          <a:p>
            <a:pPr indent="-3810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○"/>
            </a:pPr>
            <a:r>
              <a:rPr lang="zh-TW"/>
              <a:t>英文研究者常常移除英文以外的語言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400"/>
              <a:buChar char="●"/>
            </a:pPr>
            <a:r>
              <a:rPr lang="zh-TW"/>
              <a:t>移除停用詞</a:t>
            </a:r>
            <a:endParaRPr/>
          </a:p>
        </p:txBody>
      </p:sp>
      <p:sp>
        <p:nvSpPr>
          <p:cNvPr id="1478" name="Google Shape;1478;p132"/>
          <p:cNvSpPr/>
          <p:nvPr/>
        </p:nvSpPr>
        <p:spPr>
          <a:xfrm>
            <a:off x="4705350" y="4895900"/>
            <a:ext cx="3962100" cy="6999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latin typeface="Microsoft JhengHei"/>
                <a:ea typeface="Microsoft JhengHei"/>
                <a:cs typeface="Microsoft JhengHei"/>
                <a:sym typeface="Microsoft JhengHei"/>
              </a:rPr>
              <a:t>下雨天 留客天 留 我不 留</a:t>
            </a:r>
            <a:endParaRPr sz="2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79" name="Google Shape;1479;p132"/>
          <p:cNvSpPr/>
          <p:nvPr/>
        </p:nvSpPr>
        <p:spPr>
          <a:xfrm flipH="1" rot="5400000">
            <a:off x="6386600" y="3811350"/>
            <a:ext cx="858600" cy="893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4F81BD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0" name="Google Shape;1480;p132"/>
          <p:cNvSpPr/>
          <p:nvPr/>
        </p:nvSpPr>
        <p:spPr>
          <a:xfrm>
            <a:off x="4705618" y="2698300"/>
            <a:ext cx="3962100" cy="9222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latin typeface="Microsoft JhengHei"/>
                <a:ea typeface="Microsoft JhengHei"/>
                <a:cs typeface="Microsoft JhengHei"/>
                <a:sym typeface="Microsoft JhengHei"/>
              </a:rPr>
              <a:t>下雨天，留客天，留，我不？留！XDD</a:t>
            </a:r>
            <a:endParaRPr sz="2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5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p133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7" name="Google Shape;1487;p13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88" name="Google Shape;1488;p13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Phase 4. </a:t>
            </a:r>
            <a:r>
              <a:rPr lang="zh-TW"/>
              <a:t>文字</a:t>
            </a:r>
            <a:r>
              <a:rPr lang="zh-TW"/>
              <a:t>向量化：模型</a:t>
            </a:r>
            <a:r>
              <a:rPr lang="zh-TW"/>
              <a:t>選擇</a:t>
            </a:r>
            <a:endParaRPr/>
          </a:p>
        </p:txBody>
      </p:sp>
      <p:sp>
        <p:nvSpPr>
          <p:cNvPr id="1489" name="Google Shape;1489;p13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490" name="Google Shape;1490;p133"/>
          <p:cNvGraphicFramePr/>
          <p:nvPr/>
        </p:nvGraphicFramePr>
        <p:xfrm>
          <a:off x="500450" y="2021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{21396B99-57A1-4745-BB2F-F770EDBE91FE}</a:tableStyleId>
              </a:tblPr>
              <a:tblGrid>
                <a:gridCol w="1859525"/>
                <a:gridCol w="1673700"/>
                <a:gridCol w="1105250"/>
                <a:gridCol w="2244075"/>
                <a:gridCol w="1308975"/>
              </a:tblGrid>
              <a:tr h="832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Bag of Words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詞袋</a:t>
                      </a: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TF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詞頻</a:t>
                      </a: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800">
                          <a:solidFill>
                            <a:srgbClr val="FFFFFF"/>
                          </a:solidFill>
                        </a:rPr>
                        <a:t>TF-IDF</a:t>
                      </a:r>
                      <a:endParaRPr sz="1800">
                        <a:solidFill>
                          <a:srgbClr val="FFFFFF"/>
                        </a:solidFill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詞頻-反文件頻</a:t>
                      </a: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>
                          <a:solidFill>
                            <a:srgbClr val="FFFFFF"/>
                          </a:solidFill>
                        </a:rPr>
                        <a:t>one-hot</a:t>
                      </a:r>
                      <a:endParaRPr sz="2400"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832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200"/>
                        <a:t>同文件頻率</a:t>
                      </a:r>
                      <a:endParaRPr sz="22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/>
                        <a:t>X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/>
                        <a:t>O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/>
                        <a:t>O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zh-TW" sz="2400">
                          <a:solidFill>
                            <a:schemeClr val="dk1"/>
                          </a:solidFill>
                        </a:rPr>
                        <a:t>O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832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000"/>
                        <a:t>多文件獨特性</a:t>
                      </a:r>
                      <a:endParaRPr sz="20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/>
                        <a:t>X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/>
                        <a:t>X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/>
                        <a:t>O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/>
                        <a:t>X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832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200"/>
                        <a:t>字順</a:t>
                      </a:r>
                      <a:endParaRPr sz="22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/>
                        <a:t>X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/>
                        <a:t>X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/>
                        <a:t>X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/>
                        <a:t>O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832975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200"/>
                        <a:t>用途</a:t>
                      </a:r>
                      <a:endParaRPr sz="22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/>
                        <a:t>解讀巨量資料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/>
                        <a:t>解讀少量資料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/>
                        <a:t>搜尋引擎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2400"/>
                        <a:t>自然語言處理</a:t>
                      </a:r>
                      <a:endParaRPr sz="2400"/>
                    </a:p>
                  </a:txBody>
                  <a:tcPr marT="91425" marB="91425" marR="91425" marL="91425" anchor="ctr">
                    <a:lnL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5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13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497" name="Google Shape;1497;p134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Jieba-JS的</a:t>
            </a:r>
            <a:r>
              <a:rPr lang="zh-TW"/>
              <a:t>設定</a:t>
            </a:r>
            <a:endParaRPr b="0" sz="3200"/>
          </a:p>
        </p:txBody>
      </p:sp>
      <p:sp>
        <p:nvSpPr>
          <p:cNvPr id="1498" name="Google Shape;1498;p134"/>
          <p:cNvSpPr txBox="1"/>
          <p:nvPr>
            <p:ph idx="1" type="subTitle"/>
          </p:nvPr>
        </p:nvSpPr>
        <p:spPr>
          <a:xfrm>
            <a:off x="1186025" y="3348150"/>
            <a:ext cx="6565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1000"/>
              </a:spcAft>
              <a:buNone/>
            </a:pPr>
            <a:r>
              <a:rPr lang="zh-TW"/>
              <a:t>如何修改斷詞處理的設定？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35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5" name="Google Shape;1505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535" y="1853525"/>
            <a:ext cx="6910924" cy="46413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06" name="Google Shape;1506;p13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Jiebe-JS</a:t>
            </a:r>
            <a:r>
              <a:rPr lang="zh-TW"/>
              <a:t>進入</a:t>
            </a:r>
            <a:r>
              <a:rPr lang="zh-TW"/>
              <a:t>設定</a:t>
            </a:r>
            <a:endParaRPr/>
          </a:p>
        </p:txBody>
      </p:sp>
      <p:sp>
        <p:nvSpPr>
          <p:cNvPr id="1507" name="Google Shape;1507;p13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08" name="Google Shape;1508;p13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9" name="Google Shape;1509;p135"/>
          <p:cNvSpPr/>
          <p:nvPr/>
        </p:nvSpPr>
        <p:spPr>
          <a:xfrm>
            <a:off x="5409625" y="6107775"/>
            <a:ext cx="1791900" cy="387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10" name="Google Shape;1510;p135"/>
          <p:cNvSpPr/>
          <p:nvPr/>
        </p:nvSpPr>
        <p:spPr>
          <a:xfrm>
            <a:off x="5266675" y="5246625"/>
            <a:ext cx="2077800" cy="636600"/>
          </a:xfrm>
          <a:prstGeom prst="wedgeRoundRectCallout">
            <a:avLst>
              <a:gd fmla="val -4430" name="adj1"/>
              <a:gd fmla="val 8752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進入設定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1">
            <a:off x="-345276" y="904511"/>
            <a:ext cx="2900629" cy="236517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6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54" name="Google Shape;454;p64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https://pixabay.com/zh/illustrations/shame-hopelessness-worthlessness-927084/</a:t>
            </a:r>
            <a:endParaRPr/>
          </a:p>
        </p:txBody>
      </p:sp>
      <p:sp>
        <p:nvSpPr>
          <p:cNvPr id="455" name="Google Shape;455;p64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虛心接受來自讀者的「指教」</a:t>
            </a:r>
            <a:endParaRPr/>
          </a:p>
        </p:txBody>
      </p:sp>
      <p:pic>
        <p:nvPicPr>
          <p:cNvPr id="456" name="Google Shape;45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5363" y="1045325"/>
            <a:ext cx="4639613" cy="438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00000">
            <a:off x="6336119" y="1487355"/>
            <a:ext cx="3208689" cy="2363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6" name="Google Shape;1516;p136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7" name="Google Shape;1517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535" y="1853525"/>
            <a:ext cx="6910924" cy="46413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18" name="Google Shape;1518;p136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分解設定</a:t>
            </a:r>
            <a:endParaRPr/>
          </a:p>
        </p:txBody>
      </p:sp>
      <p:sp>
        <p:nvSpPr>
          <p:cNvPr id="1519" name="Google Shape;1519;p13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20" name="Google Shape;1520;p136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1" name="Google Shape;1521;p136"/>
          <p:cNvSpPr/>
          <p:nvPr/>
        </p:nvSpPr>
        <p:spPr>
          <a:xfrm>
            <a:off x="979725" y="2153600"/>
            <a:ext cx="2148900" cy="627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22" name="Google Shape;1522;p136"/>
          <p:cNvSpPr/>
          <p:nvPr/>
        </p:nvSpPr>
        <p:spPr>
          <a:xfrm>
            <a:off x="1071775" y="3311325"/>
            <a:ext cx="5829600" cy="2081400"/>
          </a:xfrm>
          <a:prstGeom prst="wedgeRoundRectCallout">
            <a:avLst>
              <a:gd fmla="val -34062" name="adj1"/>
              <a:gd fmla="val -7948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Char char="●"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Dictionary: 使用預設字典和下面的UserDictionary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318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Char char="●"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2-gram: 2字詞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137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9" name="Google Shape;1529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535" y="1853525"/>
            <a:ext cx="6910924" cy="46413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30" name="Google Shape;1530;p137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轉換</a:t>
            </a:r>
            <a:r>
              <a:rPr lang="zh-TW"/>
              <a:t>設定：詞幹化、大寫轉小寫</a:t>
            </a:r>
            <a:endParaRPr/>
          </a:p>
        </p:txBody>
      </p:sp>
      <p:sp>
        <p:nvSpPr>
          <p:cNvPr id="1531" name="Google Shape;1531;p13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32" name="Google Shape;1532;p137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3" name="Google Shape;1533;p137"/>
          <p:cNvSpPr/>
          <p:nvPr/>
        </p:nvSpPr>
        <p:spPr>
          <a:xfrm>
            <a:off x="5637175" y="2061525"/>
            <a:ext cx="2271000" cy="7806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34" name="Google Shape;1534;p137"/>
          <p:cNvSpPr/>
          <p:nvPr/>
        </p:nvSpPr>
        <p:spPr>
          <a:xfrm>
            <a:off x="2071250" y="3074600"/>
            <a:ext cx="5265300" cy="1847700"/>
          </a:xfrm>
          <a:prstGeom prst="wedgeRoundRectCallout">
            <a:avLst>
              <a:gd fmla="val 32757" name="adj1"/>
              <a:gd fmla="val -6727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Char char="●"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Stemmer：詞幹化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Char char="●"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Lower Case：大寫轉小寫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9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" name="Google Shape;1540;p138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1" name="Google Shape;1541;p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535" y="1853525"/>
            <a:ext cx="6910924" cy="46413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42" name="Google Shape;1542;p13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轉換設定：</a:t>
            </a:r>
            <a:r>
              <a:rPr lang="zh-TW"/>
              <a:t>主題詞表轉換</a:t>
            </a:r>
            <a:endParaRPr/>
          </a:p>
        </p:txBody>
      </p:sp>
      <p:sp>
        <p:nvSpPr>
          <p:cNvPr id="1543" name="Google Shape;1543;p13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44" name="Google Shape;1544;p138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5" name="Google Shape;1545;p138"/>
          <p:cNvSpPr/>
          <p:nvPr/>
        </p:nvSpPr>
        <p:spPr>
          <a:xfrm>
            <a:off x="971700" y="3973525"/>
            <a:ext cx="1088400" cy="9648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46" name="Google Shape;1546;p138"/>
          <p:cNvSpPr/>
          <p:nvPr/>
        </p:nvSpPr>
        <p:spPr>
          <a:xfrm>
            <a:off x="2257250" y="4091000"/>
            <a:ext cx="3725400" cy="964800"/>
          </a:xfrm>
          <a:prstGeom prst="wedgeRoundRectCallout">
            <a:avLst>
              <a:gd fmla="val -58076" name="adj1"/>
              <a:gd fmla="val -5118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A,B：將A轉換成B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39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53" name="Google Shape;1553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535" y="1853525"/>
            <a:ext cx="6910924" cy="46413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54" name="Google Shape;1554;p139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移除設定：英文、數字</a:t>
            </a:r>
            <a:endParaRPr/>
          </a:p>
        </p:txBody>
      </p:sp>
      <p:sp>
        <p:nvSpPr>
          <p:cNvPr id="1555" name="Google Shape;1555;p13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56" name="Google Shape;1556;p139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7" name="Google Shape;1557;p139"/>
          <p:cNvSpPr/>
          <p:nvPr/>
        </p:nvSpPr>
        <p:spPr>
          <a:xfrm>
            <a:off x="3117598" y="2132150"/>
            <a:ext cx="2469300" cy="9129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58" name="Google Shape;1558;p139"/>
          <p:cNvSpPr/>
          <p:nvPr/>
        </p:nvSpPr>
        <p:spPr>
          <a:xfrm>
            <a:off x="3328575" y="3204950"/>
            <a:ext cx="2858700" cy="1658400"/>
          </a:xfrm>
          <a:prstGeom prst="wedgeRoundRectCallout">
            <a:avLst>
              <a:gd fmla="val -25875" name="adj1"/>
              <a:gd fmla="val -69617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Char char="●"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移除英文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Char char="●"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移除</a:t>
            </a: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數字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icrosoft JhengHei"/>
              <a:buChar char="●"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移除HTML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40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5" name="Google Shape;1565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535" y="1853525"/>
            <a:ext cx="6910924" cy="464135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66" name="Google Shape;1566;p140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移除設定：</a:t>
            </a:r>
            <a:r>
              <a:rPr lang="zh-TW"/>
              <a:t>停用字</a:t>
            </a:r>
            <a:endParaRPr/>
          </a:p>
        </p:txBody>
      </p:sp>
      <p:sp>
        <p:nvSpPr>
          <p:cNvPr id="1567" name="Google Shape;1567;p14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68" name="Google Shape;1568;p140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9" name="Google Shape;1569;p140"/>
          <p:cNvSpPr/>
          <p:nvPr/>
        </p:nvSpPr>
        <p:spPr>
          <a:xfrm>
            <a:off x="1040625" y="5525225"/>
            <a:ext cx="1413000" cy="8628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70" name="Google Shape;1570;p140"/>
          <p:cNvSpPr/>
          <p:nvPr/>
        </p:nvSpPr>
        <p:spPr>
          <a:xfrm>
            <a:off x="2639525" y="5127525"/>
            <a:ext cx="4199100" cy="726600"/>
          </a:xfrm>
          <a:prstGeom prst="wedgeRoundRectCallout">
            <a:avLst>
              <a:gd fmla="val -55957" name="adj1"/>
              <a:gd fmla="val 41804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停用詞：一行一個字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571" name="Google Shape;1571;p140"/>
          <p:cNvSpPr/>
          <p:nvPr/>
        </p:nvSpPr>
        <p:spPr>
          <a:xfrm>
            <a:off x="1597550" y="5127525"/>
            <a:ext cx="697200" cy="4878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72" name="Google Shape;1572;p140"/>
          <p:cNvSpPr/>
          <p:nvPr/>
        </p:nvSpPr>
        <p:spPr>
          <a:xfrm>
            <a:off x="2136425" y="3771375"/>
            <a:ext cx="4395600" cy="1040400"/>
          </a:xfrm>
          <a:prstGeom prst="wedgeRoundRectCallout">
            <a:avLst>
              <a:gd fmla="val -49007" name="adj1"/>
              <a:gd fmla="val 84641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載入常用中英文停用詞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14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79" name="Google Shape;1579;p141"/>
          <p:cNvSpPr txBox="1"/>
          <p:nvPr>
            <p:ph type="title"/>
          </p:nvPr>
        </p:nvSpPr>
        <p:spPr>
          <a:xfrm>
            <a:off x="1186025" y="4227750"/>
            <a:ext cx="7481700" cy="223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</a:t>
            </a:r>
            <a:r>
              <a:rPr lang="zh-TW"/>
              <a:t>前處理</a:t>
            </a:r>
            <a:r>
              <a:rPr lang="zh-TW"/>
              <a:t>的設定</a:t>
            </a:r>
            <a:endParaRPr b="0" sz="3200"/>
          </a:p>
        </p:txBody>
      </p:sp>
      <p:sp>
        <p:nvSpPr>
          <p:cNvPr id="1580" name="Google Shape;1580;p141"/>
          <p:cNvSpPr txBox="1"/>
          <p:nvPr>
            <p:ph idx="1" type="subTitle"/>
          </p:nvPr>
        </p:nvSpPr>
        <p:spPr>
          <a:xfrm>
            <a:off x="1186025" y="3348150"/>
            <a:ext cx="6565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1000"/>
              </a:spcAft>
              <a:buNone/>
            </a:pPr>
            <a:r>
              <a:rPr lang="zh-TW"/>
              <a:t>如何修改</a:t>
            </a:r>
            <a:r>
              <a:rPr lang="zh-TW">
                <a:solidFill>
                  <a:schemeClr val="dk1"/>
                </a:solidFill>
              </a:rPr>
              <a:t>文字向量化</a:t>
            </a:r>
            <a:r>
              <a:rPr lang="zh-TW"/>
              <a:t>的設定？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5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142"/>
          <p:cNvSpPr txBox="1"/>
          <p:nvPr>
            <p:ph idx="1" type="body"/>
          </p:nvPr>
        </p:nvSpPr>
        <p:spPr>
          <a:xfrm>
            <a:off x="476250" y="1783075"/>
            <a:ext cx="81915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7" name="Google Shape;1587;p14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588" name="Google Shape;1588;p14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</a:t>
            </a:r>
            <a:r>
              <a:rPr lang="zh-TW"/>
              <a:t>前處理：文字向量化</a:t>
            </a:r>
            <a:endParaRPr/>
          </a:p>
        </p:txBody>
      </p:sp>
      <p:sp>
        <p:nvSpPr>
          <p:cNvPr id="1589" name="Google Shape;1589;p142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0" name="Google Shape;1590;p142"/>
          <p:cNvSpPr/>
          <p:nvPr/>
        </p:nvSpPr>
        <p:spPr>
          <a:xfrm>
            <a:off x="3741550" y="1574300"/>
            <a:ext cx="4391400" cy="1769700"/>
          </a:xfrm>
          <a:prstGeom prst="wedgeRoundRectCallout">
            <a:avLst>
              <a:gd fmla="val -61248" name="adj1"/>
              <a:gd fmla="val 22550" name="adj2"/>
              <a:gd fmla="val 0" name="adj3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在使用</a:t>
            </a:r>
            <a:b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StringToWordVector</a:t>
            </a:r>
            <a:b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之時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591" name="Google Shape;1591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2285000"/>
            <a:ext cx="25908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2" name="Google Shape;1592;p142"/>
          <p:cNvSpPr/>
          <p:nvPr/>
        </p:nvSpPr>
        <p:spPr>
          <a:xfrm>
            <a:off x="1202600" y="2531900"/>
            <a:ext cx="1152600" cy="3627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593" name="Google Shape;1593;p142"/>
          <p:cNvSpPr/>
          <p:nvPr/>
        </p:nvSpPr>
        <p:spPr>
          <a:xfrm flipH="1" rot="4499649">
            <a:off x="1669877" y="3001804"/>
            <a:ext cx="550368" cy="524898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4" name="Google Shape;1594;p142"/>
          <p:cNvPicPr preferRelativeResize="0"/>
          <p:nvPr/>
        </p:nvPicPr>
        <p:blipFill rotWithShape="1">
          <a:blip r:embed="rId4">
            <a:alphaModFix/>
          </a:blip>
          <a:srcRect b="58592" l="0" r="0" t="0"/>
          <a:stretch/>
        </p:blipFill>
        <p:spPr>
          <a:xfrm>
            <a:off x="1202600" y="3633925"/>
            <a:ext cx="3984650" cy="283969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0" name="Google Shape;1600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558" y="0"/>
            <a:ext cx="38181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1" name="Google Shape;1601;p143"/>
          <p:cNvSpPr txBox="1"/>
          <p:nvPr>
            <p:ph idx="1" type="body"/>
          </p:nvPr>
        </p:nvSpPr>
        <p:spPr>
          <a:xfrm>
            <a:off x="4389125" y="1783075"/>
            <a:ext cx="42786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b="1" lang="zh-TW"/>
              <a:t>outputWordCounts</a:t>
            </a:r>
            <a:endParaRPr b="1"/>
          </a:p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False: 詞袋模型 </a:t>
            </a:r>
            <a:br>
              <a:rPr lang="zh-TW"/>
            </a:br>
            <a:r>
              <a:rPr lang="zh-TW"/>
              <a:t>(不計算次數)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True: 詞頻模型 </a:t>
            </a:r>
            <a:br>
              <a:rPr lang="zh-TW"/>
            </a:br>
            <a:r>
              <a:rPr lang="zh-TW"/>
              <a:t>(計算次數)</a:t>
            </a:r>
            <a:endParaRPr/>
          </a:p>
        </p:txBody>
      </p:sp>
      <p:sp>
        <p:nvSpPr>
          <p:cNvPr id="1602" name="Google Shape;1602;p14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03" name="Google Shape;1603;p143"/>
          <p:cNvSpPr txBox="1"/>
          <p:nvPr>
            <p:ph type="title"/>
          </p:nvPr>
        </p:nvSpPr>
        <p:spPr>
          <a:xfrm>
            <a:off x="4194450" y="169425"/>
            <a:ext cx="44733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Weka中的詞袋與詞頻模型</a:t>
            </a:r>
            <a:endParaRPr/>
          </a:p>
        </p:txBody>
      </p:sp>
      <p:sp>
        <p:nvSpPr>
          <p:cNvPr id="1604" name="Google Shape;1604;p143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5" name="Google Shape;1605;p143"/>
          <p:cNvSpPr/>
          <p:nvPr/>
        </p:nvSpPr>
        <p:spPr>
          <a:xfrm>
            <a:off x="675950" y="4439900"/>
            <a:ext cx="3448800" cy="655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1" name="Google Shape;1611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558" y="0"/>
            <a:ext cx="381815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2" name="Google Shape;1612;p144"/>
          <p:cNvSpPr txBox="1"/>
          <p:nvPr>
            <p:ph idx="1" type="body"/>
          </p:nvPr>
        </p:nvSpPr>
        <p:spPr>
          <a:xfrm>
            <a:off x="4698825" y="1783075"/>
            <a:ext cx="39690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b="1" lang="zh-TW"/>
              <a:t>IDFTransform</a:t>
            </a:r>
            <a:r>
              <a:rPr lang="zh-TW"/>
              <a:t>: True </a:t>
            </a:r>
            <a:br>
              <a:rPr lang="zh-TW"/>
            </a:br>
            <a:r>
              <a:rPr lang="zh-TW" sz="2000"/>
              <a:t>f</a:t>
            </a:r>
            <a:r>
              <a:rPr baseline="-25000" lang="zh-TW" sz="2000"/>
              <a:t>ij</a:t>
            </a:r>
            <a:r>
              <a:rPr lang="zh-TW" sz="2000"/>
              <a:t>*log(文件數量/文件中有詞i)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zh-TW">
                <a:solidFill>
                  <a:schemeClr val="dk1"/>
                </a:solidFill>
              </a:rPr>
              <a:t>TFTransform</a:t>
            </a:r>
            <a:r>
              <a:rPr lang="zh-TW">
                <a:solidFill>
                  <a:schemeClr val="dk1"/>
                </a:solidFill>
              </a:rPr>
              <a:t>: True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log(1+f</a:t>
            </a:r>
            <a:r>
              <a:rPr baseline="-25000" lang="zh-TW">
                <a:solidFill>
                  <a:schemeClr val="dk1"/>
                </a:solidFill>
              </a:rPr>
              <a:t>ij</a:t>
            </a:r>
            <a:r>
              <a:rPr lang="zh-TW">
                <a:solidFill>
                  <a:schemeClr val="dk1"/>
                </a:solidFill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b="1" lang="zh-TW">
                <a:solidFill>
                  <a:schemeClr val="dk1"/>
                </a:solidFill>
              </a:rPr>
              <a:t>outputWordCounts</a:t>
            </a:r>
            <a:r>
              <a:rPr lang="zh-TW">
                <a:solidFill>
                  <a:schemeClr val="dk1"/>
                </a:solidFill>
              </a:rPr>
              <a:t>: True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zh-TW">
                <a:solidFill>
                  <a:schemeClr val="dk1"/>
                </a:solidFill>
              </a:rPr>
              <a:t>j 文件 (案例)</a:t>
            </a:r>
            <a:endParaRPr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zh-TW">
                <a:solidFill>
                  <a:schemeClr val="dk1"/>
                </a:solidFill>
              </a:rPr>
              <a:t>第i個詞</a:t>
            </a:r>
            <a:endParaRPr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zh-TW">
                <a:solidFill>
                  <a:schemeClr val="dk1"/>
                </a:solidFill>
              </a:rPr>
              <a:t>頻率f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13" name="Google Shape;1613;p14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14" name="Google Shape;1614;p144"/>
          <p:cNvSpPr txBox="1"/>
          <p:nvPr>
            <p:ph type="title"/>
          </p:nvPr>
        </p:nvSpPr>
        <p:spPr>
          <a:xfrm>
            <a:off x="4624450" y="169425"/>
            <a:ext cx="40434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Weka中的TF-IDF模型</a:t>
            </a:r>
            <a:endParaRPr/>
          </a:p>
        </p:txBody>
      </p:sp>
      <p:sp>
        <p:nvSpPr>
          <p:cNvPr id="1615" name="Google Shape;1615;p144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6" name="Google Shape;1616;p144"/>
          <p:cNvSpPr/>
          <p:nvPr/>
        </p:nvSpPr>
        <p:spPr>
          <a:xfrm>
            <a:off x="675950" y="4439900"/>
            <a:ext cx="3448800" cy="4146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617" name="Google Shape;1617;p144"/>
          <p:cNvSpPr/>
          <p:nvPr/>
        </p:nvSpPr>
        <p:spPr>
          <a:xfrm>
            <a:off x="675950" y="1298475"/>
            <a:ext cx="3448800" cy="655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14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24" name="Google Shape;1624;p145"/>
          <p:cNvSpPr txBox="1"/>
          <p:nvPr>
            <p:ph idx="1" type="body"/>
          </p:nvPr>
        </p:nvSpPr>
        <p:spPr>
          <a:xfrm>
            <a:off x="3592700" y="4167900"/>
            <a:ext cx="5194500" cy="232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斷詞處理和文字向量化的設定</a:t>
            </a:r>
            <a:br>
              <a:rPr lang="zh-TW"/>
            </a:br>
            <a:r>
              <a:rPr lang="zh-TW"/>
              <a:t>對文本探勘的結果有決定性的影響。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如果你的分析結果不盡理想，</a:t>
            </a:r>
            <a:br>
              <a:rPr lang="zh-TW"/>
            </a:br>
            <a:r>
              <a:rPr lang="zh-TW"/>
              <a:t>不妨調整設定後，再來重新分析。</a:t>
            </a:r>
            <a:endParaRPr/>
          </a:p>
        </p:txBody>
      </p:sp>
      <p:sp>
        <p:nvSpPr>
          <p:cNvPr id="1625" name="Google Shape;1625;p145"/>
          <p:cNvSpPr txBox="1"/>
          <p:nvPr>
            <p:ph type="title"/>
          </p:nvPr>
        </p:nvSpPr>
        <p:spPr>
          <a:xfrm>
            <a:off x="3138800" y="169425"/>
            <a:ext cx="56484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/>
              <a:t>不斷調整設定，找出最佳結果</a:t>
            </a:r>
            <a:endParaRPr sz="3200"/>
          </a:p>
        </p:txBody>
      </p:sp>
      <p:sp>
        <p:nvSpPr>
          <p:cNvPr id="1626" name="Google Shape;1626;p145"/>
          <p:cNvSpPr txBox="1"/>
          <p:nvPr>
            <p:ph idx="2" type="title"/>
          </p:nvPr>
        </p:nvSpPr>
        <p:spPr>
          <a:xfrm>
            <a:off x="456725" y="2210400"/>
            <a:ext cx="19944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卡關了?</a:t>
            </a:r>
            <a:endParaRPr/>
          </a:p>
        </p:txBody>
      </p:sp>
      <p:grpSp>
        <p:nvGrpSpPr>
          <p:cNvPr id="1627" name="Google Shape;1627;p145"/>
          <p:cNvGrpSpPr/>
          <p:nvPr/>
        </p:nvGrpSpPr>
        <p:grpSpPr>
          <a:xfrm>
            <a:off x="4182582" y="1720176"/>
            <a:ext cx="4336851" cy="2235541"/>
            <a:chOff x="115025" y="2104075"/>
            <a:chExt cx="6560053" cy="3381547"/>
          </a:xfrm>
        </p:grpSpPr>
        <p:grpSp>
          <p:nvGrpSpPr>
            <p:cNvPr id="1628" name="Google Shape;1628;p145"/>
            <p:cNvGrpSpPr/>
            <p:nvPr/>
          </p:nvGrpSpPr>
          <p:grpSpPr>
            <a:xfrm>
              <a:off x="630730" y="2104075"/>
              <a:ext cx="6044347" cy="731700"/>
              <a:chOff x="630730" y="880970"/>
              <a:chExt cx="6044347" cy="731700"/>
            </a:xfrm>
          </p:grpSpPr>
          <p:sp>
            <p:nvSpPr>
              <p:cNvPr id="1629" name="Google Shape;1629;p145"/>
              <p:cNvSpPr txBox="1"/>
              <p:nvPr/>
            </p:nvSpPr>
            <p:spPr>
              <a:xfrm>
                <a:off x="630730" y="931175"/>
                <a:ext cx="2084400" cy="6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700">
                    <a:solidFill>
                      <a:srgbClr val="085631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1. 分解</a:t>
                </a:r>
                <a:endParaRPr sz="2700">
                  <a:solidFill>
                    <a:srgbClr val="085631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630" name="Google Shape;1630;p145"/>
              <p:cNvSpPr/>
              <p:nvPr/>
            </p:nvSpPr>
            <p:spPr>
              <a:xfrm>
                <a:off x="2789778" y="880970"/>
                <a:ext cx="3885300" cy="731700"/>
              </a:xfrm>
              <a:prstGeom prst="rect">
                <a:avLst/>
              </a:prstGeom>
              <a:solidFill>
                <a:srgbClr val="08563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"/>
              </a:p>
            </p:txBody>
          </p:sp>
          <p:sp>
            <p:nvSpPr>
              <p:cNvPr id="1631" name="Google Shape;1631;p145"/>
              <p:cNvSpPr txBox="1"/>
              <p:nvPr/>
            </p:nvSpPr>
            <p:spPr>
              <a:xfrm>
                <a:off x="2882491" y="965246"/>
                <a:ext cx="3546000" cy="57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5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最小意義單位的分析</a:t>
                </a:r>
                <a:endParaRPr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632" name="Google Shape;1632;p145"/>
            <p:cNvGrpSpPr/>
            <p:nvPr/>
          </p:nvGrpSpPr>
          <p:grpSpPr>
            <a:xfrm>
              <a:off x="444180" y="2988439"/>
              <a:ext cx="5962100" cy="731700"/>
              <a:chOff x="444180" y="1765334"/>
              <a:chExt cx="5962100" cy="731700"/>
            </a:xfrm>
          </p:grpSpPr>
          <p:sp>
            <p:nvSpPr>
              <p:cNvPr id="1633" name="Google Shape;1633;p145"/>
              <p:cNvSpPr txBox="1"/>
              <p:nvPr/>
            </p:nvSpPr>
            <p:spPr>
              <a:xfrm>
                <a:off x="444180" y="1815550"/>
                <a:ext cx="2271000" cy="6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700">
                    <a:solidFill>
                      <a:srgbClr val="0B7140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2. 轉換</a:t>
                </a:r>
                <a:endParaRPr sz="2700">
                  <a:solidFill>
                    <a:srgbClr val="0B7140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634" name="Google Shape;1634;p145"/>
              <p:cNvSpPr/>
              <p:nvPr/>
            </p:nvSpPr>
            <p:spPr>
              <a:xfrm>
                <a:off x="2789779" y="1765334"/>
                <a:ext cx="3616500" cy="731700"/>
              </a:xfrm>
              <a:prstGeom prst="rect">
                <a:avLst/>
              </a:prstGeom>
              <a:solidFill>
                <a:srgbClr val="0B71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"/>
              </a:p>
            </p:txBody>
          </p:sp>
          <p:sp>
            <p:nvSpPr>
              <p:cNvPr id="1635" name="Google Shape;1635;p145"/>
              <p:cNvSpPr txBox="1"/>
              <p:nvPr/>
            </p:nvSpPr>
            <p:spPr>
              <a:xfrm>
                <a:off x="2882489" y="1971906"/>
                <a:ext cx="3253800" cy="33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5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統一不同的用詞</a:t>
                </a:r>
                <a:endParaRPr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636" name="Google Shape;1636;p145"/>
            <p:cNvGrpSpPr/>
            <p:nvPr/>
          </p:nvGrpSpPr>
          <p:grpSpPr>
            <a:xfrm>
              <a:off x="725624" y="3869543"/>
              <a:ext cx="5410655" cy="731700"/>
              <a:chOff x="725624" y="2646438"/>
              <a:chExt cx="5410655" cy="731700"/>
            </a:xfrm>
          </p:grpSpPr>
          <p:sp>
            <p:nvSpPr>
              <p:cNvPr id="1637" name="Google Shape;1637;p145"/>
              <p:cNvSpPr txBox="1"/>
              <p:nvPr/>
            </p:nvSpPr>
            <p:spPr>
              <a:xfrm>
                <a:off x="725624" y="2696620"/>
                <a:ext cx="1989300" cy="6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700">
                    <a:solidFill>
                      <a:srgbClr val="0B7743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3. 移除</a:t>
                </a:r>
                <a:endParaRPr sz="2700">
                  <a:solidFill>
                    <a:srgbClr val="0B7743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638" name="Google Shape;1638;p145"/>
              <p:cNvSpPr/>
              <p:nvPr/>
            </p:nvSpPr>
            <p:spPr>
              <a:xfrm>
                <a:off x="2789779" y="2646438"/>
                <a:ext cx="3346500" cy="731700"/>
              </a:xfrm>
              <a:prstGeom prst="rect">
                <a:avLst/>
              </a:prstGeom>
              <a:solidFill>
                <a:srgbClr val="0B774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"/>
              </a:p>
            </p:txBody>
          </p:sp>
          <p:sp>
            <p:nvSpPr>
              <p:cNvPr id="1639" name="Google Shape;1639;p145"/>
              <p:cNvSpPr txBox="1"/>
              <p:nvPr/>
            </p:nvSpPr>
            <p:spPr>
              <a:xfrm>
                <a:off x="2882490" y="2852993"/>
                <a:ext cx="2864700" cy="33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5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刪除多餘的資訊</a:t>
                </a:r>
                <a:endParaRPr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640" name="Google Shape;1640;p145"/>
            <p:cNvGrpSpPr/>
            <p:nvPr/>
          </p:nvGrpSpPr>
          <p:grpSpPr>
            <a:xfrm>
              <a:off x="115025" y="4753922"/>
              <a:ext cx="5752154" cy="731700"/>
              <a:chOff x="115025" y="3530817"/>
              <a:chExt cx="5752154" cy="731700"/>
            </a:xfrm>
          </p:grpSpPr>
          <p:sp>
            <p:nvSpPr>
              <p:cNvPr id="1641" name="Google Shape;1641;p145"/>
              <p:cNvSpPr txBox="1"/>
              <p:nvPr/>
            </p:nvSpPr>
            <p:spPr>
              <a:xfrm>
                <a:off x="115025" y="3580995"/>
                <a:ext cx="2600100" cy="629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2700">
                    <a:solidFill>
                      <a:srgbClr val="0C8148"/>
                    </a:solidFill>
                    <a:latin typeface="Roboto Medium"/>
                    <a:ea typeface="Roboto Medium"/>
                    <a:cs typeface="Roboto Medium"/>
                    <a:sym typeface="Roboto Medium"/>
                  </a:rPr>
                  <a:t>4. 向量化</a:t>
                </a:r>
                <a:endParaRPr sz="2700">
                  <a:solidFill>
                    <a:srgbClr val="0C8148"/>
                  </a:solidFill>
                  <a:latin typeface="Roboto Medium"/>
                  <a:ea typeface="Roboto Medium"/>
                  <a:cs typeface="Roboto Medium"/>
                  <a:sym typeface="Roboto Medium"/>
                </a:endParaRPr>
              </a:p>
            </p:txBody>
          </p:sp>
          <p:sp>
            <p:nvSpPr>
              <p:cNvPr id="1642" name="Google Shape;1642;p145"/>
              <p:cNvSpPr/>
              <p:nvPr/>
            </p:nvSpPr>
            <p:spPr>
              <a:xfrm>
                <a:off x="2789779" y="3530817"/>
                <a:ext cx="3077400" cy="731700"/>
              </a:xfrm>
              <a:prstGeom prst="rect">
                <a:avLst/>
              </a:prstGeom>
              <a:solidFill>
                <a:srgbClr val="0C814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00"/>
              </a:p>
            </p:txBody>
          </p:sp>
          <p:sp>
            <p:nvSpPr>
              <p:cNvPr id="1643" name="Google Shape;1643;p145"/>
              <p:cNvSpPr txBox="1"/>
              <p:nvPr/>
            </p:nvSpPr>
            <p:spPr>
              <a:xfrm>
                <a:off x="2882490" y="3737371"/>
                <a:ext cx="2864700" cy="330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5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轉成電腦可讀的</a:t>
                </a:r>
                <a:endParaRPr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5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結構化資料</a:t>
                </a:r>
                <a:endParaRPr sz="15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1644" name="Google Shape;1644;p145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64" name="Google Shape;464;p65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65"/>
          <p:cNvSpPr txBox="1"/>
          <p:nvPr>
            <p:ph type="title"/>
          </p:nvPr>
        </p:nvSpPr>
        <p:spPr>
          <a:xfrm>
            <a:off x="476250" y="5220150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6" name="Google Shape;46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8025" y="1005025"/>
            <a:ext cx="1987950" cy="178645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65"/>
          <p:cNvSpPr/>
          <p:nvPr/>
        </p:nvSpPr>
        <p:spPr>
          <a:xfrm>
            <a:off x="2550175" y="4805025"/>
            <a:ext cx="3971400" cy="115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u="sng">
                <a:solidFill>
                  <a:srgbClr val="0000FF"/>
                </a:solidFill>
              </a:rPr>
              <a:t>comments-raw.ods</a:t>
            </a:r>
            <a:endParaRPr sz="3200" u="sng">
              <a:solidFill>
                <a:srgbClr val="0000FF"/>
              </a:solidFill>
            </a:endParaRPr>
          </a:p>
        </p:txBody>
      </p:sp>
      <p:grpSp>
        <p:nvGrpSpPr>
          <p:cNvPr id="468" name="Google Shape;468;p65"/>
          <p:cNvGrpSpPr/>
          <p:nvPr/>
        </p:nvGrpSpPr>
        <p:grpSpPr>
          <a:xfrm>
            <a:off x="3864650" y="3516375"/>
            <a:ext cx="1315850" cy="1483200"/>
            <a:chOff x="6007700" y="2877025"/>
            <a:chExt cx="1315850" cy="1483200"/>
          </a:xfrm>
        </p:grpSpPr>
        <p:sp>
          <p:nvSpPr>
            <p:cNvPr id="469" name="Google Shape;469;p65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470" name="Google Shape;470;p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71" name="Google Shape;471;p65"/>
          <p:cNvSpPr/>
          <p:nvPr/>
        </p:nvSpPr>
        <p:spPr>
          <a:xfrm flipH="1" rot="5400000">
            <a:off x="4322025" y="2964825"/>
            <a:ext cx="578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9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146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51" name="Google Shape;1651;p146"/>
          <p:cNvSpPr txBox="1"/>
          <p:nvPr>
            <p:ph type="title"/>
          </p:nvPr>
        </p:nvSpPr>
        <p:spPr>
          <a:xfrm>
            <a:off x="476250" y="5057425"/>
            <a:ext cx="8191500" cy="5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預測 </a:t>
            </a:r>
            <a:r>
              <a:rPr b="0" lang="zh-TW" sz="3200"/>
              <a:t>自動分辨文本類型</a:t>
            </a:r>
            <a:endParaRPr b="0" sz="3200"/>
          </a:p>
        </p:txBody>
      </p:sp>
      <p:sp>
        <p:nvSpPr>
          <p:cNvPr id="1652" name="Google Shape;1652;p146"/>
          <p:cNvSpPr txBox="1"/>
          <p:nvPr>
            <p:ph idx="1" type="subTitle"/>
          </p:nvPr>
        </p:nvSpPr>
        <p:spPr>
          <a:xfrm>
            <a:off x="476250" y="4074450"/>
            <a:ext cx="5050800" cy="87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Section</a:t>
            </a:r>
            <a:r>
              <a:rPr lang="zh-TW"/>
              <a:t> 2. 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7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47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59" name="Google Shape;1659;p147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/>
              <a:t>https://www.mrright.in/ideas/consumer-electronics/computers/3-possible-reasons-behind-a-noisy-laptop/</a:t>
            </a:r>
            <a:endParaRPr sz="1200"/>
          </a:p>
        </p:txBody>
      </p:sp>
      <p:pic>
        <p:nvPicPr>
          <p:cNvPr id="1660" name="Google Shape;1660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751" y="1413225"/>
            <a:ext cx="5270076" cy="378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1" name="Google Shape;1661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7512" y="2271636"/>
            <a:ext cx="1099075" cy="10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2" name="Google Shape;1662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5562" y="1786186"/>
            <a:ext cx="1099075" cy="10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Google Shape;1663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2887" y="1291911"/>
            <a:ext cx="1099075" cy="10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4" name="Google Shape;1664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3812" y="1291911"/>
            <a:ext cx="1099075" cy="10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5" name="Google Shape;1665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4737" y="1539061"/>
            <a:ext cx="1099075" cy="10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6" name="Google Shape;1666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8637" y="2271636"/>
            <a:ext cx="1099075" cy="10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Google Shape;1667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8637" y="3275886"/>
            <a:ext cx="1099075" cy="109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8" name="Google Shape;1668;p147"/>
          <p:cNvSpPr txBox="1"/>
          <p:nvPr>
            <p:ph type="title"/>
          </p:nvPr>
        </p:nvSpPr>
        <p:spPr>
          <a:xfrm>
            <a:off x="476250" y="5103300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作者的警訊！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4" name="Google Shape;1674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11">
            <a:off x="-345276" y="1901436"/>
            <a:ext cx="2900629" cy="2365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6336119" y="2484280"/>
            <a:ext cx="3208689" cy="2363066"/>
          </a:xfrm>
          <a:prstGeom prst="rect">
            <a:avLst/>
          </a:prstGeom>
          <a:noFill/>
          <a:ln>
            <a:noFill/>
          </a:ln>
        </p:spPr>
      </p:pic>
      <p:sp>
        <p:nvSpPr>
          <p:cNvPr id="1676" name="Google Shape;1676;p148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77" name="Google Shape;1677;p148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情緒用詞，準備好了</a:t>
            </a:r>
            <a:endParaRPr/>
          </a:p>
        </p:txBody>
      </p:sp>
      <p:sp>
        <p:nvSpPr>
          <p:cNvPr id="1678" name="Google Shape;1678;p148"/>
          <p:cNvSpPr txBox="1"/>
          <p:nvPr>
            <p:ph idx="1" type="subTitle"/>
          </p:nvPr>
        </p:nvSpPr>
        <p:spPr>
          <a:xfrm>
            <a:off x="24200" y="6583675"/>
            <a:ext cx="82701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9" name="Google Shape;1679;p148"/>
          <p:cNvSpPr/>
          <p:nvPr/>
        </p:nvSpPr>
        <p:spPr>
          <a:xfrm rot="-1799730">
            <a:off x="5582415" y="2124394"/>
            <a:ext cx="578479" cy="52485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0" name="Google Shape;1680;p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3425" y="2014975"/>
            <a:ext cx="2197150" cy="219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1" name="Google Shape;1681;p148"/>
          <p:cNvSpPr/>
          <p:nvPr/>
        </p:nvSpPr>
        <p:spPr>
          <a:xfrm>
            <a:off x="1741400" y="1531325"/>
            <a:ext cx="1146900" cy="1132200"/>
          </a:xfrm>
          <a:prstGeom prst="wedgeEllipseCallout">
            <a:avLst>
              <a:gd fmla="val -45209" name="adj1"/>
              <a:gd fmla="val 49221" name="adj2"/>
            </a:avLst>
          </a:prstGeom>
          <a:solidFill>
            <a:srgbClr val="FFFFFF"/>
          </a:solidFill>
          <a:ln cap="flat" cmpd="sng" w="38100">
            <a:solidFill>
              <a:srgbClr val="0B714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  <p:sp>
        <p:nvSpPr>
          <p:cNvPr id="1682" name="Google Shape;1682;p148"/>
          <p:cNvSpPr/>
          <p:nvPr/>
        </p:nvSpPr>
        <p:spPr>
          <a:xfrm>
            <a:off x="5997775" y="1531325"/>
            <a:ext cx="1146900" cy="1132200"/>
          </a:xfrm>
          <a:prstGeom prst="wedgeEllipseCallout">
            <a:avLst>
              <a:gd fmla="val 62811" name="adj1"/>
              <a:gd fmla="val 35934" name="adj2"/>
            </a:avLst>
          </a:prstGeom>
          <a:solidFill>
            <a:srgbClr val="FFFFFF"/>
          </a:solidFill>
          <a:ln cap="flat" cmpd="sng" w="381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  <p:pic>
        <p:nvPicPr>
          <p:cNvPr id="1683" name="Google Shape;1683;p1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5325" y="1547886"/>
            <a:ext cx="1099075" cy="10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4" name="Google Shape;1684;p1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21688" y="1547875"/>
            <a:ext cx="1099075" cy="109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5" name="Google Shape;1685;p148"/>
          <p:cNvSpPr/>
          <p:nvPr/>
        </p:nvSpPr>
        <p:spPr>
          <a:xfrm>
            <a:off x="2822850" y="4714200"/>
            <a:ext cx="3498300" cy="1243800"/>
          </a:xfrm>
          <a:prstGeom prst="roundRect">
            <a:avLst>
              <a:gd fmla="val 16667" name="adj"/>
            </a:avLst>
          </a:prstGeom>
          <a:solidFill>
            <a:srgbClr val="4A86E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0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Sentiment Classification</a:t>
            </a:r>
            <a:endParaRPr b="1" sz="20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情緒分類</a:t>
            </a:r>
            <a:endParaRPr b="1"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686" name="Google Shape;1686;p148"/>
          <p:cNvSpPr/>
          <p:nvPr/>
        </p:nvSpPr>
        <p:spPr>
          <a:xfrm flipH="1" rot="5400000">
            <a:off x="4282800" y="4292225"/>
            <a:ext cx="5784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7" name="Google Shape;1687;p148"/>
          <p:cNvSpPr/>
          <p:nvPr/>
        </p:nvSpPr>
        <p:spPr>
          <a:xfrm flipH="1" rot="1799730">
            <a:off x="2980815" y="2124394"/>
            <a:ext cx="578479" cy="524859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149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694" name="Google Shape;1694;p149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實作步驟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文本探勘之</a:t>
            </a:r>
            <a:r>
              <a:rPr lang="zh-TW"/>
              <a:t>預測</a:t>
            </a:r>
            <a:endParaRPr/>
          </a:p>
        </p:txBody>
      </p:sp>
      <p:sp>
        <p:nvSpPr>
          <p:cNvPr id="1695" name="Google Shape;1695;p149"/>
          <p:cNvSpPr txBox="1"/>
          <p:nvPr>
            <p:ph idx="1" type="body"/>
          </p:nvPr>
        </p:nvSpPr>
        <p:spPr>
          <a:xfrm>
            <a:off x="3990650" y="1783075"/>
            <a:ext cx="46773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highlight>
                  <a:srgbClr val="CCCCCC"/>
                </a:highlight>
              </a:rPr>
              <a:t>Jieba-JS：斷詞處理 (</a:t>
            </a:r>
            <a:r>
              <a:rPr lang="zh-TW">
                <a:highlight>
                  <a:srgbClr val="CCCCCC"/>
                </a:highlight>
              </a:rPr>
              <a:t>參考文本探勘之比較</a:t>
            </a:r>
            <a:r>
              <a:rPr lang="zh-TW">
                <a:highlight>
                  <a:srgbClr val="CCCCCC"/>
                </a:highlight>
              </a:rPr>
              <a:t>)</a:t>
            </a:r>
            <a:endParaRPr>
              <a:highlight>
                <a:srgbClr val="CCCCCC"/>
              </a:highlight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Weka分類：分類器設定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Weka分類：分類模型建立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/>
              <a:t>Weka</a:t>
            </a:r>
            <a:r>
              <a:rPr lang="zh-TW"/>
              <a:t>分類：自動分類</a:t>
            </a:r>
            <a:endParaRPr/>
          </a:p>
        </p:txBody>
      </p:sp>
      <p:sp>
        <p:nvSpPr>
          <p:cNvPr id="1696" name="Google Shape;1696;p149"/>
          <p:cNvSpPr txBox="1"/>
          <p:nvPr>
            <p:ph idx="2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Google Shape;1702;p150"/>
          <p:cNvSpPr txBox="1"/>
          <p:nvPr>
            <p:ph idx="1" type="body"/>
          </p:nvPr>
        </p:nvSpPr>
        <p:spPr>
          <a:xfrm>
            <a:off x="3258200" y="4911225"/>
            <a:ext cx="5409600" cy="158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請參考「文本探勘之比較」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的實作內容</a:t>
            </a:r>
            <a:endParaRPr/>
          </a:p>
          <a:p>
            <a:pPr indent="0" lvl="0" marL="0" rtl="0" algn="ctr">
              <a:spcBef>
                <a:spcPts val="560"/>
              </a:spcBef>
              <a:spcAft>
                <a:spcPts val="0"/>
              </a:spcAft>
              <a:buNone/>
            </a:pPr>
            <a:r>
              <a:rPr lang="zh-TW"/>
              <a:t>或是直接從此檔案開始進行</a:t>
            </a:r>
            <a:endParaRPr/>
          </a:p>
        </p:txBody>
      </p:sp>
      <p:sp>
        <p:nvSpPr>
          <p:cNvPr id="1703" name="Google Shape;1703;p150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04" name="Google Shape;1704;p150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STEP 1. </a:t>
            </a:r>
            <a:r>
              <a:rPr lang="zh-TW"/>
              <a:t>斷詞處理</a:t>
            </a:r>
            <a:endParaRPr/>
          </a:p>
        </p:txBody>
      </p:sp>
      <p:sp>
        <p:nvSpPr>
          <p:cNvPr id="1705" name="Google Shape;1705;p150"/>
          <p:cNvSpPr txBox="1"/>
          <p:nvPr>
            <p:ph idx="2" type="title"/>
          </p:nvPr>
        </p:nvSpPr>
        <p:spPr>
          <a:xfrm>
            <a:off x="595650" y="2210400"/>
            <a:ext cx="1716600" cy="6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已完成</a:t>
            </a:r>
            <a:endParaRPr/>
          </a:p>
        </p:txBody>
      </p:sp>
      <p:sp>
        <p:nvSpPr>
          <p:cNvPr id="1706" name="Google Shape;1706;p150"/>
          <p:cNvSpPr/>
          <p:nvPr/>
        </p:nvSpPr>
        <p:spPr>
          <a:xfrm>
            <a:off x="3130650" y="3759213"/>
            <a:ext cx="2882700" cy="115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 u="sng">
                <a:solidFill>
                  <a:srgbClr val="0000FF"/>
                </a:solidFill>
              </a:rPr>
              <a:t>comments-</a:t>
            </a:r>
            <a:br>
              <a:rPr lang="zh-TW" sz="3200" u="sng">
                <a:solidFill>
                  <a:srgbClr val="0000FF"/>
                </a:solidFill>
              </a:rPr>
            </a:br>
            <a:r>
              <a:rPr lang="zh-TW" sz="3200" u="sng">
                <a:solidFill>
                  <a:srgbClr val="0000FF"/>
                </a:solidFill>
              </a:rPr>
              <a:t>train-seg.ods</a:t>
            </a:r>
            <a:endParaRPr sz="3200" u="sng">
              <a:solidFill>
                <a:srgbClr val="0000FF"/>
              </a:solidFill>
            </a:endParaRPr>
          </a:p>
        </p:txBody>
      </p:sp>
      <p:grpSp>
        <p:nvGrpSpPr>
          <p:cNvPr id="1707" name="Google Shape;1707;p150"/>
          <p:cNvGrpSpPr/>
          <p:nvPr/>
        </p:nvGrpSpPr>
        <p:grpSpPr>
          <a:xfrm>
            <a:off x="4091529" y="2865920"/>
            <a:ext cx="883725" cy="996117"/>
            <a:chOff x="6007700" y="2877025"/>
            <a:chExt cx="1315850" cy="1483200"/>
          </a:xfrm>
        </p:grpSpPr>
        <p:sp>
          <p:nvSpPr>
            <p:cNvPr id="1708" name="Google Shape;1708;p150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1709" name="Google Shape;1709;p1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10" name="Google Shape;1710;p150"/>
          <p:cNvSpPr/>
          <p:nvPr/>
        </p:nvSpPr>
        <p:spPr>
          <a:xfrm>
            <a:off x="3130648" y="1615675"/>
            <a:ext cx="2882700" cy="763500"/>
          </a:xfrm>
          <a:prstGeom prst="roundRect">
            <a:avLst>
              <a:gd fmla="val 16667" name="adj"/>
            </a:avLst>
          </a:prstGeom>
          <a:solidFill>
            <a:srgbClr val="6AA84F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訓練資料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11" name="Google Shape;1711;p150"/>
          <p:cNvSpPr/>
          <p:nvPr/>
        </p:nvSpPr>
        <p:spPr>
          <a:xfrm flipH="1" rot="5400000">
            <a:off x="4305950" y="2326175"/>
            <a:ext cx="4710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2" name="Google Shape;1712;p150"/>
          <p:cNvSpPr/>
          <p:nvPr/>
        </p:nvSpPr>
        <p:spPr>
          <a:xfrm>
            <a:off x="6112775" y="3759213"/>
            <a:ext cx="2882700" cy="115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500" u="sng">
                <a:solidFill>
                  <a:srgbClr val="0000FF"/>
                </a:solidFill>
              </a:rPr>
              <a:t>comments-</a:t>
            </a:r>
            <a:endParaRPr sz="2500" u="sng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u="sng">
                <a:solidFill>
                  <a:srgbClr val="0000FF"/>
                </a:solidFill>
              </a:rPr>
              <a:t>unknown-seg.ods</a:t>
            </a:r>
            <a:endParaRPr sz="2500" u="sng">
              <a:solidFill>
                <a:srgbClr val="0000FF"/>
              </a:solidFill>
            </a:endParaRPr>
          </a:p>
        </p:txBody>
      </p:sp>
      <p:grpSp>
        <p:nvGrpSpPr>
          <p:cNvPr id="1713" name="Google Shape;1713;p150"/>
          <p:cNvGrpSpPr/>
          <p:nvPr/>
        </p:nvGrpSpPr>
        <p:grpSpPr>
          <a:xfrm>
            <a:off x="7141338" y="2976904"/>
            <a:ext cx="775562" cy="874198"/>
            <a:chOff x="6007700" y="2877025"/>
            <a:chExt cx="1315850" cy="1483200"/>
          </a:xfrm>
        </p:grpSpPr>
        <p:sp>
          <p:nvSpPr>
            <p:cNvPr id="1714" name="Google Shape;1714;p150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1715" name="Google Shape;1715;p1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16" name="Google Shape;1716;p150"/>
          <p:cNvSpPr/>
          <p:nvPr/>
        </p:nvSpPr>
        <p:spPr>
          <a:xfrm>
            <a:off x="6112773" y="1615675"/>
            <a:ext cx="2882700" cy="763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未知</a:t>
            </a:r>
            <a:r>
              <a:rPr lang="zh-TW" sz="320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</a:t>
            </a:r>
            <a:endParaRPr sz="3200">
              <a:solidFill>
                <a:srgbClr val="FFFF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17" name="Google Shape;1717;p150"/>
          <p:cNvSpPr/>
          <p:nvPr/>
        </p:nvSpPr>
        <p:spPr>
          <a:xfrm flipH="1" rot="5400000">
            <a:off x="7288075" y="2326175"/>
            <a:ext cx="471000" cy="52470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8" name="Google Shape;1718;p150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3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151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25" name="Google Shape;1725;p151"/>
          <p:cNvSpPr txBox="1"/>
          <p:nvPr>
            <p:ph type="title"/>
          </p:nvPr>
        </p:nvSpPr>
        <p:spPr>
          <a:xfrm>
            <a:off x="3258150" y="169425"/>
            <a:ext cx="5409600" cy="1243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zh-TW" sz="3200"/>
              <a:t>實作步驟</a:t>
            </a:r>
            <a:endParaRPr b="0" sz="3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文本探勘之預測</a:t>
            </a:r>
            <a:endParaRPr/>
          </a:p>
        </p:txBody>
      </p:sp>
      <p:sp>
        <p:nvSpPr>
          <p:cNvPr id="1726" name="Google Shape;1726;p151"/>
          <p:cNvSpPr txBox="1"/>
          <p:nvPr>
            <p:ph idx="1" type="body"/>
          </p:nvPr>
        </p:nvSpPr>
        <p:spPr>
          <a:xfrm>
            <a:off x="3990650" y="1783075"/>
            <a:ext cx="46773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highlight>
                  <a:srgbClr val="CCCCCC"/>
                </a:highlight>
              </a:rPr>
              <a:t>Jieba-JS：斷詞處理 (參考文本探勘之比較)</a:t>
            </a:r>
            <a:endParaRPr>
              <a:highlight>
                <a:srgbClr val="CCCCCC"/>
              </a:highlight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Weka分類：分類器設定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zh-TW">
                <a:solidFill>
                  <a:schemeClr val="dk1"/>
                </a:solidFill>
              </a:rPr>
              <a:t>Weka分類：分類模型建立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zh-TW"/>
              <a:t>Weka分類：自動分類</a:t>
            </a:r>
            <a:endParaRPr/>
          </a:p>
        </p:txBody>
      </p:sp>
      <p:sp>
        <p:nvSpPr>
          <p:cNvPr id="1727" name="Google Shape;1727;p151"/>
          <p:cNvSpPr/>
          <p:nvPr/>
        </p:nvSpPr>
        <p:spPr>
          <a:xfrm>
            <a:off x="3822775" y="2797000"/>
            <a:ext cx="4409100" cy="559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dash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728" name="Google Shape;1728;p151"/>
          <p:cNvSpPr txBox="1"/>
          <p:nvPr>
            <p:ph idx="2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152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5" name="Google Shape;1735;p152"/>
          <p:cNvSpPr/>
          <p:nvPr/>
        </p:nvSpPr>
        <p:spPr>
          <a:xfrm>
            <a:off x="5739650" y="4582063"/>
            <a:ext cx="2882700" cy="115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500" u="sng">
                <a:solidFill>
                  <a:srgbClr val="0000FF"/>
                </a:solidFill>
              </a:rPr>
              <a:t>comments-</a:t>
            </a:r>
            <a:endParaRPr sz="2500" u="sng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500" u="sng">
                <a:solidFill>
                  <a:srgbClr val="FF0000"/>
                </a:solidFill>
              </a:rPr>
              <a:t>unknown-seg</a:t>
            </a:r>
            <a:r>
              <a:rPr lang="zh-TW" sz="2500" u="sng">
                <a:solidFill>
                  <a:srgbClr val="0000FF"/>
                </a:solidFill>
              </a:rPr>
              <a:t>.ods</a:t>
            </a:r>
            <a:endParaRPr sz="2500" u="sng">
              <a:solidFill>
                <a:srgbClr val="0000FF"/>
              </a:solidFill>
            </a:endParaRPr>
          </a:p>
        </p:txBody>
      </p:sp>
      <p:grpSp>
        <p:nvGrpSpPr>
          <p:cNvPr id="1736" name="Google Shape;1736;p152"/>
          <p:cNvGrpSpPr/>
          <p:nvPr/>
        </p:nvGrpSpPr>
        <p:grpSpPr>
          <a:xfrm>
            <a:off x="4655175" y="4416475"/>
            <a:ext cx="1315850" cy="1483200"/>
            <a:chOff x="6007700" y="2877025"/>
            <a:chExt cx="1315850" cy="1483200"/>
          </a:xfrm>
        </p:grpSpPr>
        <p:sp>
          <p:nvSpPr>
            <p:cNvPr id="1737" name="Google Shape;1737;p152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1738" name="Google Shape;1738;p15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39" name="Google Shape;1739;p152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40" name="Google Shape;1740;p152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A. 下載檔案</a:t>
            </a:r>
            <a:endParaRPr/>
          </a:p>
        </p:txBody>
      </p:sp>
      <p:sp>
        <p:nvSpPr>
          <p:cNvPr id="1741" name="Google Shape;1741;p152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2" name="Google Shape;1742;p152"/>
          <p:cNvSpPr/>
          <p:nvPr/>
        </p:nvSpPr>
        <p:spPr>
          <a:xfrm>
            <a:off x="5642825" y="2412048"/>
            <a:ext cx="2882700" cy="10056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3000" u="sng">
                <a:solidFill>
                  <a:srgbClr val="0000FF"/>
                </a:solidFill>
              </a:rPr>
              <a:t>comments-</a:t>
            </a:r>
            <a:endParaRPr sz="3000" u="sng">
              <a:solidFill>
                <a:srgbClr val="0000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u="sng">
                <a:solidFill>
                  <a:srgbClr val="FF0000"/>
                </a:solidFill>
              </a:rPr>
              <a:t>train-seg</a:t>
            </a:r>
            <a:r>
              <a:rPr lang="zh-TW" sz="3000" u="sng">
                <a:solidFill>
                  <a:srgbClr val="0000FF"/>
                </a:solidFill>
              </a:rPr>
              <a:t>.ods</a:t>
            </a:r>
            <a:endParaRPr sz="3000" u="sng">
              <a:solidFill>
                <a:srgbClr val="0000FF"/>
              </a:solidFill>
            </a:endParaRPr>
          </a:p>
        </p:txBody>
      </p:sp>
      <p:sp>
        <p:nvSpPr>
          <p:cNvPr id="1743" name="Google Shape;1743;p152"/>
          <p:cNvSpPr/>
          <p:nvPr/>
        </p:nvSpPr>
        <p:spPr>
          <a:xfrm flipH="1">
            <a:off x="3669892" y="3747058"/>
            <a:ext cx="882900" cy="8937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44" name="Google Shape;1744;p152"/>
          <p:cNvGrpSpPr/>
          <p:nvPr/>
        </p:nvGrpSpPr>
        <p:grpSpPr>
          <a:xfrm>
            <a:off x="4552950" y="2173250"/>
            <a:ext cx="1315850" cy="1483200"/>
            <a:chOff x="6007700" y="2877025"/>
            <a:chExt cx="1315850" cy="1483200"/>
          </a:xfrm>
        </p:grpSpPr>
        <p:sp>
          <p:nvSpPr>
            <p:cNvPr id="1745" name="Google Shape;1745;p152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1746" name="Google Shape;1746;p15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47" name="Google Shape;1747;p152"/>
          <p:cNvGrpSpPr/>
          <p:nvPr/>
        </p:nvGrpSpPr>
        <p:grpSpPr>
          <a:xfrm>
            <a:off x="858350" y="2970363"/>
            <a:ext cx="3369600" cy="2713713"/>
            <a:chOff x="858350" y="2970363"/>
            <a:chExt cx="3369600" cy="2713713"/>
          </a:xfrm>
        </p:grpSpPr>
        <p:sp>
          <p:nvSpPr>
            <p:cNvPr id="1748" name="Google Shape;1748;p152"/>
            <p:cNvSpPr/>
            <p:nvPr/>
          </p:nvSpPr>
          <p:spPr>
            <a:xfrm>
              <a:off x="1771950" y="2970363"/>
              <a:ext cx="1542300" cy="1523400"/>
            </a:xfrm>
            <a:prstGeom prst="wedgeRoundRectCallout">
              <a:avLst>
                <a:gd fmla="val -5691" name="adj1"/>
                <a:gd fmla="val 64205" name="adj2"/>
                <a:gd fmla="val 0" name="adj3"/>
              </a:avLst>
            </a:prstGeom>
            <a:solidFill>
              <a:srgbClr val="4F81BD"/>
            </a:solidFill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1749" name="Google Shape;1749;p152"/>
            <p:cNvSpPr/>
            <p:nvPr/>
          </p:nvSpPr>
          <p:spPr>
            <a:xfrm>
              <a:off x="858350" y="4790375"/>
              <a:ext cx="3369600" cy="893700"/>
            </a:xfrm>
            <a:prstGeom prst="flowChartAlternateProcess">
              <a:avLst/>
            </a:prstGeom>
            <a:solidFill>
              <a:srgbClr val="FFFFFF"/>
            </a:solidFill>
            <a:ln cap="flat" cmpd="sng" w="38100">
              <a:solidFill>
                <a:srgbClr val="4F81B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28588" rotWithShape="0" algn="bl" dir="5400000" dist="9525">
                <a:srgbClr val="4F81BD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2400" u="sng">
                  <a:solidFill>
                    <a:srgbClr val="0000FF"/>
                  </a:solidFill>
                  <a:latin typeface="Droid Sans"/>
                  <a:ea typeface="Droid Sans"/>
                  <a:cs typeface="Droid Sans"/>
                  <a:sym typeface="Droid Sans"/>
                </a:rPr>
                <a:t>課程首頁</a:t>
              </a:r>
              <a:endParaRPr sz="2400" u="sng">
                <a:solidFill>
                  <a:srgbClr val="0000FF"/>
                </a:solidFill>
                <a:latin typeface="Droid Sans"/>
                <a:ea typeface="Droid Sans"/>
                <a:cs typeface="Droid Sans"/>
                <a:sym typeface="Droid Sans"/>
              </a:endParaRPr>
            </a:p>
          </p:txBody>
        </p:sp>
      </p:grpSp>
      <p:pic>
        <p:nvPicPr>
          <p:cNvPr id="1750" name="Google Shape;1750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0680" y="3219550"/>
            <a:ext cx="1025025" cy="102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5" name="Shape 1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Google Shape;1756;p153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57" name="Google Shape;1757;p153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B. 開啟Explorer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1758" name="Google Shape;1758;p153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9" name="Google Shape;1759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200" y="2735763"/>
            <a:ext cx="3733800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0" name="Google Shape;1760;p153"/>
          <p:cNvSpPr txBox="1"/>
          <p:nvPr>
            <p:ph idx="2" type="body"/>
          </p:nvPr>
        </p:nvSpPr>
        <p:spPr>
          <a:xfrm>
            <a:off x="4705350" y="1791150"/>
            <a:ext cx="4019400" cy="471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開啟Weka的Explorer</a:t>
            </a:r>
            <a:endParaRPr/>
          </a:p>
        </p:txBody>
      </p:sp>
      <p:sp>
        <p:nvSpPr>
          <p:cNvPr id="1761" name="Google Shape;1761;p153"/>
          <p:cNvSpPr txBox="1"/>
          <p:nvPr>
            <p:ph idx="1" type="body"/>
          </p:nvPr>
        </p:nvSpPr>
        <p:spPr>
          <a:xfrm>
            <a:off x="533400" y="1791150"/>
            <a:ext cx="4019400" cy="47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2" name="Google Shape;1762;p153"/>
          <p:cNvSpPr/>
          <p:nvPr/>
        </p:nvSpPr>
        <p:spPr>
          <a:xfrm>
            <a:off x="3000925" y="3433425"/>
            <a:ext cx="1292700" cy="4878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763" name="Google Shape;1763;p153"/>
          <p:cNvSpPr/>
          <p:nvPr/>
        </p:nvSpPr>
        <p:spPr>
          <a:xfrm>
            <a:off x="4364800" y="2947025"/>
            <a:ext cx="773400" cy="763500"/>
          </a:xfrm>
          <a:prstGeom prst="wedgeEllipseCallout">
            <a:avLst>
              <a:gd fmla="val -74564" name="adj1"/>
              <a:gd fmla="val 26421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800">
                <a:solidFill>
                  <a:srgbClr val="FFFFFF"/>
                </a:solidFill>
              </a:rPr>
              <a:t>!</a:t>
            </a:r>
            <a:endParaRPr b="1"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8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154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C. 開啟檔案</a:t>
            </a:r>
            <a:endParaRPr/>
          </a:p>
        </p:txBody>
      </p:sp>
      <p:sp>
        <p:nvSpPr>
          <p:cNvPr id="1770" name="Google Shape;1770;p154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71" name="Google Shape;1771;p154"/>
          <p:cNvSpPr txBox="1"/>
          <p:nvPr>
            <p:ph idx="3" type="subTitle"/>
          </p:nvPr>
        </p:nvSpPr>
        <p:spPr>
          <a:xfrm>
            <a:off x="24200" y="6583675"/>
            <a:ext cx="80520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2" name="Google Shape;1772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398" y="2122073"/>
            <a:ext cx="5312100" cy="4049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73" name="Google Shape;1773;p154"/>
          <p:cNvSpPr/>
          <p:nvPr/>
        </p:nvSpPr>
        <p:spPr>
          <a:xfrm>
            <a:off x="533400" y="2618250"/>
            <a:ext cx="838200" cy="3399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774" name="Google Shape;1774;p154"/>
          <p:cNvSpPr/>
          <p:nvPr/>
        </p:nvSpPr>
        <p:spPr>
          <a:xfrm>
            <a:off x="5273700" y="4085163"/>
            <a:ext cx="2882700" cy="1152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u="sng">
                <a:solidFill>
                  <a:schemeClr val="hlink"/>
                </a:solidFill>
              </a:rPr>
              <a:t>comments-</a:t>
            </a:r>
            <a:endParaRPr sz="3000" u="sng">
              <a:solidFill>
                <a:schemeClr val="hlink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u="sng">
                <a:solidFill>
                  <a:srgbClr val="FF0000"/>
                </a:solidFill>
              </a:rPr>
              <a:t>train-seg</a:t>
            </a:r>
            <a:r>
              <a:rPr lang="zh-TW" sz="3000" u="sng">
                <a:solidFill>
                  <a:schemeClr val="hlink"/>
                </a:solidFill>
              </a:rPr>
              <a:t>.ods</a:t>
            </a:r>
            <a:endParaRPr sz="3000" u="sng">
              <a:solidFill>
                <a:schemeClr val="hlink"/>
              </a:solidFill>
            </a:endParaRPr>
          </a:p>
        </p:txBody>
      </p:sp>
      <p:sp>
        <p:nvSpPr>
          <p:cNvPr id="1775" name="Google Shape;1775;p154"/>
          <p:cNvSpPr/>
          <p:nvPr/>
        </p:nvSpPr>
        <p:spPr>
          <a:xfrm flipH="1" rot="1193314">
            <a:off x="1559459" y="3345434"/>
            <a:ext cx="3541531" cy="524790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6" name="Google Shape;1776;p154"/>
          <p:cNvGrpSpPr/>
          <p:nvPr/>
        </p:nvGrpSpPr>
        <p:grpSpPr>
          <a:xfrm>
            <a:off x="6007700" y="2724625"/>
            <a:ext cx="1315850" cy="1483200"/>
            <a:chOff x="6007700" y="2877025"/>
            <a:chExt cx="1315850" cy="1483200"/>
          </a:xfrm>
        </p:grpSpPr>
        <p:sp>
          <p:nvSpPr>
            <p:cNvPr id="1777" name="Google Shape;1777;p154"/>
            <p:cNvSpPr/>
            <p:nvPr/>
          </p:nvSpPr>
          <p:spPr>
            <a:xfrm>
              <a:off x="6088575" y="2877025"/>
              <a:ext cx="1159800" cy="1483200"/>
            </a:xfrm>
            <a:prstGeom prst="roundRect">
              <a:avLst>
                <a:gd fmla="val 1666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D:\Desktop\Dropbox\108-2 成大課程\0319 WEKA實作：機器學習 監督式學習\課程網頁icon\ods.emf" id="1778" name="Google Shape;1778;p15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07700" y="2976450"/>
              <a:ext cx="1315850" cy="13158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3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4" name="Google Shape;1784;p155"/>
          <p:cNvPicPr preferRelativeResize="0"/>
          <p:nvPr/>
        </p:nvPicPr>
        <p:blipFill rotWithShape="1">
          <a:blip r:embed="rId3">
            <a:alphaModFix/>
          </a:blip>
          <a:srcRect b="26937" l="0" r="46449" t="0"/>
          <a:stretch/>
        </p:blipFill>
        <p:spPr>
          <a:xfrm>
            <a:off x="476250" y="2271725"/>
            <a:ext cx="3407299" cy="3813601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85" name="Google Shape;1785;p155"/>
          <p:cNvSpPr txBox="1"/>
          <p:nvPr>
            <p:ph idx="1" type="body"/>
          </p:nvPr>
        </p:nvSpPr>
        <p:spPr>
          <a:xfrm>
            <a:off x="4414850" y="2271725"/>
            <a:ext cx="4252800" cy="42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560"/>
              </a:spcBef>
              <a:spcAft>
                <a:spcPts val="0"/>
              </a:spcAft>
              <a:buSzPts val="2400"/>
              <a:buChar char="●"/>
            </a:pPr>
            <a:r>
              <a:rPr lang="zh-TW"/>
              <a:t>確定待處理文本所在的</a:t>
            </a:r>
            <a:br>
              <a:rPr lang="zh-TW"/>
            </a:br>
            <a:r>
              <a:rPr lang="zh-TW">
                <a:highlight>
                  <a:srgbClr val="FFFF00"/>
                </a:highlight>
              </a:rPr>
              <a:t>屬性編號</a:t>
            </a:r>
            <a:br>
              <a:rPr lang="zh-TW"/>
            </a:br>
            <a:r>
              <a:rPr lang="zh-TW"/>
              <a:t>No. </a:t>
            </a:r>
            <a:r>
              <a:rPr b="1" lang="zh-TW">
                <a:solidFill>
                  <a:srgbClr val="FF0000"/>
                </a:solidFill>
              </a:rPr>
              <a:t>1</a:t>
            </a:r>
            <a:endParaRPr/>
          </a:p>
        </p:txBody>
      </p:sp>
      <p:sp>
        <p:nvSpPr>
          <p:cNvPr id="1786" name="Google Shape;1786;p155"/>
          <p:cNvSpPr txBox="1"/>
          <p:nvPr>
            <p:ph idx="12" type="sldNum"/>
          </p:nvPr>
        </p:nvSpPr>
        <p:spPr>
          <a:xfrm>
            <a:off x="8231975" y="6553200"/>
            <a:ext cx="838200" cy="261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1787" name="Google Shape;1787;p155"/>
          <p:cNvSpPr txBox="1"/>
          <p:nvPr>
            <p:ph type="title"/>
          </p:nvPr>
        </p:nvSpPr>
        <p:spPr>
          <a:xfrm>
            <a:off x="476250" y="169425"/>
            <a:ext cx="8191500" cy="124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lang="zh-TW" sz="2400">
                <a:solidFill>
                  <a:schemeClr val="dk1"/>
                </a:solidFill>
              </a:rPr>
              <a:t>STEP 2. 分類器設定</a:t>
            </a:r>
            <a:endParaRPr b="0"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dk1"/>
                </a:solidFill>
              </a:rPr>
              <a:t>D. 確認文本的屬性編號</a:t>
            </a:r>
            <a:endParaRPr b="0" sz="2400">
              <a:solidFill>
                <a:schemeClr val="dk1"/>
              </a:solidFill>
            </a:endParaRPr>
          </a:p>
        </p:txBody>
      </p:sp>
      <p:sp>
        <p:nvSpPr>
          <p:cNvPr id="1788" name="Google Shape;1788;p155"/>
          <p:cNvSpPr txBox="1"/>
          <p:nvPr>
            <p:ph idx="2" type="subTitle"/>
          </p:nvPr>
        </p:nvSpPr>
        <p:spPr>
          <a:xfrm>
            <a:off x="24200" y="6583675"/>
            <a:ext cx="8191500" cy="27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6510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9" name="Google Shape;1789;p155"/>
          <p:cNvSpPr/>
          <p:nvPr/>
        </p:nvSpPr>
        <p:spPr>
          <a:xfrm>
            <a:off x="1012025" y="5578850"/>
            <a:ext cx="300000" cy="330000"/>
          </a:xfrm>
          <a:prstGeom prst="roundRect">
            <a:avLst>
              <a:gd fmla="val 7780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</p:txBody>
      </p:sp>
      <p:sp>
        <p:nvSpPr>
          <p:cNvPr id="1790" name="Google Shape;1790;p155"/>
          <p:cNvSpPr/>
          <p:nvPr/>
        </p:nvSpPr>
        <p:spPr>
          <a:xfrm>
            <a:off x="1012013" y="4794780"/>
            <a:ext cx="602400" cy="594600"/>
          </a:xfrm>
          <a:prstGeom prst="wedgeEllipseCallout">
            <a:avLst>
              <a:gd fmla="val -27662" name="adj1"/>
              <a:gd fmla="val 63618" name="adj2"/>
            </a:avLst>
          </a:prstGeom>
          <a:solidFill>
            <a:srgbClr val="FF0000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200">
                <a:solidFill>
                  <a:srgbClr val="FFFFFF"/>
                </a:solidFill>
              </a:rPr>
              <a:t>!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db2004200gl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db2004200gl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