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4"/>
    <p:sldMasterId id="214748370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Lst>
  <p:sldSz cy="6858000" cx="9144000"/>
  <p:notesSz cx="6858000" cy="9144000"/>
  <p:embeddedFontLst>
    <p:embeddedFont>
      <p:font typeface="Roboto Medium"/>
      <p:regular r:id="rId116"/>
      <p:bold r:id="rId117"/>
      <p:italic r:id="rId118"/>
      <p:boldItalic r:id="rId119"/>
    </p:embeddedFont>
    <p:embeddedFont>
      <p:font typeface="Roboto"/>
      <p:regular r:id="rId120"/>
      <p:bold r:id="rId121"/>
      <p:italic r:id="rId122"/>
      <p:boldItalic r:id="rId1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AF9AF83-A6B1-41A0-B282-7FBEE329F165}">
  <a:tblStyle styleId="{7AF9AF83-A6B1-41A0-B282-7FBEE329F16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F8D3A96-945B-445A-BABE-992489261520}"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121" Type="http://schemas.openxmlformats.org/officeDocument/2006/relationships/font" Target="fonts/Roboto-bold.fntdata"/><Relationship Id="rId25" Type="http://schemas.openxmlformats.org/officeDocument/2006/relationships/slide" Target="slides/slide19.xml"/><Relationship Id="rId120" Type="http://schemas.openxmlformats.org/officeDocument/2006/relationships/font" Target="fonts/Roboto-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23" Type="http://schemas.openxmlformats.org/officeDocument/2006/relationships/font" Target="fonts/Roboto-boldItalic.fntdata"/><Relationship Id="rId122" Type="http://schemas.openxmlformats.org/officeDocument/2006/relationships/font" Target="fonts/Roboto-italic.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RobotoMedium-italic.fntdata"/><Relationship Id="rId117" Type="http://schemas.openxmlformats.org/officeDocument/2006/relationships/font" Target="fonts/RobotoMedium-bold.fntdata"/><Relationship Id="rId116" Type="http://schemas.openxmlformats.org/officeDocument/2006/relationships/font" Target="fonts/RobotoMedium-regular.fntdata"/><Relationship Id="rId115" Type="http://schemas.openxmlformats.org/officeDocument/2006/relationships/slide" Target="slides/slide109.xml"/><Relationship Id="rId119" Type="http://schemas.openxmlformats.org/officeDocument/2006/relationships/font" Target="fonts/RobotoMedium-boldItalic.fnt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317500" lvl="0" marL="457200" marR="0" rtl="0" algn="l">
              <a:spcBef>
                <a:spcPts val="0"/>
              </a:spcBef>
              <a:spcAft>
                <a:spcPts val="0"/>
              </a:spcAft>
              <a:buSzPts val="1400"/>
              <a:buChar char="●"/>
              <a:defRPr/>
            </a:lvl1pPr>
            <a:lvl2pPr indent="-317500" lvl="1" marL="914400" marR="0" rtl="0" algn="l">
              <a:spcBef>
                <a:spcPts val="0"/>
              </a:spcBef>
              <a:spcAft>
                <a:spcPts val="0"/>
              </a:spcAft>
              <a:buSzPts val="1400"/>
              <a:buChar char="○"/>
              <a:defRPr/>
            </a:lvl2pPr>
            <a:lvl3pPr indent="-317500" lvl="2" marL="1371600" marR="0" rtl="0" algn="l">
              <a:spcBef>
                <a:spcPts val="0"/>
              </a:spcBef>
              <a:spcAft>
                <a:spcPts val="0"/>
              </a:spcAft>
              <a:buSzPts val="1400"/>
              <a:buChar char="■"/>
              <a:defRPr/>
            </a:lvl3pPr>
            <a:lvl4pPr indent="-317500" lvl="3" marL="1828800" marR="0" rtl="0" algn="l">
              <a:spcBef>
                <a:spcPts val="0"/>
              </a:spcBef>
              <a:spcAft>
                <a:spcPts val="0"/>
              </a:spcAft>
              <a:buSzPts val="1400"/>
              <a:buChar char="●"/>
              <a:defRPr/>
            </a:lvl4pPr>
            <a:lvl5pPr indent="-317500" lvl="4" marL="2286000" marR="0" rtl="0" algn="l">
              <a:spcBef>
                <a:spcPts val="0"/>
              </a:spcBef>
              <a:spcAft>
                <a:spcPts val="0"/>
              </a:spcAft>
              <a:buSzPts val="1400"/>
              <a:buChar char="○"/>
              <a:defRPr/>
            </a:lvl5pPr>
            <a:lvl6pPr indent="-317500" lvl="5" marL="2743200" marR="0" rtl="0" algn="l">
              <a:spcBef>
                <a:spcPts val="0"/>
              </a:spcBef>
              <a:spcAft>
                <a:spcPts val="0"/>
              </a:spcAft>
              <a:buSzPts val="1400"/>
              <a:buChar char="■"/>
              <a:defRPr/>
            </a:lvl6pPr>
            <a:lvl7pPr indent="-317500" lvl="6" marL="3200400" marR="0" rtl="0" algn="l">
              <a:spcBef>
                <a:spcPts val="0"/>
              </a:spcBef>
              <a:spcAft>
                <a:spcPts val="0"/>
              </a:spcAft>
              <a:buSzPts val="1400"/>
              <a:buChar char="●"/>
              <a:defRPr/>
            </a:lvl7pPr>
            <a:lvl8pPr indent="-317500" lvl="7" marL="3657600" marR="0" rtl="0" algn="l">
              <a:spcBef>
                <a:spcPts val="0"/>
              </a:spcBef>
              <a:spcAft>
                <a:spcPts val="0"/>
              </a:spcAft>
              <a:buSzPts val="1400"/>
              <a:buChar char="○"/>
              <a:defRPr/>
            </a:lvl8pPr>
            <a:lvl9pPr indent="-317500" lvl="8" marL="4114800" marR="0" rtl="0" algn="l">
              <a:spcBef>
                <a:spcPts val="0"/>
              </a:spcBef>
              <a:spcAft>
                <a:spcPts val="0"/>
              </a:spcAft>
              <a:buSzPts val="1400"/>
              <a:buChar char="■"/>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zh-TW"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p99j395BmG31Gmb_GZeivjDJmYxDZpFvl1edPuKn3DU/edi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echerator.com/tag/androidify/"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illustrations/moon-moonlight-night-sky-dark-2372573/"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illustrations/moon-moonlight-night-sky-dark-2372573/"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ixabay.com/illustrations/moon-moonlight-night-sky-dark-2372573/"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internet_2733713?term=internet%20document&amp;page=1&amp;position=29&amp;page=1&amp;position=29&amp;related_id=2733713&amp;origin=search"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roelofp/deep-learning-for-information-retrieval?qid=4f8f20d4-5595-4392-b080-d750dbbb1b0f&amp;v=&amp;b=&amp;from_search=1"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roelofp/deep-learning-for-information-retrieval?qid=4f8f20d4-5595-4392-b080-d750dbbb1b0f&amp;v=&amp;b=&amp;from_search=1" TargetMode="External"/><Relationship Id="rId3" Type="http://schemas.openxmlformats.org/officeDocument/2006/relationships/hyperlink" Target="https://docs.google.com/spreadsheets/d/1TSN6wx3VrWadEqRtwKm1jZb9Z5V3uvcq13txpf8wpKc/edit#gid=0"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dc638397f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1dc638397f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solidFill>
                  <a:schemeClr val="dk1"/>
                </a:solidFill>
              </a:rPr>
              <a:t>課程編輯網頁</a:t>
            </a:r>
            <a:endParaRPr>
              <a:solidFill>
                <a:schemeClr val="dk1"/>
              </a:solidFill>
            </a:endParaRPr>
          </a:p>
          <a:p>
            <a:pPr indent="0" lvl="0" marL="0" rtl="0" algn="l">
              <a:spcBef>
                <a:spcPts val="0"/>
              </a:spcBef>
              <a:spcAft>
                <a:spcPts val="0"/>
              </a:spcAft>
              <a:buClr>
                <a:schemeClr val="dk1"/>
              </a:buClr>
              <a:buSzPts val="1100"/>
              <a:buFont typeface="Arial"/>
              <a:buNone/>
            </a:pPr>
            <a:r>
              <a:rPr lang="zh-TW" u="sng">
                <a:solidFill>
                  <a:schemeClr val="hlink"/>
                </a:solidFill>
                <a:hlinkClick r:id="rId2"/>
              </a:rPr>
              <a:t>https://docs.google.com/document/d/1p99j395BmG31Gmb_GZeivjDJmYxDZpFvl1edPuKn3DU/edit</a:t>
            </a:r>
            <a:r>
              <a:rPr lang="zh-TW">
                <a:solidFill>
                  <a:schemeClr val="dk1"/>
                </a:solidFill>
              </a:rPr>
              <a:t> </a:t>
            </a:r>
            <a:endParaRPr>
              <a:solidFill>
                <a:schemeClr val="dk1"/>
              </a:solidFill>
            </a:endParaRPr>
          </a:p>
        </p:txBody>
      </p:sp>
      <p:sp>
        <p:nvSpPr>
          <p:cNvPr id="374" name="Google Shape;374;g1dc638397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0a0223e617_0_20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0a0223e617_0_2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10a0223e617_0_2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0" name="Shape 1760"/>
        <p:cNvGrpSpPr/>
        <p:nvPr/>
      </p:nvGrpSpPr>
      <p:grpSpPr>
        <a:xfrm>
          <a:off x="0" y="0"/>
          <a:ext cx="0" cy="0"/>
          <a:chOff x="0" y="0"/>
          <a:chExt cx="0" cy="0"/>
        </a:xfrm>
      </p:grpSpPr>
      <p:sp>
        <p:nvSpPr>
          <p:cNvPr id="1761" name="Google Shape;1761;g10a234b2c3a_0_6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62" name="Google Shape;1762;g10a234b2c3a_0_6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g10a234b2c3a_0_6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g10a234b2c3a_0_6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76" name="Google Shape;1776;g10a234b2c3a_0_6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g10a234b2c3a_0_6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7" name="Shape 1787"/>
        <p:cNvGrpSpPr/>
        <p:nvPr/>
      </p:nvGrpSpPr>
      <p:grpSpPr>
        <a:xfrm>
          <a:off x="0" y="0"/>
          <a:ext cx="0" cy="0"/>
          <a:chOff x="0" y="0"/>
          <a:chExt cx="0" cy="0"/>
        </a:xfrm>
      </p:grpSpPr>
      <p:sp>
        <p:nvSpPr>
          <p:cNvPr id="1788" name="Google Shape;1788;g10a0223e617_0_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89" name="Google Shape;1789;g10a0223e617_0_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g10a0223e617_0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g10a2affb2f9_2_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97" name="Google Shape;1797;g10a2affb2f9_2_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g10a2affb2f9_2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10a0223e617_0_5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18" name="Google Shape;1818;g10a0223e617_0_5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g10a0223e617_0_5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g10a4a77c671_3_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27" name="Google Shape;1827;g10a4a77c671_3_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g10a4a77c671_3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5" name="Shape 1855"/>
        <p:cNvGrpSpPr/>
        <p:nvPr/>
      </p:nvGrpSpPr>
      <p:grpSpPr>
        <a:xfrm>
          <a:off x="0" y="0"/>
          <a:ext cx="0" cy="0"/>
          <a:chOff x="0" y="0"/>
          <a:chExt cx="0" cy="0"/>
        </a:xfrm>
      </p:grpSpPr>
      <p:sp>
        <p:nvSpPr>
          <p:cNvPr id="1856" name="Google Shape;1856;g10a0223e617_0_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57" name="Google Shape;1857;g10a0223e617_0_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g10a0223e617_0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5" name="Shape 1865"/>
        <p:cNvGrpSpPr/>
        <p:nvPr/>
      </p:nvGrpSpPr>
      <p:grpSpPr>
        <a:xfrm>
          <a:off x="0" y="0"/>
          <a:ext cx="0" cy="0"/>
          <a:chOff x="0" y="0"/>
          <a:chExt cx="0" cy="0"/>
        </a:xfrm>
      </p:grpSpPr>
      <p:sp>
        <p:nvSpPr>
          <p:cNvPr id="1866" name="Google Shape;1866;g10a234b2c3a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67" name="Google Shape;1867;g10a234b2c3a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g10a234b2c3a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g5e1089c260_3_1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81" name="Google Shape;1881;g5e1089c260_3_1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http://www.shujuren.org/article/827.html</a:t>
            </a:r>
            <a:endParaRPr/>
          </a:p>
        </p:txBody>
      </p:sp>
      <p:sp>
        <p:nvSpPr>
          <p:cNvPr id="1882" name="Google Shape;1882;g5e1089c260_3_1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0" name="Shape 1890"/>
        <p:cNvGrpSpPr/>
        <p:nvPr/>
      </p:nvGrpSpPr>
      <p:grpSpPr>
        <a:xfrm>
          <a:off x="0" y="0"/>
          <a:ext cx="0" cy="0"/>
          <a:chOff x="0" y="0"/>
          <a:chExt cx="0" cy="0"/>
        </a:xfrm>
      </p:grpSpPr>
      <p:sp>
        <p:nvSpPr>
          <p:cNvPr id="1891" name="Google Shape;1891;g7e65ebf433_3_45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92" name="Google Shape;1892;g7e65ebf433_3_45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g7e65ebf433_3_45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0a0223e617_0_2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10a0223e617_0_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10a0223e617_0_2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0a0223e617_0_2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10a0223e617_0_2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10a0223e617_0_2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0a0223e617_0_2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0a0223e617_0_2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10a0223e617_0_2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0a0223e617_0_2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10a0223e617_0_2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10a0223e617_0_2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0a0223e617_0_2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0a0223e617_0_2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10a0223e617_0_2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0a0223e617_0_2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0a0223e617_0_2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10a0223e617_0_2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0a0223e617_0_3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10a0223e617_0_3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10a0223e617_0_3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0a0223e617_0_3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10a0223e617_0_3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10a0223e617_0_3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0a0223e617_0_3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10a0223e617_0_3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10a0223e617_0_3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7e65ebf433_3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7e65ebf433_3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7e65ebf433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0a0223e617_0_3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10a0223e617_0_3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http://www.techerator.com/tag/androidify/</a:t>
            </a:r>
            <a:endParaRPr/>
          </a:p>
          <a:p>
            <a:pPr indent="0" lvl="0" marL="0" rtl="0" algn="l">
              <a:spcBef>
                <a:spcPts val="0"/>
              </a:spcBef>
              <a:spcAft>
                <a:spcPts val="0"/>
              </a:spcAft>
              <a:buNone/>
            </a:pPr>
            <a:r>
              <a:t/>
            </a:r>
            <a:endParaRPr/>
          </a:p>
        </p:txBody>
      </p:sp>
      <p:sp>
        <p:nvSpPr>
          <p:cNvPr id="656" name="Google Shape;656;g10a0223e617_0_3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0a0223e617_0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10a0223e617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10a0223e617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0a0223e617_0_4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10a0223e617_0_4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https://pixabay.com/illustrations/moon-moonlight-night-sky-dark-2372573/</a:t>
            </a:r>
            <a:endParaRPr/>
          </a:p>
          <a:p>
            <a:pPr indent="0" lvl="0" marL="0" rtl="0" algn="l">
              <a:spcBef>
                <a:spcPts val="0"/>
              </a:spcBef>
              <a:spcAft>
                <a:spcPts val="0"/>
              </a:spcAft>
              <a:buNone/>
            </a:pPr>
            <a:r>
              <a:rPr lang="zh-TW"/>
              <a:t>https://happymail.co.jp/happylife/love/beautiful-moon/</a:t>
            </a:r>
            <a:endParaRPr/>
          </a:p>
        </p:txBody>
      </p:sp>
      <p:sp>
        <p:nvSpPr>
          <p:cNvPr id="682" name="Google Shape;682;g10a0223e617_0_4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0a4a77c671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10a4a77c671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https://pixabay.com/illustrations/moon-moonlight-night-sky-dark-2372573/</a:t>
            </a:r>
            <a:endParaRPr/>
          </a:p>
          <a:p>
            <a:pPr indent="0" lvl="0" marL="0" rtl="0" algn="l">
              <a:spcBef>
                <a:spcPts val="0"/>
              </a:spcBef>
              <a:spcAft>
                <a:spcPts val="0"/>
              </a:spcAft>
              <a:buNone/>
            </a:pPr>
            <a:r>
              <a:rPr lang="zh-TW"/>
              <a:t>https://happymail.co.jp/happylife/love/beautiful-moon/</a:t>
            </a:r>
            <a:endParaRPr/>
          </a:p>
        </p:txBody>
      </p:sp>
      <p:sp>
        <p:nvSpPr>
          <p:cNvPr id="693" name="Google Shape;693;g10a4a77c67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10a4a77c671_0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10a4a77c671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https://pixabay.com/illustrations/moon-moonlight-night-sky-dark-2372573/</a:t>
            </a:r>
            <a:endParaRPr/>
          </a:p>
          <a:p>
            <a:pPr indent="0" lvl="0" marL="0" rtl="0" algn="l">
              <a:spcBef>
                <a:spcPts val="0"/>
              </a:spcBef>
              <a:spcAft>
                <a:spcPts val="0"/>
              </a:spcAft>
              <a:buNone/>
            </a:pPr>
            <a:r>
              <a:rPr lang="zh-TW"/>
              <a:t>https://happymail.co.jp/happylife/love/beautiful-moon/</a:t>
            </a:r>
            <a:endParaRPr/>
          </a:p>
        </p:txBody>
      </p:sp>
      <p:sp>
        <p:nvSpPr>
          <p:cNvPr id="708" name="Google Shape;708;g10a4a77c671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10a4a77c671_0_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10a4a77c671_0_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10a4a77c671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0a4a77c671_0_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10a4a77c671_0_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g10a4a77c671_0_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10a4a77c671_3_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10a4a77c671_3_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10a4a77c671_3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0a0223e617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10a0223e617_0_4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g10a0223e617_0_4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10a0223e617_0_4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10a0223e617_0_4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https://www.flaticon.com/free-icon/internet_2733713?term=internet%20document&amp;page=1&amp;position=29&amp;page=1&amp;position=29&amp;related_id=2733713&amp;origin=search</a:t>
            </a:r>
            <a:endParaRPr/>
          </a:p>
          <a:p>
            <a:pPr indent="0" lvl="0" marL="0" rtl="0" algn="l">
              <a:spcBef>
                <a:spcPts val="0"/>
              </a:spcBef>
              <a:spcAft>
                <a:spcPts val="0"/>
              </a:spcAft>
              <a:buNone/>
            </a:pPr>
            <a:r>
              <a:t/>
            </a:r>
            <a:endParaRPr/>
          </a:p>
        </p:txBody>
      </p:sp>
      <p:sp>
        <p:nvSpPr>
          <p:cNvPr id="779" name="Google Shape;779;g10a0223e617_0_4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0a45131ce5_5_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0a45131ce5_5_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10a45131ce5_5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10a0223e617_0_5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10a0223e617_0_5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10a0223e617_0_5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10a0223e617_0_5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10a0223e617_0_5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https://www.slideshare.net/roelofp/deep-learning-for-information-retrieval?qid=4f8f20d4-5595-4392-b080-d750dbbb1b0f&amp;v=&amp;b=&amp;from_search=1</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08" name="Google Shape;808;g10a0223e617_0_5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10a0223e617_0_5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10a0223e617_0_5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https://www.slideshare.net/roelofp/deep-learning-for-information-retrieval?qid=4f8f20d4-5595-4392-b080-d750dbbb1b0f&amp;v=&amp;b=&amp;from_search=1</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u="sng">
                <a:solidFill>
                  <a:schemeClr val="hlink"/>
                </a:solidFill>
                <a:hlinkClick r:id="rId3"/>
              </a:rPr>
              <a:t>https://docs.google.com/spreadsheets/d/1TSN6wx3VrWadEqRtwKm1jZb9Z5V3uvcq13txpf8wpKc/edit#gid=0</a:t>
            </a:r>
            <a:r>
              <a:rPr lang="zh-TW"/>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19" name="Google Shape;819;g10a0223e617_0_5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0a0223e617_0_5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10a0223e617_0_5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g10a0223e617_0_5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10a0223e617_0_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10a0223e617_0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g10a0223e617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10a4a77c671_3_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10a4a77c671_3_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g10a4a77c671_3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10a4a77c671_3_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10a4a77c671_3_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g10a4a77c671_3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10a4a77c671_3_1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10a4a77c671_3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g10a4a77c671_3_1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10a4a77c671_3_1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10a4a77c671_3_1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g10a4a77c671_3_1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10a4a77c671_3_1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10a4a77c671_3_1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g10a4a77c671_3_1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0a45131ce5_5_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0a45131ce5_5_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10a45131ce5_5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10a4a77c671_3_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10a4a77c671_3_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g10a4a77c671_3_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10a4a77c671_3_1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10a4a77c671_3_1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g10a4a77c671_3_1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0a4a77c671_3_1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10a4a77c671_3_1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g10a4a77c671_3_1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10a4a77c671_3_1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10a4a77c671_3_1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g10a4a77c671_3_1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0a234b2c3a_0_1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10a234b2c3a_0_1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g10a234b2c3a_0_1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10a4a77c671_3_1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10a4a77c671_3_1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g10a4a77c671_3_1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10a234b2c3a_0_2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10a234b2c3a_0_2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g10a234b2c3a_0_2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10a0223e617_0_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10a0223e617_0_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g10a0223e617_0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10a234b2c3a_0_1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10a234b2c3a_0_1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g10a234b2c3a_0_1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10a234b2c3a_0_2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10a234b2c3a_0_2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g10a234b2c3a_0_2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0a0223e617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0a0223e617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10a0223e61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10a234b2c3a_0_2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10a234b2c3a_0_2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g10a234b2c3a_0_2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10a234b2c3a_0_2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10a234b2c3a_0_2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g10a234b2c3a_0_2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10a0223e617_0_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10a0223e617_0_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g10a0223e617_0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10a234b2c3a_0_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10a234b2c3a_0_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g10a234b2c3a_0_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10ba90e6025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10ba90e6025_0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g10ba90e6025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10a234b2c3a_0_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10a234b2c3a_0_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g10a234b2c3a_0_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10a234b2c3a_0_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10a234b2c3a_0_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g10a234b2c3a_0_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10a234b2c3a_0_1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10a234b2c3a_0_1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g10a234b2c3a_0_1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10a234b2c3a_0_3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10a234b2c3a_0_3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g10a234b2c3a_0_3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10a234b2c3a_0_3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10a234b2c3a_0_3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g10a234b2c3a_0_3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0a0223e617_0_1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0a0223e617_0_1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10a0223e617_0_1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10a234b2c3a_0_3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10a234b2c3a_0_3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g10a234b2c3a_0_3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10a234b2c3a_0_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21" name="Google Shape;1221;g10a234b2c3a_0_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g10a234b2c3a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10a234b2c3a_0_4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10a234b2c3a_0_4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g10a234b2c3a_0_4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10a234b2c3a_0_4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10a234b2c3a_0_4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g10a234b2c3a_0_4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10a234b2c3a_0_3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10a234b2c3a_0_3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g10a234b2c3a_0_3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10a234b2c3a_0_4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10a234b2c3a_0_4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g10a234b2c3a_0_4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10a234b2c3a_0_4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10a234b2c3a_0_4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g10a234b2c3a_0_4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10a2affb2f9_2_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10a2affb2f9_2_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g10a2affb2f9_2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10a0223e617_0_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17" name="Google Shape;1317;g10a0223e617_0_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g10a0223e617_0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10a0223e617_0_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25" name="Google Shape;1325;g10a0223e617_0_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g10a0223e617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0a0223e617_0_1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0a0223e617_0_1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10a0223e617_0_1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10a234b2c3a_0_4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41" name="Google Shape;1341;g10a234b2c3a_0_4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g10a234b2c3a_0_4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10a234b2c3a_0_4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54" name="Google Shape;1354;g10a234b2c3a_0_4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g10a234b2c3a_0_4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10a234b2c3a_0_4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10a234b2c3a_0_4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g10a234b2c3a_0_4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10a2affb2f9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80" name="Google Shape;1380;g10a2affb2f9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g10a2affb2f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10a2affb2f9_0_2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10a2affb2f9_0_2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資料點x2=&lt;21,26&gt;</a:t>
            </a:r>
            <a:endParaRPr/>
          </a:p>
        </p:txBody>
      </p:sp>
      <p:sp>
        <p:nvSpPr>
          <p:cNvPr id="1393" name="Google Shape;1393;g10a2affb2f9_0_2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g10a2affb2f9_1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07" name="Google Shape;1407;g10a2affb2f9_1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g10a2affb2f9_1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10a2affb2f9_1_2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10a2affb2f9_1_2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g10a2affb2f9_1_2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g10a2affb2f9_1_70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35" name="Google Shape;1435;g10a2affb2f9_1_7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g10a2affb2f9_1_7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10a2affb2f9_1_9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66" name="Google Shape;1466;g10a2affb2f9_1_9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g10a2affb2f9_1_9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10a2affb2f9_1_9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10a2affb2f9_1_9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g10a2affb2f9_1_9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0a0223e617_0_1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0a0223e617_0_1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10a0223e617_0_1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10a2affb2f9_1_9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99" name="Google Shape;1499;g10a2affb2f9_1_9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g10a2affb2f9_1_9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10a2affb2f9_1_10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11" name="Google Shape;1511;g10a2affb2f9_1_10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g10a2affb2f9_1_10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g10a234b2c3a_0_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23" name="Google Shape;1523;g10a234b2c3a_0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g10a234b2c3a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10a234b2c3a_0_4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10a234b2c3a_0_4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g10a234b2c3a_0_4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10a234b2c3a_0_5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49" name="Google Shape;1549;g10a234b2c3a_0_5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g10a234b2c3a_0_5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10a234b2c3a_0_5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10a234b2c3a_0_5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g10a234b2c3a_0_5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10a234b2c3a_0_5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80" name="Google Shape;1580;g10a234b2c3a_0_5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g10a234b2c3a_0_5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10a2affb2f9_1_10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93" name="Google Shape;1593;g10a2affb2f9_1_10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g10a2affb2f9_1_10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g10a234b2c3a_0_5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04" name="Google Shape;1604;g10a234b2c3a_0_5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g10a234b2c3a_0_5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g10a2affb2f9_1_1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18" name="Google Shape;1618;g10a2affb2f9_1_11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g10a2affb2f9_1_11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0a0223e617_0_1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10a0223e617_0_1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10a0223e617_0_1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10a234b2c3a_0_5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29" name="Google Shape;1629;g10a234b2c3a_0_5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g10a234b2c3a_0_5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g10a234b2c3a_0_5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41" name="Google Shape;1641;g10a234b2c3a_0_5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g10a234b2c3a_0_5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10a234b2c3a_0_5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54" name="Google Shape;1654;g10a234b2c3a_0_5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g10a234b2c3a_0_5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g10a234b2c3a_0_5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71" name="Google Shape;1671;g10a234b2c3a_0_5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g10a234b2c3a_0_5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g10a234b2c3a_0_6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88" name="Google Shape;1688;g10a234b2c3a_0_6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g10a234b2c3a_0_6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zh-TW"/>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10a234b2c3a_0_6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98" name="Google Shape;1698;g10a234b2c3a_0_6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g10a234b2c3a_0_6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g10a234b2c3a_0_6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06" name="Google Shape;1706;g10a234b2c3a_0_6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g10a234b2c3a_0_6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10a234b2c3a_0_6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19" name="Google Shape;1719;g10a234b2c3a_0_6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g10a234b2c3a_0_6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1" name="Shape 1731"/>
        <p:cNvGrpSpPr/>
        <p:nvPr/>
      </p:nvGrpSpPr>
      <p:grpSpPr>
        <a:xfrm>
          <a:off x="0" y="0"/>
          <a:ext cx="0" cy="0"/>
          <a:chOff x="0" y="0"/>
          <a:chExt cx="0" cy="0"/>
        </a:xfrm>
      </p:grpSpPr>
      <p:sp>
        <p:nvSpPr>
          <p:cNvPr id="1732" name="Google Shape;1732;g10a234b2c3a_0_6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33" name="Google Shape;1733;g10a234b2c3a_0_6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g10a234b2c3a_0_6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5" name="Shape 1745"/>
        <p:cNvGrpSpPr/>
        <p:nvPr/>
      </p:nvGrpSpPr>
      <p:grpSpPr>
        <a:xfrm>
          <a:off x="0" y="0"/>
          <a:ext cx="0" cy="0"/>
          <a:chOff x="0" y="0"/>
          <a:chExt cx="0" cy="0"/>
        </a:xfrm>
      </p:grpSpPr>
      <p:sp>
        <p:nvSpPr>
          <p:cNvPr id="1746" name="Google Shape;1746;g10a234b2c3a_0_6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47" name="Google Shape;1747;g10a234b2c3a_0_6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g10a234b2c3a_0_6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jpg"/><Relationship Id="rId4" Type="http://schemas.openxmlformats.org/officeDocument/2006/relationships/image" Target="../media/image14.png"/><Relationship Id="rId5"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jpg"/><Relationship Id="rId4"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hyperlink" Target="http://blog.pulipuli.info" TargetMode="External"/><Relationship Id="rId7"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7.png"/><Relationship Id="rId4" Type="http://schemas.openxmlformats.org/officeDocument/2006/relationships/image" Target="../media/image30.png"/><Relationship Id="rId5"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7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4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5.jpg"/><Relationship Id="rId4" Type="http://schemas.openxmlformats.org/officeDocument/2006/relationships/image" Target="../media/image14.png"/><Relationship Id="rId5"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5.jpg"/><Relationship Id="rId4"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hyperlink" Target="http://blog.pulipuli.info/" TargetMode="External"/><Relationship Id="rId7" Type="http://schemas.openxmlformats.org/officeDocument/2006/relationships/image" Target="../media/image47.gi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
          <p:cNvSpPr txBox="1"/>
          <p:nvPr>
            <p:ph idx="1" type="subTitle"/>
          </p:nvPr>
        </p:nvSpPr>
        <p:spPr>
          <a:xfrm>
            <a:off x="1431750" y="4910000"/>
            <a:ext cx="43407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6" name="Google Shape;16;p2"/>
          <p:cNvSpPr txBox="1"/>
          <p:nvPr>
            <p:ph type="ctrTitle"/>
          </p:nvPr>
        </p:nvSpPr>
        <p:spPr>
          <a:xfrm>
            <a:off x="599675" y="2895750"/>
            <a:ext cx="5469900" cy="533400"/>
          </a:xfrm>
          <a:prstGeom prst="rect">
            <a:avLst/>
          </a:prstGeom>
          <a:noFill/>
          <a:ln>
            <a:noFill/>
          </a:ln>
        </p:spPr>
        <p:txBody>
          <a:bodyPr anchorCtr="0" anchor="b" bIns="91425" lIns="91425" spcFirstLastPara="1" rIns="91425" wrap="square" tIns="91425">
            <a:noAutofit/>
          </a:bodyPr>
          <a:lstStyle>
            <a:lvl1pPr indent="-254000" lvl="0" marL="0" marR="0" rtl="0" algn="l">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7" name="Google Shape;17;p2"/>
          <p:cNvPicPr preferRelativeResize="0"/>
          <p:nvPr/>
        </p:nvPicPr>
        <p:blipFill>
          <a:blip r:embed="rId3">
            <a:alphaModFix/>
          </a:blip>
          <a:stretch>
            <a:fillRect/>
          </a:stretch>
        </p:blipFill>
        <p:spPr>
          <a:xfrm>
            <a:off x="4372898" y="0"/>
            <a:ext cx="4771103" cy="6857999"/>
          </a:xfrm>
          <a:prstGeom prst="rect">
            <a:avLst/>
          </a:prstGeom>
          <a:noFill/>
          <a:ln>
            <a:noFill/>
          </a:ln>
        </p:spPr>
      </p:pic>
      <p:pic>
        <p:nvPicPr>
          <p:cNvPr id="18" name="Google Shape;18;p2"/>
          <p:cNvPicPr preferRelativeResize="0"/>
          <p:nvPr/>
        </p:nvPicPr>
        <p:blipFill>
          <a:blip r:embed="rId4">
            <a:alphaModFix/>
          </a:blip>
          <a:stretch>
            <a:fillRect/>
          </a:stretch>
        </p:blipFill>
        <p:spPr>
          <a:xfrm>
            <a:off x="4" y="0"/>
            <a:ext cx="302342" cy="6857999"/>
          </a:xfrm>
          <a:prstGeom prst="rect">
            <a:avLst/>
          </a:prstGeom>
          <a:noFill/>
          <a:ln>
            <a:noFill/>
          </a:ln>
        </p:spPr>
      </p:pic>
      <p:sp>
        <p:nvSpPr>
          <p:cNvPr id="19" name="Google Shape;19;p2"/>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1">
  <p:cSld name="TWO_OBJECTS_1">
    <p:spTree>
      <p:nvGrpSpPr>
        <p:cNvPr id="69" name="Shape 69"/>
        <p:cNvGrpSpPr/>
        <p:nvPr/>
      </p:nvGrpSpPr>
      <p:grpSpPr>
        <a:xfrm>
          <a:off x="0" y="0"/>
          <a:ext cx="0" cy="0"/>
          <a:chOff x="0" y="0"/>
          <a:chExt cx="0" cy="0"/>
        </a:xfrm>
      </p:grpSpPr>
      <p:sp>
        <p:nvSpPr>
          <p:cNvPr id="70" name="Google Shape;70;p11"/>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71" name="Google Shape;71;p11"/>
          <p:cNvSpPr txBox="1"/>
          <p:nvPr>
            <p:ph idx="1" type="body"/>
          </p:nvPr>
        </p:nvSpPr>
        <p:spPr>
          <a:xfrm>
            <a:off x="533400" y="1791150"/>
            <a:ext cx="81342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72" name="Google Shape;72;p11"/>
          <p:cNvSpPr txBox="1"/>
          <p:nvPr>
            <p:ph idx="2" type="body"/>
          </p:nvPr>
        </p:nvSpPr>
        <p:spPr>
          <a:xfrm>
            <a:off x="476250" y="4211550"/>
            <a:ext cx="82485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73" name="Google Shape;73;p1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74" name="Google Shape;74;p11"/>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p:cSld name="1_章節標題_2_1">
    <p:bg>
      <p:bgPr>
        <a:solidFill>
          <a:srgbClr val="FFFFFF"/>
        </a:solidFill>
      </p:bgPr>
    </p:bg>
    <p:spTree>
      <p:nvGrpSpPr>
        <p:cNvPr id="75" name="Shape 75"/>
        <p:cNvGrpSpPr/>
        <p:nvPr/>
      </p:nvGrpSpPr>
      <p:grpSpPr>
        <a:xfrm>
          <a:off x="0" y="0"/>
          <a:ext cx="0" cy="0"/>
          <a:chOff x="0" y="0"/>
          <a:chExt cx="0" cy="0"/>
        </a:xfrm>
      </p:grpSpPr>
      <p:grpSp>
        <p:nvGrpSpPr>
          <p:cNvPr id="76" name="Google Shape;76;p12"/>
          <p:cNvGrpSpPr/>
          <p:nvPr/>
        </p:nvGrpSpPr>
        <p:grpSpPr>
          <a:xfrm>
            <a:off x="0" y="0"/>
            <a:ext cx="5252826" cy="6857999"/>
            <a:chOff x="2426150" y="0"/>
            <a:chExt cx="5252826" cy="6857999"/>
          </a:xfrm>
        </p:grpSpPr>
        <p:pic>
          <p:nvPicPr>
            <p:cNvPr id="77" name="Google Shape;77;p12"/>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78" name="Google Shape;78;p12"/>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79" name="Google Shape;79;p12"/>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80" name="Google Shape;80;p12"/>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81" name="Google Shape;81;p12"/>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82" name="Google Shape;82;p1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descr="[Slide] 實作 Practice slide" id="83" name="Google Shape;83;p12"/>
          <p:cNvPicPr preferRelativeResize="0"/>
          <p:nvPr/>
        </p:nvPicPr>
        <p:blipFill>
          <a:blip r:embed="rId4">
            <a:alphaModFix/>
          </a:blip>
          <a:stretch>
            <a:fillRect/>
          </a:stretch>
        </p:blipFill>
        <p:spPr>
          <a:xfrm flipH="1">
            <a:off x="211" y="3313551"/>
            <a:ext cx="3094027" cy="29393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p:cSld name="1_章節標題_2">
    <p:bg>
      <p:bgPr>
        <a:solidFill>
          <a:srgbClr val="FFFFFF"/>
        </a:solidFill>
      </p:bgPr>
    </p:bg>
    <p:spTree>
      <p:nvGrpSpPr>
        <p:cNvPr id="84" name="Shape 84"/>
        <p:cNvGrpSpPr/>
        <p:nvPr/>
      </p:nvGrpSpPr>
      <p:grpSpPr>
        <a:xfrm>
          <a:off x="0" y="0"/>
          <a:ext cx="0" cy="0"/>
          <a:chOff x="0" y="0"/>
          <a:chExt cx="0" cy="0"/>
        </a:xfrm>
      </p:grpSpPr>
      <p:grpSp>
        <p:nvGrpSpPr>
          <p:cNvPr id="85" name="Google Shape;85;p13"/>
          <p:cNvGrpSpPr/>
          <p:nvPr/>
        </p:nvGrpSpPr>
        <p:grpSpPr>
          <a:xfrm>
            <a:off x="0" y="0"/>
            <a:ext cx="5252826" cy="6857999"/>
            <a:chOff x="2426150" y="0"/>
            <a:chExt cx="5252826" cy="6857999"/>
          </a:xfrm>
        </p:grpSpPr>
        <p:pic>
          <p:nvPicPr>
            <p:cNvPr id="86" name="Google Shape;86;p13"/>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87" name="Google Shape;87;p13"/>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sp>
        <p:nvSpPr>
          <p:cNvPr id="88" name="Google Shape;88;p13"/>
          <p:cNvSpPr/>
          <p:nvPr/>
        </p:nvSpPr>
        <p:spPr>
          <a:xfrm>
            <a:off x="560550" y="2128350"/>
            <a:ext cx="1786800" cy="821100"/>
          </a:xfrm>
          <a:prstGeom prst="wedgeRoundRectCallout">
            <a:avLst>
              <a:gd fmla="val -8849" name="adj1"/>
              <a:gd fmla="val 74442" name="adj2"/>
              <a:gd fmla="val 0" name="adj3"/>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13"/>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pic>
        <p:nvPicPr>
          <p:cNvPr descr="slide programming coding code type" id="90" name="Google Shape;90;p13"/>
          <p:cNvPicPr preferRelativeResize="0"/>
          <p:nvPr/>
        </p:nvPicPr>
        <p:blipFill>
          <a:blip r:embed="rId4">
            <a:alphaModFix/>
          </a:blip>
          <a:stretch>
            <a:fillRect/>
          </a:stretch>
        </p:blipFill>
        <p:spPr>
          <a:xfrm rot="1800014">
            <a:off x="-163091" y="3580716"/>
            <a:ext cx="2854559" cy="3191338"/>
          </a:xfrm>
          <a:prstGeom prst="rect">
            <a:avLst/>
          </a:prstGeom>
          <a:noFill/>
          <a:ln>
            <a:noFill/>
          </a:ln>
        </p:spPr>
      </p:pic>
      <p:sp>
        <p:nvSpPr>
          <p:cNvPr id="91" name="Google Shape;91;p13"/>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92" name="Google Shape;92;p13"/>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93" name="Google Shape;93;p13"/>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lvl1pPr lvl="0">
              <a:spcBef>
                <a:spcPts val="0"/>
              </a:spcBef>
              <a:spcAft>
                <a:spcPts val="0"/>
              </a:spcAft>
              <a:buNone/>
              <a:defRPr sz="2800">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94" name="Google Shape;94;p1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p:cSld name="1_章節標題">
    <p:bg>
      <p:bgPr>
        <a:solidFill>
          <a:srgbClr val="FFFFFF"/>
        </a:solidFill>
      </p:bgPr>
    </p:bg>
    <p:spTree>
      <p:nvGrpSpPr>
        <p:cNvPr id="95"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97" name="Google Shape;97;p14"/>
          <p:cNvPicPr preferRelativeResize="0"/>
          <p:nvPr/>
        </p:nvPicPr>
        <p:blipFill rotWithShape="1">
          <a:blip r:embed="rId3">
            <a:alphaModFix/>
          </a:blip>
          <a:srcRect b="10230" l="0" r="5238" t="0"/>
          <a:stretch/>
        </p:blipFill>
        <p:spPr>
          <a:xfrm>
            <a:off x="5796136" y="4293096"/>
            <a:ext cx="3347864" cy="2558339"/>
          </a:xfrm>
          <a:prstGeom prst="rect">
            <a:avLst/>
          </a:prstGeom>
          <a:noFill/>
          <a:ln>
            <a:noFill/>
          </a:ln>
        </p:spPr>
      </p:pic>
      <p:sp>
        <p:nvSpPr>
          <p:cNvPr id="98" name="Google Shape;98;p14"/>
          <p:cNvSpPr txBox="1"/>
          <p:nvPr>
            <p:ph type="title"/>
          </p:nvPr>
        </p:nvSpPr>
        <p:spPr>
          <a:xfrm>
            <a:off x="3379396" y="1709750"/>
            <a:ext cx="5131200" cy="14826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99" name="Google Shape;99;p14"/>
          <p:cNvPicPr preferRelativeResize="0"/>
          <p:nvPr/>
        </p:nvPicPr>
        <p:blipFill rotWithShape="1">
          <a:blip r:embed="rId4">
            <a:alphaModFix/>
          </a:blip>
          <a:srcRect b="0" l="0" r="0" t="59028"/>
          <a:stretch/>
        </p:blipFill>
        <p:spPr>
          <a:xfrm>
            <a:off x="1237539" y="4680205"/>
            <a:ext cx="5131280" cy="764510"/>
          </a:xfrm>
          <a:prstGeom prst="rect">
            <a:avLst/>
          </a:prstGeom>
          <a:noFill/>
          <a:ln>
            <a:noFill/>
          </a:ln>
        </p:spPr>
      </p:pic>
      <p:pic>
        <p:nvPicPr>
          <p:cNvPr id="100" name="Google Shape;100;p14"/>
          <p:cNvPicPr preferRelativeResize="0"/>
          <p:nvPr/>
        </p:nvPicPr>
        <p:blipFill rotWithShape="1">
          <a:blip r:embed="rId4">
            <a:alphaModFix/>
          </a:blip>
          <a:srcRect b="53230" l="0" r="0" t="0"/>
          <a:stretch/>
        </p:blipFill>
        <p:spPr>
          <a:xfrm>
            <a:off x="2843281" y="4004555"/>
            <a:ext cx="5131200" cy="872700"/>
          </a:xfrm>
          <a:prstGeom prst="rect">
            <a:avLst/>
          </a:prstGeom>
          <a:noFill/>
          <a:ln>
            <a:noFill/>
          </a:ln>
        </p:spPr>
      </p:pic>
      <p:pic>
        <p:nvPicPr>
          <p:cNvPr id="101" name="Google Shape;101;p14"/>
          <p:cNvPicPr preferRelativeResize="0"/>
          <p:nvPr/>
        </p:nvPicPr>
        <p:blipFill>
          <a:blip r:embed="rId5">
            <a:alphaModFix/>
          </a:blip>
          <a:stretch>
            <a:fillRect/>
          </a:stretch>
        </p:blipFill>
        <p:spPr>
          <a:xfrm>
            <a:off x="8841654" y="0"/>
            <a:ext cx="302342" cy="68579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1">
  <p:cSld name="1_章節標題_1">
    <p:bg>
      <p:bgPr>
        <a:solidFill>
          <a:srgbClr val="FFFFFF"/>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104" name="Google Shape;104;p15"/>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105" name="Google Shape;105;p15"/>
          <p:cNvSpPr txBox="1"/>
          <p:nvPr>
            <p:ph type="title"/>
          </p:nvPr>
        </p:nvSpPr>
        <p:spPr>
          <a:xfrm>
            <a:off x="3379400" y="2492750"/>
            <a:ext cx="5131200" cy="699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106" name="Google Shape;106;p15"/>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107" name="Google Shape;107;p15"/>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108" name="Google Shape;108;p15"/>
          <p:cNvPicPr preferRelativeResize="0"/>
          <p:nvPr/>
        </p:nvPicPr>
        <p:blipFill>
          <a:blip r:embed="rId5">
            <a:alphaModFix/>
          </a:blip>
          <a:stretch>
            <a:fillRect/>
          </a:stretch>
        </p:blipFill>
        <p:spPr>
          <a:xfrm>
            <a:off x="8841654" y="0"/>
            <a:ext cx="302342" cy="6857999"/>
          </a:xfrm>
          <a:prstGeom prst="rect">
            <a:avLst/>
          </a:prstGeom>
          <a:noFill/>
          <a:ln>
            <a:noFill/>
          </a:ln>
        </p:spPr>
      </p:pic>
      <p:sp>
        <p:nvSpPr>
          <p:cNvPr id="109" name="Google Shape;109;p15"/>
          <p:cNvSpPr/>
          <p:nvPr/>
        </p:nvSpPr>
        <p:spPr>
          <a:xfrm>
            <a:off x="4356671" y="1571400"/>
            <a:ext cx="3402300" cy="872700"/>
          </a:xfrm>
          <a:prstGeom prst="roundRect">
            <a:avLst>
              <a:gd fmla="val 16667" name="adj"/>
            </a:avLst>
          </a:prstGeom>
          <a:solidFill>
            <a:srgbClr val="783F04"/>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 </a:t>
            </a:r>
            <a:r>
              <a:rPr lang="zh-TW" sz="2400">
                <a:solidFill>
                  <a:srgbClr val="FFFFFF"/>
                </a:solidFill>
              </a:rPr>
              <a:t>布丁布丁吃什麼？</a:t>
            </a:r>
            <a:endParaRPr sz="2400">
              <a:solidFill>
                <a:srgbClr val="FFFFFF"/>
              </a:solidFill>
            </a:endParaRPr>
          </a:p>
          <a:p>
            <a:pPr indent="0" lvl="0" marL="0" rtl="0" algn="l">
              <a:spcBef>
                <a:spcPts val="0"/>
              </a:spcBef>
              <a:spcAft>
                <a:spcPts val="0"/>
              </a:spcAft>
              <a:buNone/>
            </a:pPr>
            <a:r>
              <a:rPr lang="zh-TW" sz="2400">
                <a:solidFill>
                  <a:srgbClr val="FFFFFF"/>
                </a:solidFill>
              </a:rPr>
              <a:t> </a:t>
            </a:r>
            <a:r>
              <a:rPr lang="zh-TW" sz="2000" u="sng">
                <a:solidFill>
                  <a:srgbClr val="FFFFFF"/>
                </a:solidFill>
                <a:hlinkClick r:id="rId6">
                  <a:extLst>
                    <a:ext uri="{A12FA001-AC4F-418D-AE19-62706E023703}">
                      <ahyp:hlinkClr val="tx"/>
                    </a:ext>
                  </a:extLst>
                </a:hlinkClick>
              </a:rPr>
              <a:t>http://blog.pulipuli.info</a:t>
            </a:r>
            <a:r>
              <a:rPr lang="zh-TW" sz="2000">
                <a:solidFill>
                  <a:srgbClr val="FFFFFF"/>
                </a:solidFill>
              </a:rPr>
              <a:t> </a:t>
            </a:r>
            <a:endParaRPr sz="2000">
              <a:solidFill>
                <a:srgbClr val="FFFFFF"/>
              </a:solidFill>
            </a:endParaRPr>
          </a:p>
        </p:txBody>
      </p:sp>
      <p:pic>
        <p:nvPicPr>
          <p:cNvPr id="110" name="Google Shape;110;p15"/>
          <p:cNvPicPr preferRelativeResize="0"/>
          <p:nvPr/>
        </p:nvPicPr>
        <p:blipFill>
          <a:blip r:embed="rId7">
            <a:alphaModFix/>
          </a:blip>
          <a:stretch>
            <a:fillRect/>
          </a:stretch>
        </p:blipFill>
        <p:spPr>
          <a:xfrm>
            <a:off x="7179475" y="1493851"/>
            <a:ext cx="1034899" cy="10278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1 1">
  <p:cSld name="1_章節標題_1_1">
    <p:bg>
      <p:bgPr>
        <a:solidFill>
          <a:srgbClr val="FFFFFF"/>
        </a:solidFill>
      </p:bgPr>
    </p:bg>
    <p:spTree>
      <p:nvGrpSpPr>
        <p:cNvPr id="111" name="Shape 111"/>
        <p:cNvGrpSpPr/>
        <p:nvPr/>
      </p:nvGrpSpPr>
      <p:grpSpPr>
        <a:xfrm>
          <a:off x="0" y="0"/>
          <a:ext cx="0" cy="0"/>
          <a:chOff x="0" y="0"/>
          <a:chExt cx="0" cy="0"/>
        </a:xfrm>
      </p:grpSpPr>
      <p:pic>
        <p:nvPicPr>
          <p:cNvPr id="112" name="Google Shape;112;p16"/>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113" name="Google Shape;113;p16"/>
          <p:cNvPicPr preferRelativeResize="0"/>
          <p:nvPr/>
        </p:nvPicPr>
        <p:blipFill>
          <a:blip r:embed="rId3">
            <a:alphaModFix/>
          </a:blip>
          <a:stretch>
            <a:fillRect/>
          </a:stretch>
        </p:blipFill>
        <p:spPr>
          <a:xfrm>
            <a:off x="8841654" y="0"/>
            <a:ext cx="302342" cy="6857999"/>
          </a:xfrm>
          <a:prstGeom prst="rect">
            <a:avLst/>
          </a:prstGeom>
          <a:noFill/>
          <a:ln>
            <a:noFill/>
          </a:ln>
        </p:spPr>
      </p:pic>
      <p:pic>
        <p:nvPicPr>
          <p:cNvPr descr="熊部長問號圖.png" id="114" name="Google Shape;114;p16"/>
          <p:cNvPicPr preferRelativeResize="0"/>
          <p:nvPr/>
        </p:nvPicPr>
        <p:blipFill>
          <a:blip r:embed="rId4">
            <a:alphaModFix/>
          </a:blip>
          <a:stretch>
            <a:fillRect/>
          </a:stretch>
        </p:blipFill>
        <p:spPr>
          <a:xfrm>
            <a:off x="4594575" y="2733663"/>
            <a:ext cx="4038600" cy="4124325"/>
          </a:xfrm>
          <a:prstGeom prst="rect">
            <a:avLst/>
          </a:prstGeom>
          <a:noFill/>
          <a:ln>
            <a:noFill/>
          </a:ln>
        </p:spPr>
      </p:pic>
      <p:sp>
        <p:nvSpPr>
          <p:cNvPr id="115" name="Google Shape;115;p16"/>
          <p:cNvSpPr txBox="1"/>
          <p:nvPr>
            <p:ph type="title"/>
          </p:nvPr>
        </p:nvSpPr>
        <p:spPr>
          <a:xfrm>
            <a:off x="3379400" y="1466950"/>
            <a:ext cx="5131200" cy="699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16" name="Shape 116"/>
        <p:cNvGrpSpPr/>
        <p:nvPr/>
      </p:nvGrpSpPr>
      <p:grpSpPr>
        <a:xfrm>
          <a:off x="0" y="0"/>
          <a:ext cx="0" cy="0"/>
          <a:chOff x="0" y="0"/>
          <a:chExt cx="0" cy="0"/>
        </a:xfrm>
      </p:grpSpPr>
      <p:sp>
        <p:nvSpPr>
          <p:cNvPr id="117" name="Google Shape;117;p1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118" name="Google Shape;118;p17"/>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119" name="Google Shape;119;p17"/>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120" name="Google Shape;120;p1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p:cSld name="BLANK_2">
    <p:spTree>
      <p:nvGrpSpPr>
        <p:cNvPr id="121" name="Shape 121"/>
        <p:cNvGrpSpPr/>
        <p:nvPr/>
      </p:nvGrpSpPr>
      <p:grpSpPr>
        <a:xfrm>
          <a:off x="0" y="0"/>
          <a:ext cx="0" cy="0"/>
          <a:chOff x="0" y="0"/>
          <a:chExt cx="0" cy="0"/>
        </a:xfrm>
      </p:grpSpPr>
      <p:sp>
        <p:nvSpPr>
          <p:cNvPr id="122" name="Google Shape;122;p1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123" name="Google Shape;123;p18"/>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124" name="Google Shape;124;p18"/>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126" name="Google Shape;126;p1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1">
  <p:cSld name="BLANK_1">
    <p:spTree>
      <p:nvGrpSpPr>
        <p:cNvPr id="127" name="Shape 127"/>
        <p:cNvGrpSpPr/>
        <p:nvPr/>
      </p:nvGrpSpPr>
      <p:grpSpPr>
        <a:xfrm>
          <a:off x="0" y="0"/>
          <a:ext cx="0" cy="0"/>
          <a:chOff x="0" y="0"/>
          <a:chExt cx="0" cy="0"/>
        </a:xfrm>
      </p:grpSpPr>
      <p:pic>
        <p:nvPicPr>
          <p:cNvPr id="128" name="Google Shape;128;p19"/>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129" name="Google Shape;129;p19"/>
          <p:cNvSpPr/>
          <p:nvPr/>
        </p:nvSpPr>
        <p:spPr>
          <a:xfrm>
            <a:off x="0" y="0"/>
            <a:ext cx="91737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31" name="Google Shape;131;p19"/>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132" name="Shape 132"/>
        <p:cNvGrpSpPr/>
        <p:nvPr/>
      </p:nvGrpSpPr>
      <p:grpSpPr>
        <a:xfrm>
          <a:off x="0" y="0"/>
          <a:ext cx="0" cy="0"/>
          <a:chOff x="0" y="0"/>
          <a:chExt cx="0" cy="0"/>
        </a:xfrm>
      </p:grpSpPr>
      <p:sp>
        <p:nvSpPr>
          <p:cNvPr id="133" name="Google Shape;133;p20"/>
          <p:cNvSpPr txBox="1"/>
          <p:nvPr>
            <p:ph type="title"/>
          </p:nvPr>
        </p:nvSpPr>
        <p:spPr>
          <a:xfrm>
            <a:off x="630238" y="457200"/>
            <a:ext cx="2949575"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34" name="Google Shape;134;p20"/>
          <p:cNvSpPr txBox="1"/>
          <p:nvPr>
            <p:ph idx="1" type="body"/>
          </p:nvPr>
        </p:nvSpPr>
        <p:spPr>
          <a:xfrm>
            <a:off x="3887788" y="987425"/>
            <a:ext cx="4629150" cy="4873625"/>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135" name="Google Shape;135;p20"/>
          <p:cNvSpPr txBox="1"/>
          <p:nvPr>
            <p:ph idx="2" type="body"/>
          </p:nvPr>
        </p:nvSpPr>
        <p:spPr>
          <a:xfrm>
            <a:off x="630238" y="2057400"/>
            <a:ext cx="2949575" cy="3811588"/>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136" name="Google Shape;136;p2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37" name="Google Shape;137;p20"/>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1" showMasterSp="0">
  <p:cSld name="TITLE_1">
    <p:bg>
      <p:bgPr>
        <a:solidFill>
          <a:srgbClr val="313031"/>
        </a:solidFill>
      </p:bgPr>
    </p:bg>
    <p:spTree>
      <p:nvGrpSpPr>
        <p:cNvPr id="20"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b="7757" l="0" r="0" t="18294"/>
          <a:stretch/>
        </p:blipFill>
        <p:spPr>
          <a:xfrm>
            <a:off x="161050" y="32275"/>
            <a:ext cx="8781376" cy="4873225"/>
          </a:xfrm>
          <a:prstGeom prst="rect">
            <a:avLst/>
          </a:prstGeom>
          <a:noFill/>
          <a:ln>
            <a:noFill/>
          </a:ln>
        </p:spPr>
      </p:pic>
      <p:sp>
        <p:nvSpPr>
          <p:cNvPr id="22" name="Google Shape;22;p3"/>
          <p:cNvSpPr/>
          <p:nvPr/>
        </p:nvSpPr>
        <p:spPr>
          <a:xfrm>
            <a:off x="8075" y="3832400"/>
            <a:ext cx="9144000" cy="302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 type="subTitle"/>
          </p:nvPr>
        </p:nvSpPr>
        <p:spPr>
          <a:xfrm>
            <a:off x="2059925" y="5579650"/>
            <a:ext cx="5817300" cy="6330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24" name="Google Shape;24;p3"/>
          <p:cNvSpPr txBox="1"/>
          <p:nvPr>
            <p:ph type="ctrTitle"/>
          </p:nvPr>
        </p:nvSpPr>
        <p:spPr>
          <a:xfrm>
            <a:off x="599675" y="4769250"/>
            <a:ext cx="7904100" cy="533400"/>
          </a:xfrm>
          <a:prstGeom prst="rect">
            <a:avLst/>
          </a:prstGeom>
          <a:noFill/>
          <a:ln>
            <a:noFill/>
          </a:ln>
        </p:spPr>
        <p:txBody>
          <a:bodyPr anchorCtr="0" anchor="b" bIns="91425" lIns="91425" spcFirstLastPara="1" rIns="91425" wrap="square" tIns="91425">
            <a:noAutofit/>
          </a:bodyPr>
          <a:lstStyle>
            <a:lvl1pPr indent="-254000" lvl="0" marL="0" marR="0" rtl="0">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sp>
        <p:nvSpPr>
          <p:cNvPr id="25" name="Google Shape;25;p3"/>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pic>
        <p:nvPicPr>
          <p:cNvPr descr="Fu_Jen_Catholic_University_Seal.svg.png" id="26" name="Google Shape;26;p3"/>
          <p:cNvPicPr preferRelativeResize="0"/>
          <p:nvPr/>
        </p:nvPicPr>
        <p:blipFill>
          <a:blip r:embed="rId3">
            <a:alphaModFix/>
          </a:blip>
          <a:stretch>
            <a:fillRect/>
          </a:stretch>
        </p:blipFill>
        <p:spPr>
          <a:xfrm>
            <a:off x="7980527" y="5608775"/>
            <a:ext cx="523242" cy="5747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138" name="Shape 138"/>
        <p:cNvGrpSpPr/>
        <p:nvPr/>
      </p:nvGrpSpPr>
      <p:grpSpPr>
        <a:xfrm>
          <a:off x="0" y="0"/>
          <a:ext cx="0" cy="0"/>
          <a:chOff x="0" y="0"/>
          <a:chExt cx="0" cy="0"/>
        </a:xfrm>
      </p:grpSpPr>
      <p:sp>
        <p:nvSpPr>
          <p:cNvPr id="139" name="Google Shape;139;p21"/>
          <p:cNvSpPr txBox="1"/>
          <p:nvPr>
            <p:ph type="title"/>
          </p:nvPr>
        </p:nvSpPr>
        <p:spPr>
          <a:xfrm>
            <a:off x="630238" y="457200"/>
            <a:ext cx="2949575"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40" name="Google Shape;140;p21"/>
          <p:cNvSpPr/>
          <p:nvPr>
            <p:ph idx="2" type="pic"/>
          </p:nvPr>
        </p:nvSpPr>
        <p:spPr>
          <a:xfrm>
            <a:off x="3887788" y="987425"/>
            <a:ext cx="4629150" cy="4873625"/>
          </a:xfrm>
          <a:prstGeom prst="rect">
            <a:avLst/>
          </a:prstGeom>
          <a:noFill/>
          <a:ln>
            <a:noFill/>
          </a:ln>
        </p:spPr>
      </p:sp>
      <p:sp>
        <p:nvSpPr>
          <p:cNvPr id="141" name="Google Shape;141;p21"/>
          <p:cNvSpPr txBox="1"/>
          <p:nvPr>
            <p:ph idx="1" type="body"/>
          </p:nvPr>
        </p:nvSpPr>
        <p:spPr>
          <a:xfrm>
            <a:off x="630238" y="2057400"/>
            <a:ext cx="2949575" cy="3811588"/>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142" name="Google Shape;142;p2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43" name="Google Shape;143;p21"/>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144" name="Shape 144"/>
        <p:cNvGrpSpPr/>
        <p:nvPr/>
      </p:nvGrpSpPr>
      <p:grpSpPr>
        <a:xfrm>
          <a:off x="0" y="0"/>
          <a:ext cx="0" cy="0"/>
          <a:chOff x="0" y="0"/>
          <a:chExt cx="0" cy="0"/>
        </a:xfrm>
      </p:grpSpPr>
      <p:sp>
        <p:nvSpPr>
          <p:cNvPr id="145" name="Google Shape;145;p22"/>
          <p:cNvSpPr txBox="1"/>
          <p:nvPr>
            <p:ph type="title"/>
          </p:nvPr>
        </p:nvSpPr>
        <p:spPr>
          <a:xfrm>
            <a:off x="476250" y="169425"/>
            <a:ext cx="81915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46" name="Google Shape;146;p22"/>
          <p:cNvSpPr txBox="1"/>
          <p:nvPr>
            <p:ph idx="1" type="body"/>
          </p:nvPr>
        </p:nvSpPr>
        <p:spPr>
          <a:xfrm rot="5400000">
            <a:off x="2190750" y="-209550"/>
            <a:ext cx="4876800" cy="81915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147" name="Google Shape;147;p22"/>
          <p:cNvSpPr txBox="1"/>
          <p:nvPr>
            <p:ph idx="10" type="dt"/>
          </p:nvPr>
        </p:nvSpPr>
        <p:spPr>
          <a:xfrm>
            <a:off x="381000" y="6553200"/>
            <a:ext cx="1905000" cy="26193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48" name="Google Shape;148;p2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149" name="Shape 149"/>
        <p:cNvGrpSpPr/>
        <p:nvPr/>
      </p:nvGrpSpPr>
      <p:grpSpPr>
        <a:xfrm>
          <a:off x="0" y="0"/>
          <a:ext cx="0" cy="0"/>
          <a:chOff x="0" y="0"/>
          <a:chExt cx="0" cy="0"/>
        </a:xfrm>
      </p:grpSpPr>
      <p:sp>
        <p:nvSpPr>
          <p:cNvPr id="150" name="Google Shape;150;p23"/>
          <p:cNvSpPr txBox="1"/>
          <p:nvPr>
            <p:ph type="title"/>
          </p:nvPr>
        </p:nvSpPr>
        <p:spPr>
          <a:xfrm rot="5400000">
            <a:off x="4824412" y="2424113"/>
            <a:ext cx="5753100" cy="2047875"/>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51" name="Google Shape;151;p23"/>
          <p:cNvSpPr txBox="1"/>
          <p:nvPr>
            <p:ph idx="1" type="body"/>
          </p:nvPr>
        </p:nvSpPr>
        <p:spPr>
          <a:xfrm rot="5400000">
            <a:off x="652462" y="452438"/>
            <a:ext cx="5753100" cy="5991225"/>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152" name="Google Shape;152;p23"/>
          <p:cNvSpPr txBox="1"/>
          <p:nvPr>
            <p:ph idx="10" type="dt"/>
          </p:nvPr>
        </p:nvSpPr>
        <p:spPr>
          <a:xfrm>
            <a:off x="381000" y="6553200"/>
            <a:ext cx="1905000" cy="26193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53" name="Google Shape;153;p2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表格" type="tbl">
  <p:cSld name="TABLE">
    <p:spTree>
      <p:nvGrpSpPr>
        <p:cNvPr id="154" name="Shape 154"/>
        <p:cNvGrpSpPr/>
        <p:nvPr/>
      </p:nvGrpSpPr>
      <p:grpSpPr>
        <a:xfrm>
          <a:off x="0" y="0"/>
          <a:ext cx="0" cy="0"/>
          <a:chOff x="0" y="0"/>
          <a:chExt cx="0" cy="0"/>
        </a:xfrm>
      </p:grpSpPr>
      <p:sp>
        <p:nvSpPr>
          <p:cNvPr id="155" name="Google Shape;155;p24"/>
          <p:cNvSpPr txBox="1"/>
          <p:nvPr>
            <p:ph type="title"/>
          </p:nvPr>
        </p:nvSpPr>
        <p:spPr>
          <a:xfrm>
            <a:off x="838200" y="571500"/>
            <a:ext cx="7162800" cy="487363"/>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56" name="Google Shape;156;p24"/>
          <p:cNvSpPr txBox="1"/>
          <p:nvPr>
            <p:ph idx="11" type="ftr"/>
          </p:nvPr>
        </p:nvSpPr>
        <p:spPr>
          <a:xfrm>
            <a:off x="7086600" y="6537325"/>
            <a:ext cx="1752600" cy="320675"/>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57" name="Google Shape;157;p24"/>
          <p:cNvSpPr txBox="1"/>
          <p:nvPr>
            <p:ph idx="12" type="sldNum"/>
          </p:nvPr>
        </p:nvSpPr>
        <p:spPr>
          <a:xfrm>
            <a:off x="8231975" y="6553200"/>
            <a:ext cx="838200" cy="2619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0" i="0" sz="1000" u="none" cap="none" strike="noStrike">
                <a:solidFill>
                  <a:schemeClr val="dk2"/>
                </a:solidFill>
                <a:latin typeface="Cambria"/>
                <a:ea typeface="Cambria"/>
                <a:cs typeface="Cambria"/>
                <a:sym typeface="Cambria"/>
              </a:defRPr>
            </a:lvl1pPr>
            <a:lvl2pPr indent="0" lvl="1" marL="0" marR="0" rtl="0" algn="ctr">
              <a:spcBef>
                <a:spcPts val="0"/>
              </a:spcBef>
              <a:buNone/>
              <a:defRPr b="0" i="0" sz="1000" u="none" cap="none" strike="noStrike">
                <a:solidFill>
                  <a:schemeClr val="dk2"/>
                </a:solidFill>
                <a:latin typeface="Cambria"/>
                <a:ea typeface="Cambria"/>
                <a:cs typeface="Cambria"/>
                <a:sym typeface="Cambria"/>
              </a:defRPr>
            </a:lvl2pPr>
            <a:lvl3pPr indent="0" lvl="2" marL="0" marR="0" rtl="0" algn="ctr">
              <a:spcBef>
                <a:spcPts val="0"/>
              </a:spcBef>
              <a:buNone/>
              <a:defRPr b="0" i="0" sz="1000" u="none" cap="none" strike="noStrike">
                <a:solidFill>
                  <a:schemeClr val="dk2"/>
                </a:solidFill>
                <a:latin typeface="Cambria"/>
                <a:ea typeface="Cambria"/>
                <a:cs typeface="Cambria"/>
                <a:sym typeface="Cambria"/>
              </a:defRPr>
            </a:lvl3pPr>
            <a:lvl4pPr indent="0" lvl="3" marL="0" marR="0" rtl="0" algn="ctr">
              <a:spcBef>
                <a:spcPts val="0"/>
              </a:spcBef>
              <a:buNone/>
              <a:defRPr b="0" i="0" sz="1000" u="none" cap="none" strike="noStrike">
                <a:solidFill>
                  <a:schemeClr val="dk2"/>
                </a:solidFill>
                <a:latin typeface="Cambria"/>
                <a:ea typeface="Cambria"/>
                <a:cs typeface="Cambria"/>
                <a:sym typeface="Cambria"/>
              </a:defRPr>
            </a:lvl4pPr>
            <a:lvl5pPr indent="0" lvl="4" marL="0" marR="0" rtl="0" algn="ctr">
              <a:spcBef>
                <a:spcPts val="0"/>
              </a:spcBef>
              <a:buNone/>
              <a:defRPr b="0" i="0" sz="1000" u="none" cap="none" strike="noStrike">
                <a:solidFill>
                  <a:schemeClr val="dk2"/>
                </a:solidFill>
                <a:latin typeface="Cambria"/>
                <a:ea typeface="Cambria"/>
                <a:cs typeface="Cambria"/>
                <a:sym typeface="Cambria"/>
              </a:defRPr>
            </a:lvl5pPr>
            <a:lvl6pPr indent="0" lvl="5" marL="0" marR="0" rtl="0" algn="ctr">
              <a:spcBef>
                <a:spcPts val="0"/>
              </a:spcBef>
              <a:buNone/>
              <a:defRPr b="0" i="0" sz="1000" u="none" cap="none" strike="noStrike">
                <a:solidFill>
                  <a:schemeClr val="dk2"/>
                </a:solidFill>
                <a:latin typeface="Cambria"/>
                <a:ea typeface="Cambria"/>
                <a:cs typeface="Cambria"/>
                <a:sym typeface="Cambria"/>
              </a:defRPr>
            </a:lvl6pPr>
            <a:lvl7pPr indent="0" lvl="6" marL="0" marR="0" rtl="0" algn="ctr">
              <a:spcBef>
                <a:spcPts val="0"/>
              </a:spcBef>
              <a:buNone/>
              <a:defRPr b="0" i="0" sz="1000" u="none" cap="none" strike="noStrike">
                <a:solidFill>
                  <a:schemeClr val="dk2"/>
                </a:solidFill>
                <a:latin typeface="Cambria"/>
                <a:ea typeface="Cambria"/>
                <a:cs typeface="Cambria"/>
                <a:sym typeface="Cambria"/>
              </a:defRPr>
            </a:lvl7pPr>
            <a:lvl8pPr indent="0" lvl="7" marL="0" marR="0" rtl="0" algn="ctr">
              <a:spcBef>
                <a:spcPts val="0"/>
              </a:spcBef>
              <a:buNone/>
              <a:defRPr b="0" i="0" sz="1000" u="none" cap="none" strike="noStrike">
                <a:solidFill>
                  <a:schemeClr val="dk2"/>
                </a:solidFill>
                <a:latin typeface="Cambria"/>
                <a:ea typeface="Cambria"/>
                <a:cs typeface="Cambria"/>
                <a:sym typeface="Cambria"/>
              </a:defRPr>
            </a:lvl8pPr>
            <a:lvl9pPr indent="0" lvl="8" marL="0" marR="0" rtl="0" algn="ctr">
              <a:spcBef>
                <a:spcPts val="0"/>
              </a:spcBef>
              <a:buNone/>
              <a:defRPr b="0" i="0" sz="1000" u="none" cap="none" strike="noStrike">
                <a:solidFill>
                  <a:schemeClr val="dk2"/>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58" name="Google Shape;158;p24"/>
          <p:cNvSpPr txBox="1"/>
          <p:nvPr>
            <p:ph idx="10" type="dt"/>
          </p:nvPr>
        </p:nvSpPr>
        <p:spPr>
          <a:xfrm>
            <a:off x="381000" y="6553200"/>
            <a:ext cx="1905000" cy="261938"/>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bg>
      <p:bgPr>
        <a:blipFill>
          <a:blip r:embed="rId2">
            <a:alphaModFix/>
          </a:blip>
          <a:stretch>
            <a:fillRect/>
          </a:stretch>
        </a:blipFill>
      </p:bgPr>
    </p:bg>
    <p:spTree>
      <p:nvGrpSpPr>
        <p:cNvPr id="164" name="Shape 164"/>
        <p:cNvGrpSpPr/>
        <p:nvPr/>
      </p:nvGrpSpPr>
      <p:grpSpPr>
        <a:xfrm>
          <a:off x="0" y="0"/>
          <a:ext cx="0" cy="0"/>
          <a:chOff x="0" y="0"/>
          <a:chExt cx="0" cy="0"/>
        </a:xfrm>
      </p:grpSpPr>
      <p:sp>
        <p:nvSpPr>
          <p:cNvPr id="165" name="Google Shape;165;p26"/>
          <p:cNvSpPr txBox="1"/>
          <p:nvPr>
            <p:ph idx="1" type="subTitle"/>
          </p:nvPr>
        </p:nvSpPr>
        <p:spPr>
          <a:xfrm>
            <a:off x="1431750" y="4910000"/>
            <a:ext cx="43407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66" name="Google Shape;166;p26"/>
          <p:cNvSpPr txBox="1"/>
          <p:nvPr>
            <p:ph type="ctrTitle"/>
          </p:nvPr>
        </p:nvSpPr>
        <p:spPr>
          <a:xfrm>
            <a:off x="599675" y="2895750"/>
            <a:ext cx="5469900" cy="533400"/>
          </a:xfrm>
          <a:prstGeom prst="rect">
            <a:avLst/>
          </a:prstGeom>
          <a:noFill/>
          <a:ln>
            <a:noFill/>
          </a:ln>
        </p:spPr>
        <p:txBody>
          <a:bodyPr anchorCtr="0" anchor="b" bIns="91425" lIns="91425" spcFirstLastPara="1" rIns="91425" wrap="square" tIns="91425">
            <a:noAutofit/>
          </a:bodyPr>
          <a:lstStyle>
            <a:lvl1pPr indent="-254000" lvl="0" marL="0" marR="0" rtl="0" algn="l">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67" name="Google Shape;167;p26"/>
          <p:cNvPicPr preferRelativeResize="0"/>
          <p:nvPr/>
        </p:nvPicPr>
        <p:blipFill>
          <a:blip r:embed="rId3">
            <a:alphaModFix/>
          </a:blip>
          <a:stretch>
            <a:fillRect/>
          </a:stretch>
        </p:blipFill>
        <p:spPr>
          <a:xfrm>
            <a:off x="4372898" y="0"/>
            <a:ext cx="4771103" cy="6857999"/>
          </a:xfrm>
          <a:prstGeom prst="rect">
            <a:avLst/>
          </a:prstGeom>
          <a:noFill/>
          <a:ln>
            <a:noFill/>
          </a:ln>
        </p:spPr>
      </p:pic>
      <p:pic>
        <p:nvPicPr>
          <p:cNvPr id="168" name="Google Shape;168;p26"/>
          <p:cNvPicPr preferRelativeResize="0"/>
          <p:nvPr/>
        </p:nvPicPr>
        <p:blipFill>
          <a:blip r:embed="rId4">
            <a:alphaModFix/>
          </a:blip>
          <a:stretch>
            <a:fillRect/>
          </a:stretch>
        </p:blipFill>
        <p:spPr>
          <a:xfrm>
            <a:off x="4" y="0"/>
            <a:ext cx="302342" cy="6857999"/>
          </a:xfrm>
          <a:prstGeom prst="rect">
            <a:avLst/>
          </a:prstGeom>
          <a:noFill/>
          <a:ln>
            <a:noFill/>
          </a:ln>
        </p:spPr>
      </p:pic>
      <p:sp>
        <p:nvSpPr>
          <p:cNvPr id="169" name="Google Shape;169;p26"/>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2" showMasterSp="0">
  <p:cSld name="TITLE_2">
    <p:bg>
      <p:bgPr>
        <a:blipFill>
          <a:blip r:embed="rId2">
            <a:alphaModFix/>
          </a:blip>
          <a:stretch>
            <a:fillRect/>
          </a:stretch>
        </a:blipFill>
      </p:bgPr>
    </p:bg>
    <p:spTree>
      <p:nvGrpSpPr>
        <p:cNvPr id="170" name="Shape 170"/>
        <p:cNvGrpSpPr/>
        <p:nvPr/>
      </p:nvGrpSpPr>
      <p:grpSpPr>
        <a:xfrm>
          <a:off x="0" y="0"/>
          <a:ext cx="0" cy="0"/>
          <a:chOff x="0" y="0"/>
          <a:chExt cx="0" cy="0"/>
        </a:xfrm>
      </p:grpSpPr>
      <p:grpSp>
        <p:nvGrpSpPr>
          <p:cNvPr id="171" name="Google Shape;171;p27"/>
          <p:cNvGrpSpPr/>
          <p:nvPr/>
        </p:nvGrpSpPr>
        <p:grpSpPr>
          <a:xfrm>
            <a:off x="3446823" y="0"/>
            <a:ext cx="5697169" cy="6858000"/>
            <a:chOff x="3446823" y="0"/>
            <a:chExt cx="5697169" cy="6858000"/>
          </a:xfrm>
        </p:grpSpPr>
        <p:pic>
          <p:nvPicPr>
            <p:cNvPr id="172" name="Google Shape;172;p27"/>
            <p:cNvPicPr preferRelativeResize="0"/>
            <p:nvPr/>
          </p:nvPicPr>
          <p:blipFill>
            <a:blip r:embed="rId3">
              <a:alphaModFix/>
            </a:blip>
            <a:stretch>
              <a:fillRect/>
            </a:stretch>
          </p:blipFill>
          <p:spPr>
            <a:xfrm>
              <a:off x="4080859" y="0"/>
              <a:ext cx="5063133" cy="6858000"/>
            </a:xfrm>
            <a:prstGeom prst="rect">
              <a:avLst/>
            </a:prstGeom>
            <a:noFill/>
            <a:ln>
              <a:noFill/>
            </a:ln>
          </p:spPr>
        </p:pic>
        <p:pic>
          <p:nvPicPr>
            <p:cNvPr id="173" name="Google Shape;173;p27"/>
            <p:cNvPicPr preferRelativeResize="0"/>
            <p:nvPr/>
          </p:nvPicPr>
          <p:blipFill>
            <a:blip r:embed="rId4">
              <a:alphaModFix/>
            </a:blip>
            <a:stretch>
              <a:fillRect/>
            </a:stretch>
          </p:blipFill>
          <p:spPr>
            <a:xfrm>
              <a:off x="3446823" y="0"/>
              <a:ext cx="2698954" cy="6857999"/>
            </a:xfrm>
            <a:prstGeom prst="rect">
              <a:avLst/>
            </a:prstGeom>
            <a:noFill/>
            <a:ln>
              <a:noFill/>
            </a:ln>
          </p:spPr>
        </p:pic>
      </p:grpSp>
      <p:sp>
        <p:nvSpPr>
          <p:cNvPr id="174" name="Google Shape;174;p27"/>
          <p:cNvSpPr txBox="1"/>
          <p:nvPr>
            <p:ph idx="1" type="subTitle"/>
          </p:nvPr>
        </p:nvSpPr>
        <p:spPr>
          <a:xfrm>
            <a:off x="599675" y="4376600"/>
            <a:ext cx="4130400" cy="11007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75" name="Google Shape;175;p27"/>
          <p:cNvSpPr txBox="1"/>
          <p:nvPr>
            <p:ph type="ctrTitle"/>
          </p:nvPr>
        </p:nvSpPr>
        <p:spPr>
          <a:xfrm>
            <a:off x="599675" y="2094350"/>
            <a:ext cx="4497600" cy="533400"/>
          </a:xfrm>
          <a:prstGeom prst="rect">
            <a:avLst/>
          </a:prstGeom>
          <a:noFill/>
          <a:ln>
            <a:noFill/>
          </a:ln>
        </p:spPr>
        <p:txBody>
          <a:bodyPr anchorCtr="0" anchor="t" bIns="91425" lIns="91425" spcFirstLastPara="1" rIns="91425" wrap="square" tIns="91425">
            <a:noAutofit/>
          </a:bodyPr>
          <a:lstStyle>
            <a:lvl1pPr indent="-228600" lvl="0" marL="0" marR="0" rtl="0" algn="l">
              <a:spcBef>
                <a:spcPts val="0"/>
              </a:spcBef>
              <a:spcAft>
                <a:spcPts val="0"/>
              </a:spcAft>
              <a:buClr>
                <a:srgbClr val="000000"/>
              </a:buClr>
              <a:buSzPts val="3600"/>
              <a:buChar char="●"/>
              <a:defRPr sz="3600">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pic>
        <p:nvPicPr>
          <p:cNvPr id="176" name="Google Shape;176;p27"/>
          <p:cNvPicPr preferRelativeResize="0"/>
          <p:nvPr/>
        </p:nvPicPr>
        <p:blipFill>
          <a:blip r:embed="rId5">
            <a:alphaModFix/>
          </a:blip>
          <a:stretch>
            <a:fillRect/>
          </a:stretch>
        </p:blipFill>
        <p:spPr>
          <a:xfrm>
            <a:off x="4" y="0"/>
            <a:ext cx="302342" cy="6857999"/>
          </a:xfrm>
          <a:prstGeom prst="rect">
            <a:avLst/>
          </a:prstGeom>
          <a:noFill/>
          <a:ln>
            <a:noFill/>
          </a:ln>
        </p:spPr>
      </p:pic>
      <p:sp>
        <p:nvSpPr>
          <p:cNvPr id="177" name="Google Shape;177;p27"/>
          <p:cNvSpPr txBox="1"/>
          <p:nvPr>
            <p:ph idx="2" type="subTitle"/>
          </p:nvPr>
        </p:nvSpPr>
        <p:spPr>
          <a:xfrm>
            <a:off x="599675" y="1472250"/>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200"/>
              <a:buFont typeface="Noto Symbol"/>
              <a:buNone/>
              <a:defRPr sz="22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1" showMasterSp="0">
  <p:cSld name="TITLE_1">
    <p:bg>
      <p:bgPr>
        <a:solidFill>
          <a:srgbClr val="313031"/>
        </a:solidFill>
      </p:bgPr>
    </p:bg>
    <p:spTree>
      <p:nvGrpSpPr>
        <p:cNvPr id="178" name="Shape 178"/>
        <p:cNvGrpSpPr/>
        <p:nvPr/>
      </p:nvGrpSpPr>
      <p:grpSpPr>
        <a:xfrm>
          <a:off x="0" y="0"/>
          <a:ext cx="0" cy="0"/>
          <a:chOff x="0" y="0"/>
          <a:chExt cx="0" cy="0"/>
        </a:xfrm>
      </p:grpSpPr>
      <p:pic>
        <p:nvPicPr>
          <p:cNvPr id="179" name="Google Shape;179;p28"/>
          <p:cNvPicPr preferRelativeResize="0"/>
          <p:nvPr/>
        </p:nvPicPr>
        <p:blipFill rotWithShape="1">
          <a:blip r:embed="rId2">
            <a:alphaModFix/>
          </a:blip>
          <a:srcRect b="7757" l="0" r="0" t="18294"/>
          <a:stretch/>
        </p:blipFill>
        <p:spPr>
          <a:xfrm>
            <a:off x="161050" y="32275"/>
            <a:ext cx="8781376" cy="4873225"/>
          </a:xfrm>
          <a:prstGeom prst="rect">
            <a:avLst/>
          </a:prstGeom>
          <a:noFill/>
          <a:ln>
            <a:noFill/>
          </a:ln>
        </p:spPr>
      </p:pic>
      <p:sp>
        <p:nvSpPr>
          <p:cNvPr id="180" name="Google Shape;180;p28"/>
          <p:cNvSpPr/>
          <p:nvPr/>
        </p:nvSpPr>
        <p:spPr>
          <a:xfrm>
            <a:off x="8075" y="3832400"/>
            <a:ext cx="9144000" cy="302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8"/>
          <p:cNvSpPr txBox="1"/>
          <p:nvPr>
            <p:ph idx="1" type="subTitle"/>
          </p:nvPr>
        </p:nvSpPr>
        <p:spPr>
          <a:xfrm>
            <a:off x="2059925" y="5579650"/>
            <a:ext cx="5817300" cy="6330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sp>
        <p:nvSpPr>
          <p:cNvPr id="182" name="Google Shape;182;p28"/>
          <p:cNvSpPr txBox="1"/>
          <p:nvPr>
            <p:ph type="ctrTitle"/>
          </p:nvPr>
        </p:nvSpPr>
        <p:spPr>
          <a:xfrm>
            <a:off x="599675" y="4769250"/>
            <a:ext cx="7904100" cy="533400"/>
          </a:xfrm>
          <a:prstGeom prst="rect">
            <a:avLst/>
          </a:prstGeom>
          <a:noFill/>
          <a:ln>
            <a:noFill/>
          </a:ln>
        </p:spPr>
        <p:txBody>
          <a:bodyPr anchorCtr="0" anchor="b" bIns="91425" lIns="91425" spcFirstLastPara="1" rIns="91425" wrap="square" tIns="91425">
            <a:noAutofit/>
          </a:bodyPr>
          <a:lstStyle>
            <a:lvl1pPr indent="-254000" lvl="0" marL="0" marR="0" rtl="0">
              <a:spcBef>
                <a:spcPts val="0"/>
              </a:spcBef>
              <a:spcAft>
                <a:spcPts val="0"/>
              </a:spcAft>
              <a:buClr>
                <a:srgbClr val="000000"/>
              </a:buClr>
              <a:buSzPts val="4000"/>
              <a:buChar char="●"/>
              <a:defRPr>
                <a:solidFill>
                  <a:srgbClr val="000000"/>
                </a:solidFill>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457200" marR="0" rtl="0" algn="l">
              <a:spcBef>
                <a:spcPts val="0"/>
              </a:spcBef>
              <a:spcAft>
                <a:spcPts val="0"/>
              </a:spcAft>
              <a:buSzPts val="1400"/>
              <a:buChar char="■"/>
              <a:defRPr/>
            </a:lvl6pPr>
            <a:lvl7pPr indent="-88900" lvl="6" marL="914400" marR="0" rtl="0" algn="l">
              <a:spcBef>
                <a:spcPts val="0"/>
              </a:spcBef>
              <a:spcAft>
                <a:spcPts val="0"/>
              </a:spcAft>
              <a:buSzPts val="1400"/>
              <a:buChar char="●"/>
              <a:defRPr/>
            </a:lvl7pPr>
            <a:lvl8pPr indent="-88900" lvl="7" marL="1371600" marR="0" rtl="0" algn="l">
              <a:spcBef>
                <a:spcPts val="0"/>
              </a:spcBef>
              <a:spcAft>
                <a:spcPts val="0"/>
              </a:spcAft>
              <a:buSzPts val="1400"/>
              <a:buChar char="○"/>
              <a:defRPr/>
            </a:lvl8pPr>
            <a:lvl9pPr indent="-88900" lvl="8" marL="1828800" marR="0" rtl="0" algn="l">
              <a:spcBef>
                <a:spcPts val="0"/>
              </a:spcBef>
              <a:spcAft>
                <a:spcPts val="0"/>
              </a:spcAft>
              <a:buSzPts val="1400"/>
              <a:buChar char="■"/>
              <a:defRPr/>
            </a:lvl9pPr>
          </a:lstStyle>
          <a:p/>
        </p:txBody>
      </p:sp>
      <p:sp>
        <p:nvSpPr>
          <p:cNvPr id="183" name="Google Shape;183;p28"/>
          <p:cNvSpPr txBox="1"/>
          <p:nvPr>
            <p:ph idx="2" type="subTitle"/>
          </p:nvPr>
        </p:nvSpPr>
        <p:spPr>
          <a:xfrm>
            <a:off x="599675" y="1459125"/>
            <a:ext cx="5469900" cy="465000"/>
          </a:xfrm>
          <a:prstGeom prst="rect">
            <a:avLst/>
          </a:prstGeom>
          <a:noFill/>
          <a:ln>
            <a:noFill/>
          </a:ln>
        </p:spPr>
        <p:txBody>
          <a:bodyPr anchorCtr="0" anchor="t" bIns="91425" lIns="91425" spcFirstLastPara="1" rIns="91425" wrap="square" tIns="91425">
            <a:noAutofit/>
          </a:bodyPr>
          <a:lstStyle>
            <a:lvl1pPr indent="0" lvl="0" marL="0" marR="0" rtl="0">
              <a:spcBef>
                <a:spcPts val="360"/>
              </a:spcBef>
              <a:spcAft>
                <a:spcPts val="0"/>
              </a:spcAft>
              <a:buSzPts val="2400"/>
              <a:buFont typeface="Noto Symbol"/>
              <a:buNone/>
              <a:defRPr sz="2400">
                <a:solidFill>
                  <a:schemeClr val="dk2"/>
                </a:solidFill>
              </a:defRPr>
            </a:lvl1pPr>
            <a:lvl2pPr indent="-273050" lvl="1" marL="742950" marR="0" rtl="0">
              <a:spcBef>
                <a:spcPts val="520"/>
              </a:spcBef>
              <a:spcAft>
                <a:spcPts val="0"/>
              </a:spcAft>
              <a:buClr>
                <a:schemeClr val="dk2"/>
              </a:buClr>
              <a:buSzPts val="2400"/>
              <a:buFont typeface="Noto Symbol"/>
              <a:buChar char="▪"/>
              <a:defRPr>
                <a:solidFill>
                  <a:schemeClr val="dk2"/>
                </a:solidFill>
              </a:defRPr>
            </a:lvl2pPr>
            <a:lvl3pPr indent="-228600" lvl="2" marL="1143000" marR="0" rtl="0">
              <a:spcBef>
                <a:spcPts val="480"/>
              </a:spcBef>
              <a:spcAft>
                <a:spcPts val="0"/>
              </a:spcAft>
              <a:buSzPts val="2400"/>
              <a:buFont typeface="Cambria"/>
              <a:buChar char="•"/>
              <a:defRPr>
                <a:solidFill>
                  <a:schemeClr val="dk2"/>
                </a:solidFill>
              </a:defRPr>
            </a:lvl3pPr>
            <a:lvl4pPr indent="-254000" lvl="3" marL="1600200" marR="0" rtl="0">
              <a:spcBef>
                <a:spcPts val="400"/>
              </a:spcBef>
              <a:spcAft>
                <a:spcPts val="0"/>
              </a:spcAft>
              <a:buClr>
                <a:schemeClr val="dk2"/>
              </a:buClr>
              <a:buSzPts val="2400"/>
              <a:buFont typeface="Cambria"/>
              <a:buChar char="–"/>
              <a:defRPr>
                <a:solidFill>
                  <a:schemeClr val="dk2"/>
                </a:solidFill>
              </a:defRPr>
            </a:lvl4pPr>
            <a:lvl5pPr indent="-254000" lvl="4" marL="2057400" marR="0" rtl="0">
              <a:spcBef>
                <a:spcPts val="400"/>
              </a:spcBef>
              <a:spcAft>
                <a:spcPts val="0"/>
              </a:spcAft>
              <a:buClr>
                <a:schemeClr val="dk2"/>
              </a:buClr>
              <a:buSzPts val="2400"/>
              <a:buFont typeface="Cambria"/>
              <a:buChar char="»"/>
              <a:defRPr>
                <a:solidFill>
                  <a:schemeClr val="dk2"/>
                </a:solidFill>
              </a:defRPr>
            </a:lvl5pPr>
            <a:lvl6pPr indent="-266700" lvl="5" marL="2514600" marR="0" rtl="0">
              <a:lnSpc>
                <a:spcPct val="90000"/>
              </a:lnSpc>
              <a:spcBef>
                <a:spcPts val="500"/>
              </a:spcBef>
              <a:spcAft>
                <a:spcPts val="0"/>
              </a:spcAft>
              <a:buClr>
                <a:schemeClr val="dk2"/>
              </a:buClr>
              <a:buSzPts val="2400"/>
              <a:buFont typeface="Arial"/>
              <a:buChar char="•"/>
              <a:defRPr>
                <a:solidFill>
                  <a:schemeClr val="dk2"/>
                </a:solidFill>
              </a:defRPr>
            </a:lvl6pPr>
            <a:lvl7pPr indent="-266700" lvl="6" marL="2971800" marR="0" rtl="0">
              <a:lnSpc>
                <a:spcPct val="90000"/>
              </a:lnSpc>
              <a:spcBef>
                <a:spcPts val="500"/>
              </a:spcBef>
              <a:spcAft>
                <a:spcPts val="0"/>
              </a:spcAft>
              <a:buClr>
                <a:schemeClr val="dk2"/>
              </a:buClr>
              <a:buSzPts val="2400"/>
              <a:buFont typeface="Arial"/>
              <a:buChar char="•"/>
              <a:defRPr>
                <a:solidFill>
                  <a:schemeClr val="dk2"/>
                </a:solidFill>
              </a:defRPr>
            </a:lvl7pPr>
            <a:lvl8pPr indent="-266700" lvl="7" marL="3429000" marR="0" rtl="0">
              <a:lnSpc>
                <a:spcPct val="90000"/>
              </a:lnSpc>
              <a:spcBef>
                <a:spcPts val="500"/>
              </a:spcBef>
              <a:spcAft>
                <a:spcPts val="0"/>
              </a:spcAft>
              <a:buClr>
                <a:schemeClr val="dk2"/>
              </a:buClr>
              <a:buSzPts val="2400"/>
              <a:buFont typeface="Arial"/>
              <a:buChar char="•"/>
              <a:defRPr>
                <a:solidFill>
                  <a:schemeClr val="dk2"/>
                </a:solidFill>
              </a:defRPr>
            </a:lvl8pPr>
            <a:lvl9pPr indent="-266700" lvl="8" marL="3886200" marR="0" rtl="0">
              <a:lnSpc>
                <a:spcPct val="90000"/>
              </a:lnSpc>
              <a:spcBef>
                <a:spcPts val="500"/>
              </a:spcBef>
              <a:spcAft>
                <a:spcPts val="0"/>
              </a:spcAft>
              <a:buClr>
                <a:schemeClr val="dk2"/>
              </a:buClr>
              <a:buSzPts val="2400"/>
              <a:buFont typeface="Arial"/>
              <a:buChar char="•"/>
              <a:defRPr>
                <a:solidFill>
                  <a:schemeClr val="dk2"/>
                </a:solidFill>
              </a:defRPr>
            </a:lvl9pPr>
          </a:lstStyle>
          <a:p/>
        </p:txBody>
      </p:sp>
      <p:pic>
        <p:nvPicPr>
          <p:cNvPr descr="Fu_Jen_Catholic_University_Seal.svg.png" id="184" name="Google Shape;184;p28"/>
          <p:cNvPicPr preferRelativeResize="0"/>
          <p:nvPr/>
        </p:nvPicPr>
        <p:blipFill>
          <a:blip r:embed="rId3">
            <a:alphaModFix/>
          </a:blip>
          <a:stretch>
            <a:fillRect/>
          </a:stretch>
        </p:blipFill>
        <p:spPr>
          <a:xfrm>
            <a:off x="7980527" y="5608775"/>
            <a:ext cx="523242" cy="5747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小章節" type="secHead">
  <p:cSld name="SECTION_HEADER">
    <p:bg>
      <p:bgPr>
        <a:solidFill>
          <a:srgbClr val="FFFFFF"/>
        </a:solidFill>
      </p:bgPr>
    </p:bg>
    <p:spTree>
      <p:nvGrpSpPr>
        <p:cNvPr id="185" name="Shape 185"/>
        <p:cNvGrpSpPr/>
        <p:nvPr/>
      </p:nvGrpSpPr>
      <p:grpSpPr>
        <a:xfrm>
          <a:off x="0" y="0"/>
          <a:ext cx="0" cy="0"/>
          <a:chOff x="0" y="0"/>
          <a:chExt cx="0" cy="0"/>
        </a:xfrm>
      </p:grpSpPr>
      <p:pic>
        <p:nvPicPr>
          <p:cNvPr id="186" name="Google Shape;186;p29"/>
          <p:cNvPicPr preferRelativeResize="0"/>
          <p:nvPr/>
        </p:nvPicPr>
        <p:blipFill>
          <a:blip r:embed="rId2">
            <a:alphaModFix/>
          </a:blip>
          <a:stretch>
            <a:fillRect/>
          </a:stretch>
        </p:blipFill>
        <p:spPr>
          <a:xfrm rot="5400000">
            <a:off x="1392087" y="-899287"/>
            <a:ext cx="6365201" cy="9149375"/>
          </a:xfrm>
          <a:prstGeom prst="rect">
            <a:avLst/>
          </a:prstGeom>
          <a:noFill/>
          <a:ln>
            <a:noFill/>
          </a:ln>
        </p:spPr>
      </p:pic>
      <p:sp>
        <p:nvSpPr>
          <p:cNvPr id="187" name="Google Shape;187;p2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88" name="Google Shape;188;p29"/>
          <p:cNvSpPr txBox="1"/>
          <p:nvPr>
            <p:ph type="title"/>
          </p:nvPr>
        </p:nvSpPr>
        <p:spPr>
          <a:xfrm>
            <a:off x="476250" y="5057425"/>
            <a:ext cx="8191500" cy="5835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89" name="Google Shape;189;p29"/>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大章節">
  <p:cSld name="SECTION_HEADER_1">
    <p:bg>
      <p:bgPr>
        <a:blipFill>
          <a:blip r:embed="rId2">
            <a:alphaModFix/>
          </a:blip>
          <a:stretch>
            <a:fillRect/>
          </a:stretch>
        </a:blipFill>
      </p:bgPr>
    </p:bg>
    <p:spTree>
      <p:nvGrpSpPr>
        <p:cNvPr id="190" name="Shape 190"/>
        <p:cNvGrpSpPr/>
        <p:nvPr/>
      </p:nvGrpSpPr>
      <p:grpSpPr>
        <a:xfrm>
          <a:off x="0" y="0"/>
          <a:ext cx="0" cy="0"/>
          <a:chOff x="0" y="0"/>
          <a:chExt cx="0" cy="0"/>
        </a:xfrm>
      </p:grpSpPr>
      <p:sp>
        <p:nvSpPr>
          <p:cNvPr id="191" name="Google Shape;191;p3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92" name="Google Shape;192;p30"/>
          <p:cNvSpPr txBox="1"/>
          <p:nvPr>
            <p:ph type="title"/>
          </p:nvPr>
        </p:nvSpPr>
        <p:spPr>
          <a:xfrm>
            <a:off x="1186025" y="4227750"/>
            <a:ext cx="7481700" cy="22326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193" name="Google Shape;193;p30"/>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100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194" name="Shape 194"/>
        <p:cNvGrpSpPr/>
        <p:nvPr/>
      </p:nvGrpSpPr>
      <p:grpSpPr>
        <a:xfrm>
          <a:off x="0" y="0"/>
          <a:ext cx="0" cy="0"/>
          <a:chOff x="0" y="0"/>
          <a:chExt cx="0" cy="0"/>
        </a:xfrm>
      </p:grpSpPr>
      <p:sp>
        <p:nvSpPr>
          <p:cNvPr id="195" name="Google Shape;195;p31"/>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196" name="Google Shape;196;p3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97" name="Google Shape;197;p31"/>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198" name="Google Shape;198;p3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小章節" type="secHead">
  <p:cSld name="SECTION_HEADER">
    <p:bg>
      <p:bgPr>
        <a:solidFill>
          <a:srgbClr val="FFFFFF"/>
        </a:solidFill>
      </p:bgPr>
    </p:bg>
    <p:spTree>
      <p:nvGrpSpPr>
        <p:cNvPr id="27" name="Shape 27"/>
        <p:cNvGrpSpPr/>
        <p:nvPr/>
      </p:nvGrpSpPr>
      <p:grpSpPr>
        <a:xfrm>
          <a:off x="0" y="0"/>
          <a:ext cx="0" cy="0"/>
          <a:chOff x="0" y="0"/>
          <a:chExt cx="0" cy="0"/>
        </a:xfrm>
      </p:grpSpPr>
      <p:pic>
        <p:nvPicPr>
          <p:cNvPr id="28" name="Google Shape;28;p4"/>
          <p:cNvPicPr preferRelativeResize="0"/>
          <p:nvPr/>
        </p:nvPicPr>
        <p:blipFill>
          <a:blip r:embed="rId2">
            <a:alphaModFix/>
          </a:blip>
          <a:stretch>
            <a:fillRect/>
          </a:stretch>
        </p:blipFill>
        <p:spPr>
          <a:xfrm rot="5400000">
            <a:off x="1392087" y="-899287"/>
            <a:ext cx="6365201" cy="9149375"/>
          </a:xfrm>
          <a:prstGeom prst="rect">
            <a:avLst/>
          </a:prstGeom>
          <a:noFill/>
          <a:ln>
            <a:noFill/>
          </a:ln>
        </p:spPr>
      </p:pic>
      <p:sp>
        <p:nvSpPr>
          <p:cNvPr id="29" name="Google Shape;29;p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0" name="Google Shape;30;p4"/>
          <p:cNvSpPr txBox="1"/>
          <p:nvPr>
            <p:ph type="title"/>
          </p:nvPr>
        </p:nvSpPr>
        <p:spPr>
          <a:xfrm>
            <a:off x="476250" y="5057425"/>
            <a:ext cx="8191500" cy="5835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1" name="Google Shape;31;p4"/>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lvl1pPr lvl="0">
              <a:spcBef>
                <a:spcPts val="560"/>
              </a:spcBef>
              <a:spcAft>
                <a:spcPts val="0"/>
              </a:spcAft>
              <a:buNone/>
              <a:defRPr/>
            </a:lvl1pPr>
            <a:lvl2pPr lvl="1">
              <a:spcBef>
                <a:spcPts val="560"/>
              </a:spcBef>
              <a:spcAft>
                <a:spcPts val="0"/>
              </a:spcAft>
              <a:buNone/>
              <a:defRPr/>
            </a:lvl2pPr>
            <a:lvl3pPr lvl="2">
              <a:spcBef>
                <a:spcPts val="560"/>
              </a:spcBef>
              <a:spcAft>
                <a:spcPts val="0"/>
              </a:spcAft>
              <a:buNone/>
              <a:defRPr/>
            </a:lvl3pPr>
            <a:lvl4pPr lvl="3">
              <a:spcBef>
                <a:spcPts val="560"/>
              </a:spcBef>
              <a:spcAft>
                <a:spcPts val="0"/>
              </a:spcAft>
              <a:buNone/>
              <a:defRPr/>
            </a:lvl4pPr>
            <a:lvl5pPr lvl="4">
              <a:spcBef>
                <a:spcPts val="560"/>
              </a:spcBef>
              <a:spcAft>
                <a:spcPts val="0"/>
              </a:spcAft>
              <a:buNone/>
              <a:defRPr/>
            </a:lvl5pPr>
            <a:lvl6pPr lvl="5">
              <a:spcBef>
                <a:spcPts val="560"/>
              </a:spcBef>
              <a:spcAft>
                <a:spcPts val="0"/>
              </a:spcAft>
              <a:buNone/>
              <a:defRPr/>
            </a:lvl6pPr>
            <a:lvl7pPr lvl="6">
              <a:spcBef>
                <a:spcPts val="560"/>
              </a:spcBef>
              <a:spcAft>
                <a:spcPts val="0"/>
              </a:spcAft>
              <a:buNone/>
              <a:defRPr/>
            </a:lvl7pPr>
            <a:lvl8pPr lvl="7">
              <a:spcBef>
                <a:spcPts val="560"/>
              </a:spcBef>
              <a:spcAft>
                <a:spcPts val="0"/>
              </a:spcAft>
              <a:buNone/>
              <a:defRPr/>
            </a:lvl8pPr>
            <a:lvl9pPr lvl="8">
              <a:spcBef>
                <a:spcPts val="560"/>
              </a:spcBef>
              <a:spcAft>
                <a:spcPts val="0"/>
              </a:spcAft>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99" name="Shape 199"/>
        <p:cNvGrpSpPr/>
        <p:nvPr/>
      </p:nvGrpSpPr>
      <p:grpSpPr>
        <a:xfrm>
          <a:off x="0" y="0"/>
          <a:ext cx="0" cy="0"/>
          <a:chOff x="0" y="0"/>
          <a:chExt cx="0" cy="0"/>
        </a:xfrm>
      </p:grpSpPr>
      <p:sp>
        <p:nvSpPr>
          <p:cNvPr id="200" name="Google Shape;200;p3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01" name="Google Shape;201;p32"/>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02" name="Google Shape;202;p32"/>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1">
  <p:cSld name="TITLE_ONLY_1">
    <p:spTree>
      <p:nvGrpSpPr>
        <p:cNvPr id="203" name="Shape 203"/>
        <p:cNvGrpSpPr/>
        <p:nvPr/>
      </p:nvGrpSpPr>
      <p:grpSpPr>
        <a:xfrm>
          <a:off x="0" y="0"/>
          <a:ext cx="0" cy="0"/>
          <a:chOff x="0" y="0"/>
          <a:chExt cx="0" cy="0"/>
        </a:xfrm>
      </p:grpSpPr>
      <p:pic>
        <p:nvPicPr>
          <p:cNvPr id="204" name="Google Shape;204;p33"/>
          <p:cNvPicPr preferRelativeResize="0"/>
          <p:nvPr/>
        </p:nvPicPr>
        <p:blipFill rotWithShape="1">
          <a:blip r:embed="rId2">
            <a:alphaModFix/>
          </a:blip>
          <a:srcRect b="67177" l="0" r="0" t="6725"/>
          <a:stretch/>
        </p:blipFill>
        <p:spPr>
          <a:xfrm>
            <a:off x="0" y="0"/>
            <a:ext cx="9143999" cy="1789776"/>
          </a:xfrm>
          <a:prstGeom prst="rect">
            <a:avLst/>
          </a:prstGeom>
          <a:noFill/>
          <a:ln>
            <a:noFill/>
          </a:ln>
        </p:spPr>
      </p:pic>
      <p:sp>
        <p:nvSpPr>
          <p:cNvPr id="205" name="Google Shape;205;p3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06" name="Google Shape;206;p33"/>
          <p:cNvSpPr txBox="1"/>
          <p:nvPr>
            <p:ph type="title"/>
          </p:nvPr>
        </p:nvSpPr>
        <p:spPr>
          <a:xfrm>
            <a:off x="476250" y="169425"/>
            <a:ext cx="8191500" cy="9867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07" name="Google Shape;207;p33"/>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pic>
        <p:nvPicPr>
          <p:cNvPr id="208" name="Google Shape;208;p33"/>
          <p:cNvPicPr preferRelativeResize="0"/>
          <p:nvPr/>
        </p:nvPicPr>
        <p:blipFill rotWithShape="1">
          <a:blip r:embed="rId2">
            <a:alphaModFix/>
          </a:blip>
          <a:srcRect b="39336" l="0" r="0" t="34566"/>
          <a:stretch/>
        </p:blipFill>
        <p:spPr>
          <a:xfrm>
            <a:off x="0" y="1710950"/>
            <a:ext cx="9143999" cy="178977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209" name="Shape 209"/>
        <p:cNvGrpSpPr/>
        <p:nvPr/>
      </p:nvGrpSpPr>
      <p:grpSpPr>
        <a:xfrm>
          <a:off x="0" y="0"/>
          <a:ext cx="0" cy="0"/>
          <a:chOff x="0" y="0"/>
          <a:chExt cx="0" cy="0"/>
        </a:xfrm>
      </p:grpSpPr>
      <p:sp>
        <p:nvSpPr>
          <p:cNvPr id="210" name="Google Shape;210;p34"/>
          <p:cNvSpPr txBox="1"/>
          <p:nvPr>
            <p:ph idx="1" type="body"/>
          </p:nvPr>
        </p:nvSpPr>
        <p:spPr>
          <a:xfrm>
            <a:off x="630238" y="2439813"/>
            <a:ext cx="38688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11" name="Google Shape;211;p34"/>
          <p:cNvSpPr txBox="1"/>
          <p:nvPr>
            <p:ph idx="2" type="body"/>
          </p:nvPr>
        </p:nvSpPr>
        <p:spPr>
          <a:xfrm>
            <a:off x="4629150" y="2439813"/>
            <a:ext cx="38877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12" name="Google Shape;212;p3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13" name="Google Shape;213;p34"/>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14" name="Google Shape;214;p34"/>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15" name="Google Shape;215;p34"/>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16" name="Google Shape;216;p34"/>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1">
  <p:cSld name="TWO_OBJECTS_WITH_TEXT_1">
    <p:spTree>
      <p:nvGrpSpPr>
        <p:cNvPr id="217" name="Shape 217"/>
        <p:cNvGrpSpPr/>
        <p:nvPr/>
      </p:nvGrpSpPr>
      <p:grpSpPr>
        <a:xfrm>
          <a:off x="0" y="0"/>
          <a:ext cx="0" cy="0"/>
          <a:chOff x="0" y="0"/>
          <a:chExt cx="0" cy="0"/>
        </a:xfrm>
      </p:grpSpPr>
      <p:sp>
        <p:nvSpPr>
          <p:cNvPr id="218" name="Google Shape;218;p35"/>
          <p:cNvSpPr txBox="1"/>
          <p:nvPr>
            <p:ph idx="1" type="body"/>
          </p:nvPr>
        </p:nvSpPr>
        <p:spPr>
          <a:xfrm>
            <a:off x="553746" y="2439816"/>
            <a:ext cx="26292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19" name="Google Shape;219;p35"/>
          <p:cNvSpPr txBox="1"/>
          <p:nvPr>
            <p:ph idx="2" type="body"/>
          </p:nvPr>
        </p:nvSpPr>
        <p:spPr>
          <a:xfrm>
            <a:off x="327157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20" name="Google Shape;220;p3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21" name="Google Shape;221;p35"/>
          <p:cNvSpPr txBox="1"/>
          <p:nvPr>
            <p:ph idx="3" type="subTitle"/>
          </p:nvPr>
        </p:nvSpPr>
        <p:spPr>
          <a:xfrm>
            <a:off x="553125"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22" name="Google Shape;222;p35"/>
          <p:cNvSpPr txBox="1"/>
          <p:nvPr>
            <p:ph idx="4" type="subTitle"/>
          </p:nvPr>
        </p:nvSpPr>
        <p:spPr>
          <a:xfrm>
            <a:off x="327391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23" name="Google Shape;223;p35"/>
          <p:cNvSpPr txBox="1"/>
          <p:nvPr>
            <p:ph idx="5" type="body"/>
          </p:nvPr>
        </p:nvSpPr>
        <p:spPr>
          <a:xfrm>
            <a:off x="599482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224" name="Google Shape;224;p35"/>
          <p:cNvSpPr txBox="1"/>
          <p:nvPr>
            <p:ph idx="6" type="subTitle"/>
          </p:nvPr>
        </p:nvSpPr>
        <p:spPr>
          <a:xfrm>
            <a:off x="599716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225" name="Google Shape;225;p35"/>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226" name="Google Shape;226;p35"/>
          <p:cNvSpPr txBox="1"/>
          <p:nvPr>
            <p:ph idx="7"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227" name="Shape 227"/>
        <p:cNvGrpSpPr/>
        <p:nvPr/>
      </p:nvGrpSpPr>
      <p:grpSpPr>
        <a:xfrm>
          <a:off x="0" y="0"/>
          <a:ext cx="0" cy="0"/>
          <a:chOff x="0" y="0"/>
          <a:chExt cx="0" cy="0"/>
        </a:xfrm>
      </p:grpSpPr>
      <p:sp>
        <p:nvSpPr>
          <p:cNvPr id="228" name="Google Shape;228;p3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29" name="Google Shape;229;p36"/>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0" name="Google Shape;230;p36"/>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1" name="Google Shape;231;p3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32" name="Google Shape;232;p36"/>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solidFill>
                  <a:srgbClr val="FFFFFF"/>
                </a:solidFill>
              </a:defRPr>
            </a:lvl2pPr>
            <a:lvl3pPr lvl="2" rtl="0">
              <a:spcBef>
                <a:spcPts val="560"/>
              </a:spcBef>
              <a:spcAft>
                <a:spcPts val="0"/>
              </a:spcAft>
              <a:buNone/>
              <a:defRPr>
                <a:solidFill>
                  <a:srgbClr val="FFFFFF"/>
                </a:solidFill>
              </a:defRPr>
            </a:lvl3pPr>
            <a:lvl4pPr lvl="3" rtl="0">
              <a:spcBef>
                <a:spcPts val="560"/>
              </a:spcBef>
              <a:spcAft>
                <a:spcPts val="0"/>
              </a:spcAft>
              <a:buNone/>
              <a:defRPr>
                <a:solidFill>
                  <a:srgbClr val="FFFFFF"/>
                </a:solidFill>
              </a:defRPr>
            </a:lvl4pPr>
            <a:lvl5pPr lvl="4" rtl="0">
              <a:spcBef>
                <a:spcPts val="560"/>
              </a:spcBef>
              <a:spcAft>
                <a:spcPts val="0"/>
              </a:spcAft>
              <a:buNone/>
              <a:defRPr>
                <a:solidFill>
                  <a:srgbClr val="FFFFFF"/>
                </a:solidFill>
              </a:defRPr>
            </a:lvl5pPr>
            <a:lvl6pPr lvl="5" rtl="0">
              <a:spcBef>
                <a:spcPts val="560"/>
              </a:spcBef>
              <a:spcAft>
                <a:spcPts val="0"/>
              </a:spcAft>
              <a:buNone/>
              <a:defRPr>
                <a:solidFill>
                  <a:srgbClr val="FFFFFF"/>
                </a:solidFill>
              </a:defRPr>
            </a:lvl6pPr>
            <a:lvl7pPr lvl="6" rtl="0">
              <a:spcBef>
                <a:spcPts val="560"/>
              </a:spcBef>
              <a:spcAft>
                <a:spcPts val="0"/>
              </a:spcAft>
              <a:buNone/>
              <a:defRPr>
                <a:solidFill>
                  <a:srgbClr val="FFFFFF"/>
                </a:solidFill>
              </a:defRPr>
            </a:lvl7pPr>
            <a:lvl8pPr lvl="7" rtl="0">
              <a:spcBef>
                <a:spcPts val="560"/>
              </a:spcBef>
              <a:spcAft>
                <a:spcPts val="0"/>
              </a:spcAft>
              <a:buNone/>
              <a:defRPr>
                <a:solidFill>
                  <a:srgbClr val="FFFFFF"/>
                </a:solidFill>
              </a:defRPr>
            </a:lvl8pPr>
            <a:lvl9pPr lvl="8" rtl="0">
              <a:spcBef>
                <a:spcPts val="560"/>
              </a:spcBef>
              <a:spcAft>
                <a:spcPts val="0"/>
              </a:spcAft>
              <a:buNone/>
              <a:defRPr>
                <a:solidFill>
                  <a:srgbClr val="FFFFFF"/>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2 2">
  <p:cSld name="TWO_OBJECTS_2_2">
    <p:spTree>
      <p:nvGrpSpPr>
        <p:cNvPr id="233" name="Shape 233"/>
        <p:cNvGrpSpPr/>
        <p:nvPr/>
      </p:nvGrpSpPr>
      <p:grpSpPr>
        <a:xfrm>
          <a:off x="0" y="0"/>
          <a:ext cx="0" cy="0"/>
          <a:chOff x="0" y="0"/>
          <a:chExt cx="0" cy="0"/>
        </a:xfrm>
      </p:grpSpPr>
      <p:pic>
        <p:nvPicPr>
          <p:cNvPr id="234" name="Google Shape;234;p37"/>
          <p:cNvPicPr preferRelativeResize="0"/>
          <p:nvPr/>
        </p:nvPicPr>
        <p:blipFill rotWithShape="1">
          <a:blip r:embed="rId2">
            <a:alphaModFix/>
          </a:blip>
          <a:srcRect b="74026" l="0" r="0" t="-143"/>
          <a:stretch/>
        </p:blipFill>
        <p:spPr>
          <a:xfrm>
            <a:off x="0" y="0"/>
            <a:ext cx="9143999" cy="1791150"/>
          </a:xfrm>
          <a:prstGeom prst="rect">
            <a:avLst/>
          </a:prstGeom>
          <a:noFill/>
          <a:ln>
            <a:noFill/>
          </a:ln>
        </p:spPr>
      </p:pic>
      <p:pic>
        <p:nvPicPr>
          <p:cNvPr id="235" name="Google Shape;235;p37"/>
          <p:cNvPicPr preferRelativeResize="0"/>
          <p:nvPr/>
        </p:nvPicPr>
        <p:blipFill rotWithShape="1">
          <a:blip r:embed="rId2">
            <a:alphaModFix/>
          </a:blip>
          <a:srcRect b="140" l="0" r="0" t="95152"/>
          <a:stretch/>
        </p:blipFill>
        <p:spPr>
          <a:xfrm>
            <a:off x="0" y="6534825"/>
            <a:ext cx="9143999" cy="322849"/>
          </a:xfrm>
          <a:prstGeom prst="rect">
            <a:avLst/>
          </a:prstGeom>
          <a:noFill/>
          <a:ln>
            <a:noFill/>
          </a:ln>
        </p:spPr>
      </p:pic>
      <p:sp>
        <p:nvSpPr>
          <p:cNvPr id="236" name="Google Shape;236;p3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37" name="Google Shape;237;p37"/>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8" name="Google Shape;238;p37"/>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39" name="Google Shape;239;p3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000000"/>
                </a:solidFill>
                <a:latin typeface="Cambria"/>
                <a:ea typeface="Cambria"/>
                <a:cs typeface="Cambria"/>
                <a:sym typeface="Cambria"/>
              </a:defRPr>
            </a:lvl1pPr>
            <a:lvl2pPr indent="0" lvl="1" marL="0" marR="0" rtl="0" algn="ctr">
              <a:spcBef>
                <a:spcPts val="0"/>
              </a:spcBef>
              <a:buNone/>
              <a:defRPr b="0" i="0" sz="1800" u="none" cap="none" strike="noStrike">
                <a:solidFill>
                  <a:srgbClr val="000000"/>
                </a:solidFill>
                <a:latin typeface="Cambria"/>
                <a:ea typeface="Cambria"/>
                <a:cs typeface="Cambria"/>
                <a:sym typeface="Cambria"/>
              </a:defRPr>
            </a:lvl2pPr>
            <a:lvl3pPr indent="0" lvl="2" marL="0" marR="0" rtl="0" algn="ctr">
              <a:spcBef>
                <a:spcPts val="0"/>
              </a:spcBef>
              <a:buNone/>
              <a:defRPr b="0" i="0" sz="1800" u="none" cap="none" strike="noStrike">
                <a:solidFill>
                  <a:srgbClr val="000000"/>
                </a:solidFill>
                <a:latin typeface="Cambria"/>
                <a:ea typeface="Cambria"/>
                <a:cs typeface="Cambria"/>
                <a:sym typeface="Cambria"/>
              </a:defRPr>
            </a:lvl3pPr>
            <a:lvl4pPr indent="0" lvl="3" marL="0" marR="0" rtl="0" algn="ctr">
              <a:spcBef>
                <a:spcPts val="0"/>
              </a:spcBef>
              <a:buNone/>
              <a:defRPr b="0" i="0" sz="1800" u="none" cap="none" strike="noStrike">
                <a:solidFill>
                  <a:srgbClr val="000000"/>
                </a:solidFill>
                <a:latin typeface="Cambria"/>
                <a:ea typeface="Cambria"/>
                <a:cs typeface="Cambria"/>
                <a:sym typeface="Cambria"/>
              </a:defRPr>
            </a:lvl4pPr>
            <a:lvl5pPr indent="0" lvl="4" marL="0" marR="0" rtl="0" algn="ctr">
              <a:spcBef>
                <a:spcPts val="0"/>
              </a:spcBef>
              <a:buNone/>
              <a:defRPr b="0" i="0" sz="1800" u="none" cap="none" strike="noStrike">
                <a:solidFill>
                  <a:srgbClr val="000000"/>
                </a:solidFill>
                <a:latin typeface="Cambria"/>
                <a:ea typeface="Cambria"/>
                <a:cs typeface="Cambria"/>
                <a:sym typeface="Cambria"/>
              </a:defRPr>
            </a:lvl5pPr>
            <a:lvl6pPr indent="0" lvl="5" marL="0" marR="0" rtl="0" algn="ctr">
              <a:spcBef>
                <a:spcPts val="0"/>
              </a:spcBef>
              <a:buNone/>
              <a:defRPr b="0" i="0" sz="1800" u="none" cap="none" strike="noStrike">
                <a:solidFill>
                  <a:srgbClr val="000000"/>
                </a:solidFill>
                <a:latin typeface="Cambria"/>
                <a:ea typeface="Cambria"/>
                <a:cs typeface="Cambria"/>
                <a:sym typeface="Cambria"/>
              </a:defRPr>
            </a:lvl6pPr>
            <a:lvl7pPr indent="0" lvl="6" marL="0" marR="0" rtl="0" algn="ctr">
              <a:spcBef>
                <a:spcPts val="0"/>
              </a:spcBef>
              <a:buNone/>
              <a:defRPr b="0" i="0" sz="1800" u="none" cap="none" strike="noStrike">
                <a:solidFill>
                  <a:srgbClr val="000000"/>
                </a:solidFill>
                <a:latin typeface="Cambria"/>
                <a:ea typeface="Cambria"/>
                <a:cs typeface="Cambria"/>
                <a:sym typeface="Cambria"/>
              </a:defRPr>
            </a:lvl7pPr>
            <a:lvl8pPr indent="0" lvl="7" marL="0" marR="0" rtl="0" algn="ctr">
              <a:spcBef>
                <a:spcPts val="0"/>
              </a:spcBef>
              <a:buNone/>
              <a:defRPr b="0" i="0" sz="1800" u="none" cap="none" strike="noStrike">
                <a:solidFill>
                  <a:srgbClr val="000000"/>
                </a:solidFill>
                <a:latin typeface="Cambria"/>
                <a:ea typeface="Cambria"/>
                <a:cs typeface="Cambria"/>
                <a:sym typeface="Cambria"/>
              </a:defRPr>
            </a:lvl8pPr>
            <a:lvl9pPr indent="0" lvl="8" marL="0" marR="0" rtl="0" algn="ctr">
              <a:spcBef>
                <a:spcPts val="0"/>
              </a:spcBef>
              <a:buNone/>
              <a:defRPr b="0" i="0" sz="1800" u="none" cap="none" strike="noStrike">
                <a:solidFill>
                  <a:srgbClr val="000000"/>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40" name="Google Shape;240;p3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2">
  <p:cSld name="TWO_OBJECTS_2">
    <p:spTree>
      <p:nvGrpSpPr>
        <p:cNvPr id="241" name="Shape 241"/>
        <p:cNvGrpSpPr/>
        <p:nvPr/>
      </p:nvGrpSpPr>
      <p:grpSpPr>
        <a:xfrm>
          <a:off x="0" y="0"/>
          <a:ext cx="0" cy="0"/>
          <a:chOff x="0" y="0"/>
          <a:chExt cx="0" cy="0"/>
        </a:xfrm>
      </p:grpSpPr>
      <p:pic>
        <p:nvPicPr>
          <p:cNvPr id="242" name="Google Shape;242;p38"/>
          <p:cNvPicPr preferRelativeResize="0"/>
          <p:nvPr/>
        </p:nvPicPr>
        <p:blipFill rotWithShape="1">
          <a:blip r:embed="rId2">
            <a:alphaModFix/>
          </a:blip>
          <a:srcRect b="74026" l="0" r="0" t="-143"/>
          <a:stretch/>
        </p:blipFill>
        <p:spPr>
          <a:xfrm>
            <a:off x="0" y="0"/>
            <a:ext cx="9143999" cy="1791150"/>
          </a:xfrm>
          <a:prstGeom prst="rect">
            <a:avLst/>
          </a:prstGeom>
          <a:noFill/>
          <a:ln>
            <a:noFill/>
          </a:ln>
        </p:spPr>
      </p:pic>
      <p:pic>
        <p:nvPicPr>
          <p:cNvPr id="243" name="Google Shape;243;p38"/>
          <p:cNvPicPr preferRelativeResize="0"/>
          <p:nvPr/>
        </p:nvPicPr>
        <p:blipFill rotWithShape="1">
          <a:blip r:embed="rId2">
            <a:alphaModFix/>
          </a:blip>
          <a:srcRect b="140" l="0" r="0" t="95152"/>
          <a:stretch/>
        </p:blipFill>
        <p:spPr>
          <a:xfrm>
            <a:off x="0" y="6534825"/>
            <a:ext cx="9143999" cy="322849"/>
          </a:xfrm>
          <a:prstGeom prst="rect">
            <a:avLst/>
          </a:prstGeom>
          <a:noFill/>
          <a:ln>
            <a:noFill/>
          </a:ln>
        </p:spPr>
      </p:pic>
      <p:sp>
        <p:nvSpPr>
          <p:cNvPr id="244" name="Google Shape;244;p3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45" name="Google Shape;245;p38"/>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46" name="Google Shape;246;p38"/>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47" name="Google Shape;247;p3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000000"/>
                </a:solidFill>
                <a:latin typeface="Cambria"/>
                <a:ea typeface="Cambria"/>
                <a:cs typeface="Cambria"/>
                <a:sym typeface="Cambria"/>
              </a:defRPr>
            </a:lvl1pPr>
            <a:lvl2pPr indent="0" lvl="1" marL="0" marR="0" rtl="0" algn="ctr">
              <a:spcBef>
                <a:spcPts val="0"/>
              </a:spcBef>
              <a:buNone/>
              <a:defRPr b="0" i="0" sz="1800" u="none" cap="none" strike="noStrike">
                <a:solidFill>
                  <a:srgbClr val="000000"/>
                </a:solidFill>
                <a:latin typeface="Cambria"/>
                <a:ea typeface="Cambria"/>
                <a:cs typeface="Cambria"/>
                <a:sym typeface="Cambria"/>
              </a:defRPr>
            </a:lvl2pPr>
            <a:lvl3pPr indent="0" lvl="2" marL="0" marR="0" rtl="0" algn="ctr">
              <a:spcBef>
                <a:spcPts val="0"/>
              </a:spcBef>
              <a:buNone/>
              <a:defRPr b="0" i="0" sz="1800" u="none" cap="none" strike="noStrike">
                <a:solidFill>
                  <a:srgbClr val="000000"/>
                </a:solidFill>
                <a:latin typeface="Cambria"/>
                <a:ea typeface="Cambria"/>
                <a:cs typeface="Cambria"/>
                <a:sym typeface="Cambria"/>
              </a:defRPr>
            </a:lvl3pPr>
            <a:lvl4pPr indent="0" lvl="3" marL="0" marR="0" rtl="0" algn="ctr">
              <a:spcBef>
                <a:spcPts val="0"/>
              </a:spcBef>
              <a:buNone/>
              <a:defRPr b="0" i="0" sz="1800" u="none" cap="none" strike="noStrike">
                <a:solidFill>
                  <a:srgbClr val="000000"/>
                </a:solidFill>
                <a:latin typeface="Cambria"/>
                <a:ea typeface="Cambria"/>
                <a:cs typeface="Cambria"/>
                <a:sym typeface="Cambria"/>
              </a:defRPr>
            </a:lvl4pPr>
            <a:lvl5pPr indent="0" lvl="4" marL="0" marR="0" rtl="0" algn="ctr">
              <a:spcBef>
                <a:spcPts val="0"/>
              </a:spcBef>
              <a:buNone/>
              <a:defRPr b="0" i="0" sz="1800" u="none" cap="none" strike="noStrike">
                <a:solidFill>
                  <a:srgbClr val="000000"/>
                </a:solidFill>
                <a:latin typeface="Cambria"/>
                <a:ea typeface="Cambria"/>
                <a:cs typeface="Cambria"/>
                <a:sym typeface="Cambria"/>
              </a:defRPr>
            </a:lvl5pPr>
            <a:lvl6pPr indent="0" lvl="5" marL="0" marR="0" rtl="0" algn="ctr">
              <a:spcBef>
                <a:spcPts val="0"/>
              </a:spcBef>
              <a:buNone/>
              <a:defRPr b="0" i="0" sz="1800" u="none" cap="none" strike="noStrike">
                <a:solidFill>
                  <a:srgbClr val="000000"/>
                </a:solidFill>
                <a:latin typeface="Cambria"/>
                <a:ea typeface="Cambria"/>
                <a:cs typeface="Cambria"/>
                <a:sym typeface="Cambria"/>
              </a:defRPr>
            </a:lvl6pPr>
            <a:lvl7pPr indent="0" lvl="6" marL="0" marR="0" rtl="0" algn="ctr">
              <a:spcBef>
                <a:spcPts val="0"/>
              </a:spcBef>
              <a:buNone/>
              <a:defRPr b="0" i="0" sz="1800" u="none" cap="none" strike="noStrike">
                <a:solidFill>
                  <a:srgbClr val="000000"/>
                </a:solidFill>
                <a:latin typeface="Cambria"/>
                <a:ea typeface="Cambria"/>
                <a:cs typeface="Cambria"/>
                <a:sym typeface="Cambria"/>
              </a:defRPr>
            </a:lvl7pPr>
            <a:lvl8pPr indent="0" lvl="7" marL="0" marR="0" rtl="0" algn="ctr">
              <a:spcBef>
                <a:spcPts val="0"/>
              </a:spcBef>
              <a:buNone/>
              <a:defRPr b="0" i="0" sz="1800" u="none" cap="none" strike="noStrike">
                <a:solidFill>
                  <a:srgbClr val="000000"/>
                </a:solidFill>
                <a:latin typeface="Cambria"/>
                <a:ea typeface="Cambria"/>
                <a:cs typeface="Cambria"/>
                <a:sym typeface="Cambria"/>
              </a:defRPr>
            </a:lvl8pPr>
            <a:lvl9pPr indent="0" lvl="8" marL="0" marR="0" rtl="0" algn="ctr">
              <a:spcBef>
                <a:spcPts val="0"/>
              </a:spcBef>
              <a:buNone/>
              <a:defRPr b="0" i="0" sz="1800" u="none" cap="none" strike="noStrike">
                <a:solidFill>
                  <a:srgbClr val="000000"/>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48" name="Google Shape;248;p38"/>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2 1">
  <p:cSld name="TWO_OBJECTS_2_1">
    <p:spTree>
      <p:nvGrpSpPr>
        <p:cNvPr id="249" name="Shape 249"/>
        <p:cNvGrpSpPr/>
        <p:nvPr/>
      </p:nvGrpSpPr>
      <p:grpSpPr>
        <a:xfrm>
          <a:off x="0" y="0"/>
          <a:ext cx="0" cy="0"/>
          <a:chOff x="0" y="0"/>
          <a:chExt cx="0" cy="0"/>
        </a:xfrm>
      </p:grpSpPr>
      <p:pic>
        <p:nvPicPr>
          <p:cNvPr id="250" name="Google Shape;250;p39"/>
          <p:cNvPicPr preferRelativeResize="0"/>
          <p:nvPr/>
        </p:nvPicPr>
        <p:blipFill rotWithShape="1">
          <a:blip r:embed="rId2">
            <a:alphaModFix/>
          </a:blip>
          <a:srcRect b="67177" l="0" r="0" t="6725"/>
          <a:stretch/>
        </p:blipFill>
        <p:spPr>
          <a:xfrm>
            <a:off x="0" y="0"/>
            <a:ext cx="9143999" cy="1789776"/>
          </a:xfrm>
          <a:prstGeom prst="rect">
            <a:avLst/>
          </a:prstGeom>
          <a:noFill/>
          <a:ln>
            <a:noFill/>
          </a:ln>
        </p:spPr>
      </p:pic>
      <p:pic>
        <p:nvPicPr>
          <p:cNvPr id="251" name="Google Shape;251;p39"/>
          <p:cNvPicPr preferRelativeResize="0"/>
          <p:nvPr/>
        </p:nvPicPr>
        <p:blipFill rotWithShape="1">
          <a:blip r:embed="rId2">
            <a:alphaModFix/>
          </a:blip>
          <a:srcRect b="39336" l="0" r="0" t="34566"/>
          <a:stretch/>
        </p:blipFill>
        <p:spPr>
          <a:xfrm>
            <a:off x="0" y="1710950"/>
            <a:ext cx="9143999" cy="1789776"/>
          </a:xfrm>
          <a:prstGeom prst="rect">
            <a:avLst/>
          </a:prstGeom>
          <a:noFill/>
          <a:ln>
            <a:noFill/>
          </a:ln>
        </p:spPr>
      </p:pic>
      <p:pic>
        <p:nvPicPr>
          <p:cNvPr id="252" name="Google Shape;252;p39"/>
          <p:cNvPicPr preferRelativeResize="0"/>
          <p:nvPr/>
        </p:nvPicPr>
        <p:blipFill rotWithShape="1">
          <a:blip r:embed="rId3">
            <a:alphaModFix/>
          </a:blip>
          <a:srcRect b="74117" l="0" r="0" t="6725"/>
          <a:stretch/>
        </p:blipFill>
        <p:spPr>
          <a:xfrm>
            <a:off x="0" y="1375"/>
            <a:ext cx="9143999" cy="1313751"/>
          </a:xfrm>
          <a:prstGeom prst="rect">
            <a:avLst/>
          </a:prstGeom>
          <a:noFill/>
          <a:ln>
            <a:noFill/>
          </a:ln>
        </p:spPr>
      </p:pic>
      <p:pic>
        <p:nvPicPr>
          <p:cNvPr id="253" name="Google Shape;253;p39"/>
          <p:cNvPicPr preferRelativeResize="0"/>
          <p:nvPr/>
        </p:nvPicPr>
        <p:blipFill rotWithShape="1">
          <a:blip r:embed="rId3">
            <a:alphaModFix/>
          </a:blip>
          <a:srcRect b="140" l="0" r="0" t="95152"/>
          <a:stretch/>
        </p:blipFill>
        <p:spPr>
          <a:xfrm>
            <a:off x="0" y="6534825"/>
            <a:ext cx="9143999" cy="322849"/>
          </a:xfrm>
          <a:prstGeom prst="rect">
            <a:avLst/>
          </a:prstGeom>
          <a:noFill/>
          <a:ln>
            <a:noFill/>
          </a:ln>
        </p:spPr>
      </p:pic>
      <p:sp>
        <p:nvSpPr>
          <p:cNvPr id="254" name="Google Shape;254;p39"/>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55" name="Google Shape;255;p39"/>
          <p:cNvSpPr txBox="1"/>
          <p:nvPr>
            <p:ph idx="1" type="body"/>
          </p:nvPr>
        </p:nvSpPr>
        <p:spPr>
          <a:xfrm>
            <a:off x="533400" y="1351238"/>
            <a:ext cx="4019400" cy="51516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56" name="Google Shape;256;p39"/>
          <p:cNvSpPr txBox="1"/>
          <p:nvPr>
            <p:ph idx="2" type="body"/>
          </p:nvPr>
        </p:nvSpPr>
        <p:spPr>
          <a:xfrm>
            <a:off x="4705350" y="1351238"/>
            <a:ext cx="4019400" cy="51516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57" name="Google Shape;257;p3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000000"/>
                </a:solidFill>
                <a:latin typeface="Cambria"/>
                <a:ea typeface="Cambria"/>
                <a:cs typeface="Cambria"/>
                <a:sym typeface="Cambria"/>
              </a:defRPr>
            </a:lvl1pPr>
            <a:lvl2pPr indent="0" lvl="1" marL="0" marR="0" rtl="0" algn="ctr">
              <a:spcBef>
                <a:spcPts val="0"/>
              </a:spcBef>
              <a:buNone/>
              <a:defRPr b="0" i="0" sz="1800" u="none" cap="none" strike="noStrike">
                <a:solidFill>
                  <a:srgbClr val="000000"/>
                </a:solidFill>
                <a:latin typeface="Cambria"/>
                <a:ea typeface="Cambria"/>
                <a:cs typeface="Cambria"/>
                <a:sym typeface="Cambria"/>
              </a:defRPr>
            </a:lvl2pPr>
            <a:lvl3pPr indent="0" lvl="2" marL="0" marR="0" rtl="0" algn="ctr">
              <a:spcBef>
                <a:spcPts val="0"/>
              </a:spcBef>
              <a:buNone/>
              <a:defRPr b="0" i="0" sz="1800" u="none" cap="none" strike="noStrike">
                <a:solidFill>
                  <a:srgbClr val="000000"/>
                </a:solidFill>
                <a:latin typeface="Cambria"/>
                <a:ea typeface="Cambria"/>
                <a:cs typeface="Cambria"/>
                <a:sym typeface="Cambria"/>
              </a:defRPr>
            </a:lvl3pPr>
            <a:lvl4pPr indent="0" lvl="3" marL="0" marR="0" rtl="0" algn="ctr">
              <a:spcBef>
                <a:spcPts val="0"/>
              </a:spcBef>
              <a:buNone/>
              <a:defRPr b="0" i="0" sz="1800" u="none" cap="none" strike="noStrike">
                <a:solidFill>
                  <a:srgbClr val="000000"/>
                </a:solidFill>
                <a:latin typeface="Cambria"/>
                <a:ea typeface="Cambria"/>
                <a:cs typeface="Cambria"/>
                <a:sym typeface="Cambria"/>
              </a:defRPr>
            </a:lvl4pPr>
            <a:lvl5pPr indent="0" lvl="4" marL="0" marR="0" rtl="0" algn="ctr">
              <a:spcBef>
                <a:spcPts val="0"/>
              </a:spcBef>
              <a:buNone/>
              <a:defRPr b="0" i="0" sz="1800" u="none" cap="none" strike="noStrike">
                <a:solidFill>
                  <a:srgbClr val="000000"/>
                </a:solidFill>
                <a:latin typeface="Cambria"/>
                <a:ea typeface="Cambria"/>
                <a:cs typeface="Cambria"/>
                <a:sym typeface="Cambria"/>
              </a:defRPr>
            </a:lvl5pPr>
            <a:lvl6pPr indent="0" lvl="5" marL="0" marR="0" rtl="0" algn="ctr">
              <a:spcBef>
                <a:spcPts val="0"/>
              </a:spcBef>
              <a:buNone/>
              <a:defRPr b="0" i="0" sz="1800" u="none" cap="none" strike="noStrike">
                <a:solidFill>
                  <a:srgbClr val="000000"/>
                </a:solidFill>
                <a:latin typeface="Cambria"/>
                <a:ea typeface="Cambria"/>
                <a:cs typeface="Cambria"/>
                <a:sym typeface="Cambria"/>
              </a:defRPr>
            </a:lvl6pPr>
            <a:lvl7pPr indent="0" lvl="6" marL="0" marR="0" rtl="0" algn="ctr">
              <a:spcBef>
                <a:spcPts val="0"/>
              </a:spcBef>
              <a:buNone/>
              <a:defRPr b="0" i="0" sz="1800" u="none" cap="none" strike="noStrike">
                <a:solidFill>
                  <a:srgbClr val="000000"/>
                </a:solidFill>
                <a:latin typeface="Cambria"/>
                <a:ea typeface="Cambria"/>
                <a:cs typeface="Cambria"/>
                <a:sym typeface="Cambria"/>
              </a:defRPr>
            </a:lvl7pPr>
            <a:lvl8pPr indent="0" lvl="7" marL="0" marR="0" rtl="0" algn="ctr">
              <a:spcBef>
                <a:spcPts val="0"/>
              </a:spcBef>
              <a:buNone/>
              <a:defRPr b="0" i="0" sz="1800" u="none" cap="none" strike="noStrike">
                <a:solidFill>
                  <a:srgbClr val="000000"/>
                </a:solidFill>
                <a:latin typeface="Cambria"/>
                <a:ea typeface="Cambria"/>
                <a:cs typeface="Cambria"/>
                <a:sym typeface="Cambria"/>
              </a:defRPr>
            </a:lvl8pPr>
            <a:lvl9pPr indent="0" lvl="8" marL="0" marR="0" rtl="0" algn="ctr">
              <a:spcBef>
                <a:spcPts val="0"/>
              </a:spcBef>
              <a:buNone/>
              <a:defRPr b="0" i="0" sz="1800" u="none" cap="none" strike="noStrike">
                <a:solidFill>
                  <a:srgbClr val="000000"/>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58" name="Google Shape;258;p39"/>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1">
  <p:cSld name="TWO_OBJECTS_1">
    <p:spTree>
      <p:nvGrpSpPr>
        <p:cNvPr id="259" name="Shape 259"/>
        <p:cNvGrpSpPr/>
        <p:nvPr/>
      </p:nvGrpSpPr>
      <p:grpSpPr>
        <a:xfrm>
          <a:off x="0" y="0"/>
          <a:ext cx="0" cy="0"/>
          <a:chOff x="0" y="0"/>
          <a:chExt cx="0" cy="0"/>
        </a:xfrm>
      </p:grpSpPr>
      <p:sp>
        <p:nvSpPr>
          <p:cNvPr id="260" name="Google Shape;260;p40"/>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61" name="Google Shape;261;p40"/>
          <p:cNvSpPr txBox="1"/>
          <p:nvPr>
            <p:ph idx="1" type="body"/>
          </p:nvPr>
        </p:nvSpPr>
        <p:spPr>
          <a:xfrm>
            <a:off x="533400" y="1791150"/>
            <a:ext cx="81342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62" name="Google Shape;262;p40"/>
          <p:cNvSpPr txBox="1"/>
          <p:nvPr>
            <p:ph idx="2" type="body"/>
          </p:nvPr>
        </p:nvSpPr>
        <p:spPr>
          <a:xfrm>
            <a:off x="476250" y="4211550"/>
            <a:ext cx="8248500" cy="22914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63" name="Google Shape;263;p4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264" name="Google Shape;264;p4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p:cSld name="1_章節標題_2_1">
    <p:bg>
      <p:bgPr>
        <a:solidFill>
          <a:srgbClr val="FFFFFF"/>
        </a:solidFill>
      </p:bgPr>
    </p:bg>
    <p:spTree>
      <p:nvGrpSpPr>
        <p:cNvPr id="265" name="Shape 265"/>
        <p:cNvGrpSpPr/>
        <p:nvPr/>
      </p:nvGrpSpPr>
      <p:grpSpPr>
        <a:xfrm>
          <a:off x="0" y="0"/>
          <a:ext cx="0" cy="0"/>
          <a:chOff x="0" y="0"/>
          <a:chExt cx="0" cy="0"/>
        </a:xfrm>
      </p:grpSpPr>
      <p:grpSp>
        <p:nvGrpSpPr>
          <p:cNvPr id="266" name="Google Shape;266;p41"/>
          <p:cNvGrpSpPr/>
          <p:nvPr/>
        </p:nvGrpSpPr>
        <p:grpSpPr>
          <a:xfrm>
            <a:off x="0" y="0"/>
            <a:ext cx="5252826" cy="6857999"/>
            <a:chOff x="2426150" y="0"/>
            <a:chExt cx="5252826" cy="6857999"/>
          </a:xfrm>
        </p:grpSpPr>
        <p:pic>
          <p:nvPicPr>
            <p:cNvPr id="267" name="Google Shape;267;p41"/>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268" name="Google Shape;268;p41"/>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269" name="Google Shape;269;p41"/>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270" name="Google Shape;270;p41"/>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71" name="Google Shape;271;p41"/>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100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72" name="Google Shape;272;p4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descr="[Slide] 實作 Practice slide" id="273" name="Google Shape;273;p41"/>
          <p:cNvPicPr preferRelativeResize="0"/>
          <p:nvPr/>
        </p:nvPicPr>
        <p:blipFill>
          <a:blip r:embed="rId4">
            <a:alphaModFix/>
          </a:blip>
          <a:stretch>
            <a:fillRect/>
          </a:stretch>
        </p:blipFill>
        <p:spPr>
          <a:xfrm flipH="1">
            <a:off x="211" y="3313551"/>
            <a:ext cx="3094027" cy="29393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 大章節">
  <p:cSld name="SECTION_HEADER_1">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4" name="Google Shape;34;p5"/>
          <p:cNvSpPr txBox="1"/>
          <p:nvPr>
            <p:ph type="title"/>
          </p:nvPr>
        </p:nvSpPr>
        <p:spPr>
          <a:xfrm>
            <a:off x="1186025" y="4227750"/>
            <a:ext cx="7481700" cy="22326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5" name="Google Shape;35;p5"/>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lvl1pPr lvl="0" rtl="0">
              <a:spcBef>
                <a:spcPts val="560"/>
              </a:spcBef>
              <a:spcAft>
                <a:spcPts val="0"/>
              </a:spcAft>
              <a:buNone/>
              <a:defRPr/>
            </a:lvl1pPr>
            <a:lvl2pPr lvl="1" rtl="0">
              <a:spcBef>
                <a:spcPts val="100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1 1">
  <p:cSld name="1_章節標題_2_1_1">
    <p:bg>
      <p:bgPr>
        <a:solidFill>
          <a:srgbClr val="FFFFFF"/>
        </a:solidFill>
      </p:bgPr>
    </p:bg>
    <p:spTree>
      <p:nvGrpSpPr>
        <p:cNvPr id="274" name="Shape 274"/>
        <p:cNvGrpSpPr/>
        <p:nvPr/>
      </p:nvGrpSpPr>
      <p:grpSpPr>
        <a:xfrm>
          <a:off x="0" y="0"/>
          <a:ext cx="0" cy="0"/>
          <a:chOff x="0" y="0"/>
          <a:chExt cx="0" cy="0"/>
        </a:xfrm>
      </p:grpSpPr>
      <p:grpSp>
        <p:nvGrpSpPr>
          <p:cNvPr id="275" name="Google Shape;275;p42"/>
          <p:cNvGrpSpPr/>
          <p:nvPr/>
        </p:nvGrpSpPr>
        <p:grpSpPr>
          <a:xfrm>
            <a:off x="0" y="0"/>
            <a:ext cx="5252826" cy="6857999"/>
            <a:chOff x="2426150" y="0"/>
            <a:chExt cx="5252826" cy="6857999"/>
          </a:xfrm>
        </p:grpSpPr>
        <p:pic>
          <p:nvPicPr>
            <p:cNvPr id="276" name="Google Shape;276;p42"/>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277" name="Google Shape;277;p42"/>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pic>
        <p:nvPicPr>
          <p:cNvPr id="278" name="Google Shape;278;p42"/>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sp>
        <p:nvSpPr>
          <p:cNvPr id="279" name="Google Shape;279;p42"/>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80" name="Google Shape;280;p42"/>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100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81" name="Google Shape;281;p4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282" name="Google Shape;282;p42"/>
          <p:cNvPicPr preferRelativeResize="0"/>
          <p:nvPr/>
        </p:nvPicPr>
        <p:blipFill>
          <a:blip r:embed="rId4">
            <a:alphaModFix/>
          </a:blip>
          <a:stretch>
            <a:fillRect/>
          </a:stretch>
        </p:blipFill>
        <p:spPr>
          <a:xfrm>
            <a:off x="442202" y="2435825"/>
            <a:ext cx="2815954" cy="37133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2">
  <p:cSld name="1_章節標題_2">
    <p:bg>
      <p:bgPr>
        <a:solidFill>
          <a:srgbClr val="FFFFFF"/>
        </a:solidFill>
      </p:bgPr>
    </p:bg>
    <p:spTree>
      <p:nvGrpSpPr>
        <p:cNvPr id="283" name="Shape 283"/>
        <p:cNvGrpSpPr/>
        <p:nvPr/>
      </p:nvGrpSpPr>
      <p:grpSpPr>
        <a:xfrm>
          <a:off x="0" y="0"/>
          <a:ext cx="0" cy="0"/>
          <a:chOff x="0" y="0"/>
          <a:chExt cx="0" cy="0"/>
        </a:xfrm>
      </p:grpSpPr>
      <p:grpSp>
        <p:nvGrpSpPr>
          <p:cNvPr id="284" name="Google Shape;284;p43"/>
          <p:cNvGrpSpPr/>
          <p:nvPr/>
        </p:nvGrpSpPr>
        <p:grpSpPr>
          <a:xfrm>
            <a:off x="0" y="0"/>
            <a:ext cx="5252826" cy="6857999"/>
            <a:chOff x="2426150" y="0"/>
            <a:chExt cx="5252826" cy="6857999"/>
          </a:xfrm>
        </p:grpSpPr>
        <p:pic>
          <p:nvPicPr>
            <p:cNvPr id="285" name="Google Shape;285;p43"/>
            <p:cNvPicPr preferRelativeResize="0"/>
            <p:nvPr/>
          </p:nvPicPr>
          <p:blipFill>
            <a:blip r:embed="rId2">
              <a:alphaModFix/>
            </a:blip>
            <a:stretch>
              <a:fillRect/>
            </a:stretch>
          </p:blipFill>
          <p:spPr>
            <a:xfrm flipH="1">
              <a:off x="2907873" y="0"/>
              <a:ext cx="4771103" cy="6857999"/>
            </a:xfrm>
            <a:prstGeom prst="rect">
              <a:avLst/>
            </a:prstGeom>
            <a:noFill/>
            <a:ln>
              <a:noFill/>
            </a:ln>
          </p:spPr>
        </p:pic>
        <p:pic>
          <p:nvPicPr>
            <p:cNvPr id="286" name="Google Shape;286;p43"/>
            <p:cNvPicPr preferRelativeResize="0"/>
            <p:nvPr/>
          </p:nvPicPr>
          <p:blipFill rotWithShape="1">
            <a:blip r:embed="rId2">
              <a:alphaModFix/>
            </a:blip>
            <a:srcRect b="0" l="89903" r="0" t="0"/>
            <a:stretch/>
          </p:blipFill>
          <p:spPr>
            <a:xfrm>
              <a:off x="2426150" y="0"/>
              <a:ext cx="613100" cy="6857999"/>
            </a:xfrm>
            <a:prstGeom prst="rect">
              <a:avLst/>
            </a:prstGeom>
            <a:noFill/>
            <a:ln>
              <a:noFill/>
            </a:ln>
          </p:spPr>
        </p:pic>
      </p:grpSp>
      <p:sp>
        <p:nvSpPr>
          <p:cNvPr id="287" name="Google Shape;287;p43"/>
          <p:cNvSpPr/>
          <p:nvPr/>
        </p:nvSpPr>
        <p:spPr>
          <a:xfrm>
            <a:off x="560550" y="2128350"/>
            <a:ext cx="1786800" cy="821100"/>
          </a:xfrm>
          <a:prstGeom prst="wedgeRoundRectCallout">
            <a:avLst>
              <a:gd fmla="val -8849" name="adj1"/>
              <a:gd fmla="val 74442" name="adj2"/>
              <a:gd fmla="val 0" name="adj3"/>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8" name="Google Shape;288;p43"/>
          <p:cNvPicPr preferRelativeResize="0"/>
          <p:nvPr/>
        </p:nvPicPr>
        <p:blipFill>
          <a:blip r:embed="rId3">
            <a:alphaModFix/>
          </a:blip>
          <a:stretch>
            <a:fillRect/>
          </a:stretch>
        </p:blipFill>
        <p:spPr>
          <a:xfrm rot="5400000">
            <a:off x="4425199" y="2130450"/>
            <a:ext cx="302350" cy="9152751"/>
          </a:xfrm>
          <a:prstGeom prst="rect">
            <a:avLst/>
          </a:prstGeom>
          <a:noFill/>
          <a:ln>
            <a:noFill/>
          </a:ln>
        </p:spPr>
      </p:pic>
      <p:pic>
        <p:nvPicPr>
          <p:cNvPr descr="slide programming coding code type" id="289" name="Google Shape;289;p43"/>
          <p:cNvPicPr preferRelativeResize="0"/>
          <p:nvPr/>
        </p:nvPicPr>
        <p:blipFill>
          <a:blip r:embed="rId4">
            <a:alphaModFix/>
          </a:blip>
          <a:stretch>
            <a:fillRect/>
          </a:stretch>
        </p:blipFill>
        <p:spPr>
          <a:xfrm rot="1800014">
            <a:off x="-163091" y="3580716"/>
            <a:ext cx="2854559" cy="3191338"/>
          </a:xfrm>
          <a:prstGeom prst="rect">
            <a:avLst/>
          </a:prstGeom>
          <a:noFill/>
          <a:ln>
            <a:noFill/>
          </a:ln>
        </p:spPr>
      </p:pic>
      <p:sp>
        <p:nvSpPr>
          <p:cNvPr id="290" name="Google Shape;290;p43"/>
          <p:cNvSpPr txBox="1"/>
          <p:nvPr>
            <p:ph type="title"/>
          </p:nvPr>
        </p:nvSpPr>
        <p:spPr>
          <a:xfrm>
            <a:off x="3258150" y="169425"/>
            <a:ext cx="5409600" cy="12438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91" name="Google Shape;291;p43"/>
          <p:cNvSpPr txBox="1"/>
          <p:nvPr>
            <p:ph idx="1" type="body"/>
          </p:nvPr>
        </p:nvSpPr>
        <p:spPr>
          <a:xfrm>
            <a:off x="3258200" y="1783075"/>
            <a:ext cx="54096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292" name="Google Shape;292;p43"/>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8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93" name="Google Shape;293;p4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p:cSld name="1_章節標題">
    <p:bg>
      <p:bgPr>
        <a:solidFill>
          <a:srgbClr val="FFFFFF"/>
        </a:solidFill>
      </p:bgPr>
    </p:bg>
    <p:spTree>
      <p:nvGrpSpPr>
        <p:cNvPr id="294" name="Shape 294"/>
        <p:cNvGrpSpPr/>
        <p:nvPr/>
      </p:nvGrpSpPr>
      <p:grpSpPr>
        <a:xfrm>
          <a:off x="0" y="0"/>
          <a:ext cx="0" cy="0"/>
          <a:chOff x="0" y="0"/>
          <a:chExt cx="0" cy="0"/>
        </a:xfrm>
      </p:grpSpPr>
      <p:pic>
        <p:nvPicPr>
          <p:cNvPr id="295" name="Google Shape;295;p44"/>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296" name="Google Shape;296;p44"/>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297" name="Google Shape;297;p44"/>
          <p:cNvSpPr txBox="1"/>
          <p:nvPr>
            <p:ph type="title"/>
          </p:nvPr>
        </p:nvSpPr>
        <p:spPr>
          <a:xfrm>
            <a:off x="3379396" y="1709750"/>
            <a:ext cx="5131200" cy="14826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298" name="Google Shape;298;p44"/>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299" name="Google Shape;299;p44"/>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300" name="Google Shape;300;p44"/>
          <p:cNvPicPr preferRelativeResize="0"/>
          <p:nvPr/>
        </p:nvPicPr>
        <p:blipFill>
          <a:blip r:embed="rId5">
            <a:alphaModFix/>
          </a:blip>
          <a:stretch>
            <a:fillRect/>
          </a:stretch>
        </p:blipFill>
        <p:spPr>
          <a:xfrm>
            <a:off x="8841654" y="0"/>
            <a:ext cx="302342" cy="68579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章節標題 1">
  <p:cSld name="1_章節標題_1">
    <p:bg>
      <p:bgPr>
        <a:solidFill>
          <a:srgbClr val="FFFFFF"/>
        </a:solidFill>
      </p:bgPr>
    </p:bg>
    <p:spTree>
      <p:nvGrpSpPr>
        <p:cNvPr id="301" name="Shape 301"/>
        <p:cNvGrpSpPr/>
        <p:nvPr/>
      </p:nvGrpSpPr>
      <p:grpSpPr>
        <a:xfrm>
          <a:off x="0" y="0"/>
          <a:ext cx="0" cy="0"/>
          <a:chOff x="0" y="0"/>
          <a:chExt cx="0" cy="0"/>
        </a:xfrm>
      </p:grpSpPr>
      <p:pic>
        <p:nvPicPr>
          <p:cNvPr id="302" name="Google Shape;302;p45"/>
          <p:cNvPicPr preferRelativeResize="0"/>
          <p:nvPr/>
        </p:nvPicPr>
        <p:blipFill>
          <a:blip r:embed="rId2">
            <a:alphaModFix/>
          </a:blip>
          <a:stretch>
            <a:fillRect/>
          </a:stretch>
        </p:blipFill>
        <p:spPr>
          <a:xfrm rot="10800000">
            <a:off x="-2" y="0"/>
            <a:ext cx="4771103" cy="6857999"/>
          </a:xfrm>
          <a:prstGeom prst="rect">
            <a:avLst/>
          </a:prstGeom>
          <a:noFill/>
          <a:ln>
            <a:noFill/>
          </a:ln>
        </p:spPr>
      </p:pic>
      <p:pic>
        <p:nvPicPr>
          <p:cNvPr id="303" name="Google Shape;303;p45"/>
          <p:cNvPicPr preferRelativeResize="0"/>
          <p:nvPr/>
        </p:nvPicPr>
        <p:blipFill rotWithShape="1">
          <a:blip r:embed="rId3">
            <a:alphaModFix/>
          </a:blip>
          <a:srcRect b="10233" l="0" r="5240" t="0"/>
          <a:stretch/>
        </p:blipFill>
        <p:spPr>
          <a:xfrm>
            <a:off x="5796136" y="4293096"/>
            <a:ext cx="3348000" cy="2558400"/>
          </a:xfrm>
          <a:prstGeom prst="rect">
            <a:avLst/>
          </a:prstGeom>
          <a:noFill/>
          <a:ln>
            <a:noFill/>
          </a:ln>
        </p:spPr>
      </p:pic>
      <p:sp>
        <p:nvSpPr>
          <p:cNvPr id="304" name="Google Shape;304;p45"/>
          <p:cNvSpPr txBox="1"/>
          <p:nvPr>
            <p:ph type="title"/>
          </p:nvPr>
        </p:nvSpPr>
        <p:spPr>
          <a:xfrm>
            <a:off x="3379400" y="2492750"/>
            <a:ext cx="5131200" cy="699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305" name="Google Shape;305;p45"/>
          <p:cNvPicPr preferRelativeResize="0"/>
          <p:nvPr/>
        </p:nvPicPr>
        <p:blipFill rotWithShape="1">
          <a:blip r:embed="rId4">
            <a:alphaModFix/>
          </a:blip>
          <a:srcRect b="0" l="0" r="0" t="59028"/>
          <a:stretch/>
        </p:blipFill>
        <p:spPr>
          <a:xfrm>
            <a:off x="1237539" y="4680205"/>
            <a:ext cx="5131200" cy="764400"/>
          </a:xfrm>
          <a:prstGeom prst="rect">
            <a:avLst/>
          </a:prstGeom>
          <a:noFill/>
          <a:ln>
            <a:noFill/>
          </a:ln>
        </p:spPr>
      </p:pic>
      <p:pic>
        <p:nvPicPr>
          <p:cNvPr id="306" name="Google Shape;306;p45"/>
          <p:cNvPicPr preferRelativeResize="0"/>
          <p:nvPr/>
        </p:nvPicPr>
        <p:blipFill rotWithShape="1">
          <a:blip r:embed="rId4">
            <a:alphaModFix/>
          </a:blip>
          <a:srcRect b="53229" l="0" r="0" t="0"/>
          <a:stretch/>
        </p:blipFill>
        <p:spPr>
          <a:xfrm>
            <a:off x="2843281" y="4004555"/>
            <a:ext cx="5131200" cy="872700"/>
          </a:xfrm>
          <a:prstGeom prst="rect">
            <a:avLst/>
          </a:prstGeom>
          <a:noFill/>
          <a:ln>
            <a:noFill/>
          </a:ln>
        </p:spPr>
      </p:pic>
      <p:pic>
        <p:nvPicPr>
          <p:cNvPr id="307" name="Google Shape;307;p45"/>
          <p:cNvPicPr preferRelativeResize="0"/>
          <p:nvPr/>
        </p:nvPicPr>
        <p:blipFill>
          <a:blip r:embed="rId5">
            <a:alphaModFix/>
          </a:blip>
          <a:stretch>
            <a:fillRect/>
          </a:stretch>
        </p:blipFill>
        <p:spPr>
          <a:xfrm>
            <a:off x="8841654" y="0"/>
            <a:ext cx="302342" cy="6857999"/>
          </a:xfrm>
          <a:prstGeom prst="rect">
            <a:avLst/>
          </a:prstGeom>
          <a:noFill/>
          <a:ln>
            <a:noFill/>
          </a:ln>
        </p:spPr>
      </p:pic>
      <p:sp>
        <p:nvSpPr>
          <p:cNvPr id="308" name="Google Shape;308;p45"/>
          <p:cNvSpPr txBox="1"/>
          <p:nvPr/>
        </p:nvSpPr>
        <p:spPr>
          <a:xfrm>
            <a:off x="2391100" y="1625600"/>
            <a:ext cx="5071200" cy="764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zh-TW" sz="2400">
                <a:solidFill>
                  <a:schemeClr val="dk1"/>
                </a:solidFill>
                <a:latin typeface="Calibri"/>
                <a:ea typeface="Calibri"/>
                <a:cs typeface="Calibri"/>
                <a:sym typeface="Calibri"/>
              </a:rPr>
              <a:t>BLOG: 布丁布丁吃什麼？</a:t>
            </a:r>
            <a:br>
              <a:rPr lang="zh-TW" sz="3200">
                <a:solidFill>
                  <a:schemeClr val="dk1"/>
                </a:solidFill>
                <a:latin typeface="Calibri"/>
                <a:ea typeface="Calibri"/>
                <a:cs typeface="Calibri"/>
                <a:sym typeface="Calibri"/>
              </a:rPr>
            </a:br>
            <a:r>
              <a:rPr lang="zh-TW" sz="3200" u="sng">
                <a:solidFill>
                  <a:schemeClr val="hlink"/>
                </a:solidFill>
                <a:latin typeface="Calibri"/>
                <a:ea typeface="Calibri"/>
                <a:cs typeface="Calibri"/>
                <a:sym typeface="Calibri"/>
                <a:hlinkClick r:id="rId6"/>
              </a:rPr>
              <a:t>http://blog.pulipuli.info/</a:t>
            </a:r>
            <a:endParaRPr sz="3200">
              <a:solidFill>
                <a:schemeClr val="dk1"/>
              </a:solidFill>
              <a:latin typeface="Calibri"/>
              <a:ea typeface="Calibri"/>
              <a:cs typeface="Calibri"/>
              <a:sym typeface="Calibri"/>
            </a:endParaRPr>
          </a:p>
        </p:txBody>
      </p:sp>
      <p:pic>
        <p:nvPicPr>
          <p:cNvPr id="309" name="Google Shape;309;p45"/>
          <p:cNvPicPr preferRelativeResize="0"/>
          <p:nvPr/>
        </p:nvPicPr>
        <p:blipFill rotWithShape="1">
          <a:blip r:embed="rId7">
            <a:alphaModFix/>
          </a:blip>
          <a:srcRect b="0" l="0" r="0" t="0"/>
          <a:stretch/>
        </p:blipFill>
        <p:spPr>
          <a:xfrm>
            <a:off x="7462312" y="1522841"/>
            <a:ext cx="969900" cy="9699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10" name="Shape 310"/>
        <p:cNvGrpSpPr/>
        <p:nvPr/>
      </p:nvGrpSpPr>
      <p:grpSpPr>
        <a:xfrm>
          <a:off x="0" y="0"/>
          <a:ext cx="0" cy="0"/>
          <a:chOff x="0" y="0"/>
          <a:chExt cx="0" cy="0"/>
        </a:xfrm>
      </p:grpSpPr>
      <p:sp>
        <p:nvSpPr>
          <p:cNvPr id="311" name="Google Shape;311;p4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12" name="Google Shape;312;p46"/>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13" name="Google Shape;313;p46"/>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14" name="Google Shape;314;p4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3">
  <p:cSld name="BLANK_3">
    <p:spTree>
      <p:nvGrpSpPr>
        <p:cNvPr id="315" name="Shape 315"/>
        <p:cNvGrpSpPr/>
        <p:nvPr/>
      </p:nvGrpSpPr>
      <p:grpSpPr>
        <a:xfrm>
          <a:off x="0" y="0"/>
          <a:ext cx="0" cy="0"/>
          <a:chOff x="0" y="0"/>
          <a:chExt cx="0" cy="0"/>
        </a:xfrm>
      </p:grpSpPr>
      <p:sp>
        <p:nvSpPr>
          <p:cNvPr id="316" name="Google Shape;316;p4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17" name="Google Shape;317;p47"/>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18" name="Google Shape;318;p47"/>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19" name="Google Shape;319;p47"/>
          <p:cNvSpPr txBox="1"/>
          <p:nvPr>
            <p:ph type="title"/>
          </p:nvPr>
        </p:nvSpPr>
        <p:spPr>
          <a:xfrm>
            <a:off x="476250" y="5220150"/>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p:cSld name="BLANK_2">
    <p:spTree>
      <p:nvGrpSpPr>
        <p:cNvPr id="320" name="Shape 320"/>
        <p:cNvGrpSpPr/>
        <p:nvPr/>
      </p:nvGrpSpPr>
      <p:grpSpPr>
        <a:xfrm>
          <a:off x="0" y="0"/>
          <a:ext cx="0" cy="0"/>
          <a:chOff x="0" y="0"/>
          <a:chExt cx="0" cy="0"/>
        </a:xfrm>
      </p:grpSpPr>
      <p:sp>
        <p:nvSpPr>
          <p:cNvPr id="321" name="Google Shape;321;p4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22" name="Google Shape;322;p48"/>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23" name="Google Shape;323;p48"/>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8"/>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25" name="Google Shape;325;p4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2">
  <p:cSld name="BLANK_2_2">
    <p:spTree>
      <p:nvGrpSpPr>
        <p:cNvPr id="326" name="Shape 326"/>
        <p:cNvGrpSpPr/>
        <p:nvPr/>
      </p:nvGrpSpPr>
      <p:grpSpPr>
        <a:xfrm>
          <a:off x="0" y="0"/>
          <a:ext cx="0" cy="0"/>
          <a:chOff x="0" y="0"/>
          <a:chExt cx="0" cy="0"/>
        </a:xfrm>
      </p:grpSpPr>
      <p:sp>
        <p:nvSpPr>
          <p:cNvPr id="327" name="Google Shape;327;p4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28" name="Google Shape;328;p49"/>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29" name="Google Shape;329;p49"/>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9"/>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31" name="Google Shape;331;p49"/>
          <p:cNvSpPr txBox="1"/>
          <p:nvPr>
            <p:ph type="title"/>
          </p:nvPr>
        </p:nvSpPr>
        <p:spPr>
          <a:xfrm>
            <a:off x="4477875" y="1037725"/>
            <a:ext cx="41898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Clr>
                <a:srgbClr val="FFFFFF"/>
              </a:buClr>
              <a:buSzPts val="4000"/>
              <a:buChar char="●"/>
              <a:defRPr>
                <a:solidFill>
                  <a:srgbClr val="FFFFFF"/>
                </a:solidFill>
              </a:defRPr>
            </a:lvl1pPr>
            <a:lvl2pPr lvl="1" rtl="0" algn="l">
              <a:spcBef>
                <a:spcPts val="0"/>
              </a:spcBef>
              <a:spcAft>
                <a:spcPts val="0"/>
              </a:spcAft>
              <a:buClr>
                <a:srgbClr val="FFFFFF"/>
              </a:buClr>
              <a:buSzPts val="1400"/>
              <a:buChar char="○"/>
              <a:defRPr>
                <a:solidFill>
                  <a:srgbClr val="FFFFFF"/>
                </a:solidFill>
              </a:defRPr>
            </a:lvl2pPr>
            <a:lvl3pPr lvl="2" rtl="0" algn="l">
              <a:spcBef>
                <a:spcPts val="0"/>
              </a:spcBef>
              <a:spcAft>
                <a:spcPts val="0"/>
              </a:spcAft>
              <a:buClr>
                <a:srgbClr val="FFFFFF"/>
              </a:buClr>
              <a:buSzPts val="1400"/>
              <a:buChar char="■"/>
              <a:defRPr>
                <a:solidFill>
                  <a:srgbClr val="FFFFFF"/>
                </a:solidFill>
              </a:defRPr>
            </a:lvl3pPr>
            <a:lvl4pPr lvl="3" rtl="0" algn="l">
              <a:spcBef>
                <a:spcPts val="0"/>
              </a:spcBef>
              <a:spcAft>
                <a:spcPts val="0"/>
              </a:spcAft>
              <a:buClr>
                <a:srgbClr val="FFFFFF"/>
              </a:buClr>
              <a:buSzPts val="1400"/>
              <a:buChar char="●"/>
              <a:defRPr>
                <a:solidFill>
                  <a:srgbClr val="FFFFFF"/>
                </a:solidFill>
              </a:defRPr>
            </a:lvl4pPr>
            <a:lvl5pPr lvl="4" rtl="0" algn="l">
              <a:spcBef>
                <a:spcPts val="0"/>
              </a:spcBef>
              <a:spcAft>
                <a:spcPts val="0"/>
              </a:spcAft>
              <a:buClr>
                <a:srgbClr val="FFFFFF"/>
              </a:buClr>
              <a:buSzPts val="1400"/>
              <a:buChar char="○"/>
              <a:defRPr>
                <a:solidFill>
                  <a:srgbClr val="FFFFFF"/>
                </a:solidFill>
              </a:defRPr>
            </a:lvl5pPr>
            <a:lvl6pPr lvl="5" marL="457200" rtl="0" algn="l">
              <a:spcBef>
                <a:spcPts val="0"/>
              </a:spcBef>
              <a:spcAft>
                <a:spcPts val="0"/>
              </a:spcAft>
              <a:buClr>
                <a:srgbClr val="FFFFFF"/>
              </a:buClr>
              <a:buSzPts val="1400"/>
              <a:buChar char="■"/>
              <a:defRPr>
                <a:solidFill>
                  <a:srgbClr val="FFFFFF"/>
                </a:solidFill>
              </a:defRPr>
            </a:lvl6pPr>
            <a:lvl7pPr lvl="6" marL="914400" rtl="0" algn="l">
              <a:spcBef>
                <a:spcPts val="0"/>
              </a:spcBef>
              <a:spcAft>
                <a:spcPts val="0"/>
              </a:spcAft>
              <a:buClr>
                <a:srgbClr val="FFFFFF"/>
              </a:buClr>
              <a:buSzPts val="1400"/>
              <a:buChar char="●"/>
              <a:defRPr>
                <a:solidFill>
                  <a:srgbClr val="FFFFFF"/>
                </a:solidFill>
              </a:defRPr>
            </a:lvl7pPr>
            <a:lvl8pPr lvl="7" marL="1371600" rtl="0" algn="l">
              <a:spcBef>
                <a:spcPts val="0"/>
              </a:spcBef>
              <a:spcAft>
                <a:spcPts val="0"/>
              </a:spcAft>
              <a:buClr>
                <a:srgbClr val="FFFFFF"/>
              </a:buClr>
              <a:buSzPts val="1400"/>
              <a:buChar char="○"/>
              <a:defRPr>
                <a:solidFill>
                  <a:srgbClr val="FFFFFF"/>
                </a:solidFill>
              </a:defRPr>
            </a:lvl8pPr>
            <a:lvl9pPr lvl="8" marL="1828800" rtl="0" algn="l">
              <a:spcBef>
                <a:spcPts val="0"/>
              </a:spcBef>
              <a:spcAft>
                <a:spcPts val="0"/>
              </a:spcAft>
              <a:buClr>
                <a:srgbClr val="FFFFFF"/>
              </a:buClr>
              <a:buSzPts val="1400"/>
              <a:buChar char="■"/>
              <a:defRPr>
                <a:solidFill>
                  <a:srgbClr val="FFFFFF"/>
                </a:solidFill>
              </a:defRPr>
            </a:lvl9pPr>
          </a:lstStyle>
          <a:p/>
        </p:txBody>
      </p:sp>
      <p:sp>
        <p:nvSpPr>
          <p:cNvPr id="332" name="Google Shape;332;p49"/>
          <p:cNvSpPr txBox="1"/>
          <p:nvPr>
            <p:ph idx="2" type="body"/>
          </p:nvPr>
        </p:nvSpPr>
        <p:spPr>
          <a:xfrm>
            <a:off x="4477875" y="2281525"/>
            <a:ext cx="4058100" cy="3897000"/>
          </a:xfrm>
          <a:prstGeom prst="rect">
            <a:avLst/>
          </a:prstGeom>
        </p:spPr>
        <p:txBody>
          <a:bodyPr anchorCtr="0" anchor="t" bIns="91425" lIns="91425" spcFirstLastPara="1" rIns="91425" wrap="square" tIns="91425">
            <a:noAutofit/>
          </a:bodyPr>
          <a:lstStyle>
            <a:lvl1pPr indent="-381000" lvl="0" marL="457200" rtl="0">
              <a:spcBef>
                <a:spcPts val="560"/>
              </a:spcBef>
              <a:spcAft>
                <a:spcPts val="0"/>
              </a:spcAft>
              <a:buClr>
                <a:srgbClr val="FFFFFF"/>
              </a:buClr>
              <a:buSzPts val="2400"/>
              <a:buChar char="●"/>
              <a:defRPr>
                <a:solidFill>
                  <a:srgbClr val="FFFFFF"/>
                </a:solidFill>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2 1">
  <p:cSld name="BLANK_2_1">
    <p:spTree>
      <p:nvGrpSpPr>
        <p:cNvPr id="333" name="Shape 333"/>
        <p:cNvGrpSpPr/>
        <p:nvPr/>
      </p:nvGrpSpPr>
      <p:grpSpPr>
        <a:xfrm>
          <a:off x="0" y="0"/>
          <a:ext cx="0" cy="0"/>
          <a:chOff x="0" y="0"/>
          <a:chExt cx="0" cy="0"/>
        </a:xfrm>
      </p:grpSpPr>
      <p:sp>
        <p:nvSpPr>
          <p:cNvPr id="334" name="Google Shape;334;p5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pic>
        <p:nvPicPr>
          <p:cNvPr id="335" name="Google Shape;335;p50"/>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36" name="Google Shape;336;p50"/>
          <p:cNvSpPr/>
          <p:nvPr/>
        </p:nvSpPr>
        <p:spPr>
          <a:xfrm>
            <a:off x="0" y="0"/>
            <a:ext cx="9173700" cy="655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50"/>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
        <p:nvSpPr>
          <p:cNvPr id="338" name="Google Shape;338;p50"/>
          <p:cNvSpPr txBox="1"/>
          <p:nvPr>
            <p:ph type="title"/>
          </p:nvPr>
        </p:nvSpPr>
        <p:spPr>
          <a:xfrm>
            <a:off x="476250" y="5026500"/>
            <a:ext cx="8191500" cy="1243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rgbClr val="FFFFFF"/>
              </a:buClr>
              <a:buSzPts val="4000"/>
              <a:buChar char="●"/>
              <a:defRPr>
                <a:solidFill>
                  <a:srgbClr val="FFFFFF"/>
                </a:solidFill>
              </a:defRPr>
            </a:lvl1pPr>
            <a:lvl2pPr lvl="1" rtl="0" algn="ctr">
              <a:spcBef>
                <a:spcPts val="0"/>
              </a:spcBef>
              <a:spcAft>
                <a:spcPts val="0"/>
              </a:spcAft>
              <a:buClr>
                <a:srgbClr val="FFFFFF"/>
              </a:buClr>
              <a:buSzPts val="1400"/>
              <a:buChar char="○"/>
              <a:defRPr>
                <a:solidFill>
                  <a:srgbClr val="FFFFFF"/>
                </a:solidFill>
              </a:defRPr>
            </a:lvl2pPr>
            <a:lvl3pPr lvl="2" rtl="0" algn="ctr">
              <a:spcBef>
                <a:spcPts val="0"/>
              </a:spcBef>
              <a:spcAft>
                <a:spcPts val="0"/>
              </a:spcAft>
              <a:buClr>
                <a:srgbClr val="FFFFFF"/>
              </a:buClr>
              <a:buSzPts val="1400"/>
              <a:buChar char="■"/>
              <a:defRPr>
                <a:solidFill>
                  <a:srgbClr val="FFFFFF"/>
                </a:solidFill>
              </a:defRPr>
            </a:lvl3pPr>
            <a:lvl4pPr lvl="3" rtl="0" algn="ctr">
              <a:spcBef>
                <a:spcPts val="0"/>
              </a:spcBef>
              <a:spcAft>
                <a:spcPts val="0"/>
              </a:spcAft>
              <a:buClr>
                <a:srgbClr val="FFFFFF"/>
              </a:buClr>
              <a:buSzPts val="1400"/>
              <a:buChar char="●"/>
              <a:defRPr>
                <a:solidFill>
                  <a:srgbClr val="FFFFFF"/>
                </a:solidFill>
              </a:defRPr>
            </a:lvl4pPr>
            <a:lvl5pPr lvl="4" rtl="0" algn="ctr">
              <a:spcBef>
                <a:spcPts val="0"/>
              </a:spcBef>
              <a:spcAft>
                <a:spcPts val="0"/>
              </a:spcAft>
              <a:buClr>
                <a:srgbClr val="FFFFFF"/>
              </a:buClr>
              <a:buSzPts val="1400"/>
              <a:buChar char="○"/>
              <a:defRPr>
                <a:solidFill>
                  <a:srgbClr val="FFFFFF"/>
                </a:solidFill>
              </a:defRPr>
            </a:lvl5pPr>
            <a:lvl6pPr lvl="5" marL="457200" rtl="0" algn="ctr">
              <a:spcBef>
                <a:spcPts val="0"/>
              </a:spcBef>
              <a:spcAft>
                <a:spcPts val="0"/>
              </a:spcAft>
              <a:buClr>
                <a:srgbClr val="FFFFFF"/>
              </a:buClr>
              <a:buSzPts val="1400"/>
              <a:buChar char="■"/>
              <a:defRPr>
                <a:solidFill>
                  <a:srgbClr val="FFFFFF"/>
                </a:solidFill>
              </a:defRPr>
            </a:lvl6pPr>
            <a:lvl7pPr lvl="6" marL="914400" rtl="0" algn="ctr">
              <a:spcBef>
                <a:spcPts val="0"/>
              </a:spcBef>
              <a:spcAft>
                <a:spcPts val="0"/>
              </a:spcAft>
              <a:buClr>
                <a:srgbClr val="FFFFFF"/>
              </a:buClr>
              <a:buSzPts val="1400"/>
              <a:buChar char="●"/>
              <a:defRPr>
                <a:solidFill>
                  <a:srgbClr val="FFFFFF"/>
                </a:solidFill>
              </a:defRPr>
            </a:lvl7pPr>
            <a:lvl8pPr lvl="7" marL="1371600" rtl="0" algn="ctr">
              <a:spcBef>
                <a:spcPts val="0"/>
              </a:spcBef>
              <a:spcAft>
                <a:spcPts val="0"/>
              </a:spcAft>
              <a:buClr>
                <a:srgbClr val="FFFFFF"/>
              </a:buClr>
              <a:buSzPts val="1400"/>
              <a:buChar char="○"/>
              <a:defRPr>
                <a:solidFill>
                  <a:srgbClr val="FFFFFF"/>
                </a:solidFill>
              </a:defRPr>
            </a:lvl8pPr>
            <a:lvl9pPr lvl="8" marL="1828800" rtl="0" algn="ctr">
              <a:spcBef>
                <a:spcPts val="0"/>
              </a:spcBef>
              <a:spcAft>
                <a:spcPts val="0"/>
              </a:spcAft>
              <a:buClr>
                <a:srgbClr val="FFFFFF"/>
              </a:buClr>
              <a:buSzPts val="1400"/>
              <a:buChar char="■"/>
              <a:defRPr>
                <a:solidFill>
                  <a:srgbClr val="FFFFFF"/>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1">
  <p:cSld name="BLANK_1">
    <p:spTree>
      <p:nvGrpSpPr>
        <p:cNvPr id="339" name="Shape 339"/>
        <p:cNvGrpSpPr/>
        <p:nvPr/>
      </p:nvGrpSpPr>
      <p:grpSpPr>
        <a:xfrm>
          <a:off x="0" y="0"/>
          <a:ext cx="0" cy="0"/>
          <a:chOff x="0" y="0"/>
          <a:chExt cx="0" cy="0"/>
        </a:xfrm>
      </p:grpSpPr>
      <p:pic>
        <p:nvPicPr>
          <p:cNvPr id="340" name="Google Shape;340;p51"/>
          <p:cNvPicPr preferRelativeResize="0"/>
          <p:nvPr/>
        </p:nvPicPr>
        <p:blipFill rotWithShape="1">
          <a:blip r:embed="rId2">
            <a:alphaModFix/>
          </a:blip>
          <a:srcRect b="15205" l="0" r="0" t="25970"/>
          <a:stretch/>
        </p:blipFill>
        <p:spPr>
          <a:xfrm>
            <a:off x="0" y="0"/>
            <a:ext cx="9143999" cy="4034126"/>
          </a:xfrm>
          <a:prstGeom prst="rect">
            <a:avLst/>
          </a:prstGeom>
          <a:noFill/>
          <a:ln>
            <a:noFill/>
          </a:ln>
        </p:spPr>
      </p:pic>
      <p:sp>
        <p:nvSpPr>
          <p:cNvPr id="341" name="Google Shape;341;p51"/>
          <p:cNvSpPr/>
          <p:nvPr/>
        </p:nvSpPr>
        <p:spPr>
          <a:xfrm>
            <a:off x="0" y="0"/>
            <a:ext cx="9173700" cy="685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5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43" name="Google Shape;343;p51"/>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36" name="Shape 36"/>
        <p:cNvGrpSpPr/>
        <p:nvPr/>
      </p:nvGrpSpPr>
      <p:grpSpPr>
        <a:xfrm>
          <a:off x="0" y="0"/>
          <a:ext cx="0" cy="0"/>
          <a:chOff x="0" y="0"/>
          <a:chExt cx="0" cy="0"/>
        </a:xfrm>
      </p:grpSpPr>
      <p:sp>
        <p:nvSpPr>
          <p:cNvPr id="37" name="Google Shape;37;p6"/>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rtl="0" algn="l">
              <a:lnSpc>
                <a:spcPct val="115000"/>
              </a:lnSpc>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8" name="Google Shape;38;p6"/>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9" name="Google Shape;39;p6"/>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40" name="Google Shape;40;p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a:spcBef>
                <a:spcPts val="0"/>
              </a:spcBef>
              <a:spcAft>
                <a:spcPts val="0"/>
              </a:spcAft>
              <a:buNone/>
              <a:defRPr sz="1400">
                <a:solidFill>
                  <a:srgbClr val="FFFFFF"/>
                </a:solidFill>
              </a:defRPr>
            </a:lvl1pPr>
            <a:lvl2pPr lvl="1">
              <a:spcBef>
                <a:spcPts val="560"/>
              </a:spcBef>
              <a:spcAft>
                <a:spcPts val="0"/>
              </a:spcAft>
              <a:buNone/>
              <a:defRPr/>
            </a:lvl2pPr>
            <a:lvl3pPr lvl="2">
              <a:spcBef>
                <a:spcPts val="560"/>
              </a:spcBef>
              <a:spcAft>
                <a:spcPts val="0"/>
              </a:spcAft>
              <a:buNone/>
              <a:defRPr/>
            </a:lvl3pPr>
            <a:lvl4pPr lvl="3">
              <a:spcBef>
                <a:spcPts val="560"/>
              </a:spcBef>
              <a:spcAft>
                <a:spcPts val="0"/>
              </a:spcAft>
              <a:buNone/>
              <a:defRPr/>
            </a:lvl4pPr>
            <a:lvl5pPr lvl="4">
              <a:spcBef>
                <a:spcPts val="560"/>
              </a:spcBef>
              <a:spcAft>
                <a:spcPts val="0"/>
              </a:spcAft>
              <a:buNone/>
              <a:defRPr/>
            </a:lvl5pPr>
            <a:lvl6pPr lvl="5">
              <a:spcBef>
                <a:spcPts val="560"/>
              </a:spcBef>
              <a:spcAft>
                <a:spcPts val="0"/>
              </a:spcAft>
              <a:buNone/>
              <a:defRPr/>
            </a:lvl6pPr>
            <a:lvl7pPr lvl="6">
              <a:spcBef>
                <a:spcPts val="560"/>
              </a:spcBef>
              <a:spcAft>
                <a:spcPts val="0"/>
              </a:spcAft>
              <a:buNone/>
              <a:defRPr/>
            </a:lvl7pPr>
            <a:lvl8pPr lvl="7">
              <a:spcBef>
                <a:spcPts val="560"/>
              </a:spcBef>
              <a:spcAft>
                <a:spcPts val="0"/>
              </a:spcAft>
              <a:buNone/>
              <a:defRPr/>
            </a:lvl8pPr>
            <a:lvl9pPr lvl="8">
              <a:spcBef>
                <a:spcPts val="560"/>
              </a:spcBef>
              <a:spcAft>
                <a:spcPts val="0"/>
              </a:spcAft>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type="objTx">
  <p:cSld name="OBJECT_WITH_CAPTION_TEXT">
    <p:spTree>
      <p:nvGrpSpPr>
        <p:cNvPr id="344" name="Shape 344"/>
        <p:cNvGrpSpPr/>
        <p:nvPr/>
      </p:nvGrpSpPr>
      <p:grpSpPr>
        <a:xfrm>
          <a:off x="0" y="0"/>
          <a:ext cx="0" cy="0"/>
          <a:chOff x="0" y="0"/>
          <a:chExt cx="0" cy="0"/>
        </a:xfrm>
      </p:grpSpPr>
      <p:sp>
        <p:nvSpPr>
          <p:cNvPr id="345" name="Google Shape;345;p52"/>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46" name="Google Shape;346;p52"/>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347" name="Google Shape;347;p52"/>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348" name="Google Shape;348;p52"/>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49" name="Google Shape;349;p52"/>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type="picTx">
  <p:cSld name="PICTURE_WITH_CAPTION_TEXT">
    <p:spTree>
      <p:nvGrpSpPr>
        <p:cNvPr id="350" name="Shape 350"/>
        <p:cNvGrpSpPr/>
        <p:nvPr/>
      </p:nvGrpSpPr>
      <p:grpSpPr>
        <a:xfrm>
          <a:off x="0" y="0"/>
          <a:ext cx="0" cy="0"/>
          <a:chOff x="0" y="0"/>
          <a:chExt cx="0" cy="0"/>
        </a:xfrm>
      </p:grpSpPr>
      <p:sp>
        <p:nvSpPr>
          <p:cNvPr id="351" name="Google Shape;351;p53"/>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40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52" name="Google Shape;352;p53"/>
          <p:cNvSpPr/>
          <p:nvPr>
            <p:ph idx="2" type="pic"/>
          </p:nvPr>
        </p:nvSpPr>
        <p:spPr>
          <a:xfrm>
            <a:off x="3887788" y="987425"/>
            <a:ext cx="4629300" cy="4873500"/>
          </a:xfrm>
          <a:prstGeom prst="rect">
            <a:avLst/>
          </a:prstGeom>
          <a:noFill/>
          <a:ln>
            <a:noFill/>
          </a:ln>
        </p:spPr>
      </p:sp>
      <p:sp>
        <p:nvSpPr>
          <p:cNvPr id="353" name="Google Shape;353;p53"/>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rtl="0">
              <a:spcBef>
                <a:spcPts val="560"/>
              </a:spcBef>
              <a:spcAft>
                <a:spcPts val="0"/>
              </a:spcAft>
              <a:buSzPts val="2400"/>
              <a:buFont typeface="Cambria"/>
              <a:buNone/>
              <a:defRPr/>
            </a:lvl1pPr>
            <a:lvl2pPr indent="-228600" lvl="1" marL="914400" rtl="0">
              <a:spcBef>
                <a:spcPts val="520"/>
              </a:spcBef>
              <a:spcAft>
                <a:spcPts val="0"/>
              </a:spcAft>
              <a:buSzPts val="2400"/>
              <a:buFont typeface="Cambria"/>
              <a:buNone/>
              <a:defRPr/>
            </a:lvl2pPr>
            <a:lvl3pPr indent="-228600" lvl="2" marL="1371600" rtl="0">
              <a:spcBef>
                <a:spcPts val="480"/>
              </a:spcBef>
              <a:spcAft>
                <a:spcPts val="0"/>
              </a:spcAft>
              <a:buSzPts val="2400"/>
              <a:buFont typeface="Cambria"/>
              <a:buNone/>
              <a:defRPr/>
            </a:lvl3pPr>
            <a:lvl4pPr indent="-228600" lvl="3" marL="1828800" rtl="0">
              <a:spcBef>
                <a:spcPts val="400"/>
              </a:spcBef>
              <a:spcAft>
                <a:spcPts val="0"/>
              </a:spcAft>
              <a:buSzPts val="2400"/>
              <a:buFont typeface="Cambria"/>
              <a:buNone/>
              <a:defRPr/>
            </a:lvl4pPr>
            <a:lvl5pPr indent="-228600" lvl="4" marL="2286000" rtl="0">
              <a:spcBef>
                <a:spcPts val="400"/>
              </a:spcBef>
              <a:spcAft>
                <a:spcPts val="0"/>
              </a:spcAft>
              <a:buSzPts val="2400"/>
              <a:buFont typeface="Cambria"/>
              <a:buNone/>
              <a:defRPr/>
            </a:lvl5pPr>
            <a:lvl6pPr indent="-228600" lvl="5" marL="2743200" rtl="0">
              <a:spcBef>
                <a:spcPts val="500"/>
              </a:spcBef>
              <a:spcAft>
                <a:spcPts val="0"/>
              </a:spcAft>
              <a:buSzPts val="2400"/>
              <a:buFont typeface="Cambria"/>
              <a:buNone/>
              <a:defRPr/>
            </a:lvl6pPr>
            <a:lvl7pPr indent="-228600" lvl="6" marL="3200400" rtl="0">
              <a:spcBef>
                <a:spcPts val="500"/>
              </a:spcBef>
              <a:spcAft>
                <a:spcPts val="0"/>
              </a:spcAft>
              <a:buSzPts val="2400"/>
              <a:buFont typeface="Cambria"/>
              <a:buNone/>
              <a:defRPr/>
            </a:lvl7pPr>
            <a:lvl8pPr indent="-228600" lvl="7" marL="3657600" rtl="0">
              <a:spcBef>
                <a:spcPts val="500"/>
              </a:spcBef>
              <a:spcAft>
                <a:spcPts val="0"/>
              </a:spcAft>
              <a:buSzPts val="2400"/>
              <a:buFont typeface="Cambria"/>
              <a:buNone/>
              <a:defRPr/>
            </a:lvl8pPr>
            <a:lvl9pPr indent="-228600" lvl="8" marL="4114800" rtl="0">
              <a:spcBef>
                <a:spcPts val="500"/>
              </a:spcBef>
              <a:spcAft>
                <a:spcPts val="0"/>
              </a:spcAft>
              <a:buSzPts val="2400"/>
              <a:buFont typeface="Cambria"/>
              <a:buNone/>
              <a:defRPr/>
            </a:lvl9pPr>
          </a:lstStyle>
          <a:p/>
        </p:txBody>
      </p:sp>
      <p:sp>
        <p:nvSpPr>
          <p:cNvPr id="354" name="Google Shape;354;p53"/>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55" name="Google Shape;355;p53"/>
          <p:cNvSpPr txBox="1"/>
          <p:nvPr>
            <p:ph idx="3"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356" name="Shape 356"/>
        <p:cNvGrpSpPr/>
        <p:nvPr/>
      </p:nvGrpSpPr>
      <p:grpSpPr>
        <a:xfrm>
          <a:off x="0" y="0"/>
          <a:ext cx="0" cy="0"/>
          <a:chOff x="0" y="0"/>
          <a:chExt cx="0" cy="0"/>
        </a:xfrm>
      </p:grpSpPr>
      <p:sp>
        <p:nvSpPr>
          <p:cNvPr id="357" name="Google Shape;357;p54"/>
          <p:cNvSpPr txBox="1"/>
          <p:nvPr>
            <p:ph type="title"/>
          </p:nvPr>
        </p:nvSpPr>
        <p:spPr>
          <a:xfrm>
            <a:off x="476250" y="169425"/>
            <a:ext cx="8191500" cy="1243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58" name="Google Shape;358;p54"/>
          <p:cNvSpPr txBox="1"/>
          <p:nvPr>
            <p:ph idx="1" type="body"/>
          </p:nvPr>
        </p:nvSpPr>
        <p:spPr>
          <a:xfrm rot="5400000">
            <a:off x="2190750" y="-209550"/>
            <a:ext cx="4876800" cy="81915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59" name="Google Shape;359;p54"/>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60" name="Google Shape;360;p54"/>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361" name="Shape 361"/>
        <p:cNvGrpSpPr/>
        <p:nvPr/>
      </p:nvGrpSpPr>
      <p:grpSpPr>
        <a:xfrm>
          <a:off x="0" y="0"/>
          <a:ext cx="0" cy="0"/>
          <a:chOff x="0" y="0"/>
          <a:chExt cx="0" cy="0"/>
        </a:xfrm>
      </p:grpSpPr>
      <p:sp>
        <p:nvSpPr>
          <p:cNvPr id="362" name="Google Shape;362;p55"/>
          <p:cNvSpPr txBox="1"/>
          <p:nvPr>
            <p:ph type="title"/>
          </p:nvPr>
        </p:nvSpPr>
        <p:spPr>
          <a:xfrm rot="5400000">
            <a:off x="4824450" y="2424150"/>
            <a:ext cx="5753100" cy="20478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63" name="Google Shape;363;p55"/>
          <p:cNvSpPr txBox="1"/>
          <p:nvPr>
            <p:ph idx="1" type="body"/>
          </p:nvPr>
        </p:nvSpPr>
        <p:spPr>
          <a:xfrm rot="5400000">
            <a:off x="652425" y="452400"/>
            <a:ext cx="5753100" cy="59913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Clr>
                <a:schemeClr val="accent2"/>
              </a:buClr>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364" name="Google Shape;364;p55"/>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65" name="Google Shape;365;p5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表格" type="tbl">
  <p:cSld name="TABLE">
    <p:spTree>
      <p:nvGrpSpPr>
        <p:cNvPr id="366" name="Shape 366"/>
        <p:cNvGrpSpPr/>
        <p:nvPr/>
      </p:nvGrpSpPr>
      <p:grpSpPr>
        <a:xfrm>
          <a:off x="0" y="0"/>
          <a:ext cx="0" cy="0"/>
          <a:chOff x="0" y="0"/>
          <a:chExt cx="0" cy="0"/>
        </a:xfrm>
      </p:grpSpPr>
      <p:sp>
        <p:nvSpPr>
          <p:cNvPr id="367" name="Google Shape;367;p56"/>
          <p:cNvSpPr txBox="1"/>
          <p:nvPr>
            <p:ph type="title"/>
          </p:nvPr>
        </p:nvSpPr>
        <p:spPr>
          <a:xfrm>
            <a:off x="838200" y="571500"/>
            <a:ext cx="7162800" cy="48750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4000"/>
              <a:buChar char="●"/>
              <a:defRPr/>
            </a:lvl1pPr>
            <a:lvl2pPr lvl="1" rtl="0" algn="r">
              <a:spcBef>
                <a:spcPts val="0"/>
              </a:spcBef>
              <a:spcAft>
                <a:spcPts val="0"/>
              </a:spcAft>
              <a:buSzPts val="1400"/>
              <a:buChar char="○"/>
              <a:defRPr/>
            </a:lvl2pPr>
            <a:lvl3pPr lvl="2" rtl="0" algn="r">
              <a:spcBef>
                <a:spcPts val="0"/>
              </a:spcBef>
              <a:spcAft>
                <a:spcPts val="0"/>
              </a:spcAft>
              <a:buSzPts val="1400"/>
              <a:buChar char="■"/>
              <a:defRPr/>
            </a:lvl3pPr>
            <a:lvl4pPr lvl="3" rtl="0" algn="r">
              <a:spcBef>
                <a:spcPts val="0"/>
              </a:spcBef>
              <a:spcAft>
                <a:spcPts val="0"/>
              </a:spcAft>
              <a:buSzPts val="1400"/>
              <a:buChar char="●"/>
              <a:defRPr/>
            </a:lvl4pPr>
            <a:lvl5pPr lvl="4" rtl="0" algn="r">
              <a:spcBef>
                <a:spcPts val="0"/>
              </a:spcBef>
              <a:spcAft>
                <a:spcPts val="0"/>
              </a:spcAft>
              <a:buSzPts val="1400"/>
              <a:buChar char="○"/>
              <a:defRPr/>
            </a:lvl5pPr>
            <a:lvl6pPr lvl="5" marL="457200" rtl="0" algn="r">
              <a:spcBef>
                <a:spcPts val="0"/>
              </a:spcBef>
              <a:spcAft>
                <a:spcPts val="0"/>
              </a:spcAft>
              <a:buSzPts val="1400"/>
              <a:buChar char="■"/>
              <a:defRPr/>
            </a:lvl6pPr>
            <a:lvl7pPr lvl="6" marL="914400" rtl="0" algn="r">
              <a:spcBef>
                <a:spcPts val="0"/>
              </a:spcBef>
              <a:spcAft>
                <a:spcPts val="0"/>
              </a:spcAft>
              <a:buSzPts val="1400"/>
              <a:buChar char="●"/>
              <a:defRPr/>
            </a:lvl7pPr>
            <a:lvl8pPr lvl="7" marL="1371600" rtl="0" algn="r">
              <a:spcBef>
                <a:spcPts val="0"/>
              </a:spcBef>
              <a:spcAft>
                <a:spcPts val="0"/>
              </a:spcAft>
              <a:buSzPts val="1400"/>
              <a:buChar char="○"/>
              <a:defRPr/>
            </a:lvl8pPr>
            <a:lvl9pPr lvl="8" marL="1828800" rtl="0" algn="r">
              <a:spcBef>
                <a:spcPts val="0"/>
              </a:spcBef>
              <a:spcAft>
                <a:spcPts val="0"/>
              </a:spcAft>
              <a:buSzPts val="1400"/>
              <a:buChar char="■"/>
              <a:defRPr/>
            </a:lvl9pPr>
          </a:lstStyle>
          <a:p/>
        </p:txBody>
      </p:sp>
      <p:sp>
        <p:nvSpPr>
          <p:cNvPr id="368" name="Google Shape;368;p56"/>
          <p:cNvSpPr txBox="1"/>
          <p:nvPr>
            <p:ph idx="11" type="ftr"/>
          </p:nvPr>
        </p:nvSpPr>
        <p:spPr>
          <a:xfrm>
            <a:off x="7086600" y="6537325"/>
            <a:ext cx="1752600" cy="320700"/>
          </a:xfrm>
          <a:prstGeom prst="rect">
            <a:avLst/>
          </a:prstGeom>
          <a:noFill/>
          <a:ln>
            <a:noFill/>
          </a:ln>
        </p:spPr>
        <p:txBody>
          <a:bodyPr anchorCtr="0" anchor="t" bIns="91425" lIns="91425" spcFirstLastPara="1" rIns="91425" wrap="square" tIns="91425">
            <a:noAutofit/>
          </a:bodyPr>
          <a:lstStyle>
            <a:lvl1pPr indent="-88900" lvl="0" marL="0" marR="0" rtl="0" algn="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69" name="Google Shape;369;p56"/>
          <p:cNvSpPr txBox="1"/>
          <p:nvPr>
            <p:ph idx="12" type="sldNum"/>
          </p:nvPr>
        </p:nvSpPr>
        <p:spPr>
          <a:xfrm>
            <a:off x="8231975" y="6553200"/>
            <a:ext cx="838200" cy="261900"/>
          </a:xfrm>
          <a:prstGeom prst="rect">
            <a:avLst/>
          </a:prstGeom>
          <a:noFill/>
          <a:ln>
            <a:noFill/>
          </a:ln>
        </p:spPr>
        <p:txBody>
          <a:bodyPr anchorCtr="0" anchor="t" bIns="45700" lIns="91425" spcFirstLastPara="1" rIns="91425" wrap="square" tIns="45700">
            <a:noAutofit/>
          </a:bodyPr>
          <a:lstStyle>
            <a:lvl1pPr indent="0" lvl="0" marL="0" marR="0" rtl="0" algn="ctr">
              <a:spcBef>
                <a:spcPts val="0"/>
              </a:spcBef>
              <a:buNone/>
              <a:defRPr b="0" i="0" sz="1000" u="none" cap="none" strike="noStrike">
                <a:solidFill>
                  <a:schemeClr val="dk2"/>
                </a:solidFill>
                <a:latin typeface="Cambria"/>
                <a:ea typeface="Cambria"/>
                <a:cs typeface="Cambria"/>
                <a:sym typeface="Cambria"/>
              </a:defRPr>
            </a:lvl1pPr>
            <a:lvl2pPr indent="0" lvl="1" marL="0" marR="0" rtl="0" algn="ctr">
              <a:spcBef>
                <a:spcPts val="0"/>
              </a:spcBef>
              <a:buNone/>
              <a:defRPr b="0" i="0" sz="1000" u="none" cap="none" strike="noStrike">
                <a:solidFill>
                  <a:schemeClr val="dk2"/>
                </a:solidFill>
                <a:latin typeface="Cambria"/>
                <a:ea typeface="Cambria"/>
                <a:cs typeface="Cambria"/>
                <a:sym typeface="Cambria"/>
              </a:defRPr>
            </a:lvl2pPr>
            <a:lvl3pPr indent="0" lvl="2" marL="0" marR="0" rtl="0" algn="ctr">
              <a:spcBef>
                <a:spcPts val="0"/>
              </a:spcBef>
              <a:buNone/>
              <a:defRPr b="0" i="0" sz="1000" u="none" cap="none" strike="noStrike">
                <a:solidFill>
                  <a:schemeClr val="dk2"/>
                </a:solidFill>
                <a:latin typeface="Cambria"/>
                <a:ea typeface="Cambria"/>
                <a:cs typeface="Cambria"/>
                <a:sym typeface="Cambria"/>
              </a:defRPr>
            </a:lvl3pPr>
            <a:lvl4pPr indent="0" lvl="3" marL="0" marR="0" rtl="0" algn="ctr">
              <a:spcBef>
                <a:spcPts val="0"/>
              </a:spcBef>
              <a:buNone/>
              <a:defRPr b="0" i="0" sz="1000" u="none" cap="none" strike="noStrike">
                <a:solidFill>
                  <a:schemeClr val="dk2"/>
                </a:solidFill>
                <a:latin typeface="Cambria"/>
                <a:ea typeface="Cambria"/>
                <a:cs typeface="Cambria"/>
                <a:sym typeface="Cambria"/>
              </a:defRPr>
            </a:lvl4pPr>
            <a:lvl5pPr indent="0" lvl="4" marL="0" marR="0" rtl="0" algn="ctr">
              <a:spcBef>
                <a:spcPts val="0"/>
              </a:spcBef>
              <a:buNone/>
              <a:defRPr b="0" i="0" sz="1000" u="none" cap="none" strike="noStrike">
                <a:solidFill>
                  <a:schemeClr val="dk2"/>
                </a:solidFill>
                <a:latin typeface="Cambria"/>
                <a:ea typeface="Cambria"/>
                <a:cs typeface="Cambria"/>
                <a:sym typeface="Cambria"/>
              </a:defRPr>
            </a:lvl5pPr>
            <a:lvl6pPr indent="0" lvl="5" marL="0" marR="0" rtl="0" algn="ctr">
              <a:spcBef>
                <a:spcPts val="0"/>
              </a:spcBef>
              <a:buNone/>
              <a:defRPr b="0" i="0" sz="1000" u="none" cap="none" strike="noStrike">
                <a:solidFill>
                  <a:schemeClr val="dk2"/>
                </a:solidFill>
                <a:latin typeface="Cambria"/>
                <a:ea typeface="Cambria"/>
                <a:cs typeface="Cambria"/>
                <a:sym typeface="Cambria"/>
              </a:defRPr>
            </a:lvl6pPr>
            <a:lvl7pPr indent="0" lvl="6" marL="0" marR="0" rtl="0" algn="ctr">
              <a:spcBef>
                <a:spcPts val="0"/>
              </a:spcBef>
              <a:buNone/>
              <a:defRPr b="0" i="0" sz="1000" u="none" cap="none" strike="noStrike">
                <a:solidFill>
                  <a:schemeClr val="dk2"/>
                </a:solidFill>
                <a:latin typeface="Cambria"/>
                <a:ea typeface="Cambria"/>
                <a:cs typeface="Cambria"/>
                <a:sym typeface="Cambria"/>
              </a:defRPr>
            </a:lvl7pPr>
            <a:lvl8pPr indent="0" lvl="7" marL="0" marR="0" rtl="0" algn="ctr">
              <a:spcBef>
                <a:spcPts val="0"/>
              </a:spcBef>
              <a:buNone/>
              <a:defRPr b="0" i="0" sz="1000" u="none" cap="none" strike="noStrike">
                <a:solidFill>
                  <a:schemeClr val="dk2"/>
                </a:solidFill>
                <a:latin typeface="Cambria"/>
                <a:ea typeface="Cambria"/>
                <a:cs typeface="Cambria"/>
                <a:sym typeface="Cambria"/>
              </a:defRPr>
            </a:lvl8pPr>
            <a:lvl9pPr indent="0" lvl="8" marL="0" marR="0" rtl="0" algn="ctr">
              <a:spcBef>
                <a:spcPts val="0"/>
              </a:spcBef>
              <a:buNone/>
              <a:defRPr b="0" i="0" sz="1000" u="none" cap="none" strike="noStrike">
                <a:solidFill>
                  <a:schemeClr val="dk2"/>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370" name="Google Shape;370;p56"/>
          <p:cNvSpPr txBox="1"/>
          <p:nvPr>
            <p:ph idx="10" type="dt"/>
          </p:nvPr>
        </p:nvSpPr>
        <p:spPr>
          <a:xfrm>
            <a:off x="381000" y="6553200"/>
            <a:ext cx="1905000" cy="261900"/>
          </a:xfrm>
          <a:prstGeom prst="rect">
            <a:avLst/>
          </a:prstGeom>
          <a:noFill/>
          <a:ln>
            <a:noFill/>
          </a:ln>
        </p:spPr>
        <p:txBody>
          <a:bodyPr anchorCtr="0" anchor="t"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41" name="Shape 41"/>
        <p:cNvGrpSpPr/>
        <p:nvPr/>
      </p:nvGrpSpPr>
      <p:grpSpPr>
        <a:xfrm>
          <a:off x="0" y="0"/>
          <a:ext cx="0" cy="0"/>
          <a:chOff x="0" y="0"/>
          <a:chExt cx="0" cy="0"/>
        </a:xfrm>
      </p:grpSpPr>
      <p:sp>
        <p:nvSpPr>
          <p:cNvPr id="42" name="Google Shape;42;p7"/>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3" name="Google Shape;43;p7"/>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44" name="Google Shape;44;p7"/>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45" name="Shape 45"/>
        <p:cNvGrpSpPr/>
        <p:nvPr/>
      </p:nvGrpSpPr>
      <p:grpSpPr>
        <a:xfrm>
          <a:off x="0" y="0"/>
          <a:ext cx="0" cy="0"/>
          <a:chOff x="0" y="0"/>
          <a:chExt cx="0" cy="0"/>
        </a:xfrm>
      </p:grpSpPr>
      <p:sp>
        <p:nvSpPr>
          <p:cNvPr id="46" name="Google Shape;46;p8"/>
          <p:cNvSpPr txBox="1"/>
          <p:nvPr>
            <p:ph idx="1" type="body"/>
          </p:nvPr>
        </p:nvSpPr>
        <p:spPr>
          <a:xfrm>
            <a:off x="630238" y="2439813"/>
            <a:ext cx="38688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7" name="Google Shape;47;p8"/>
          <p:cNvSpPr txBox="1"/>
          <p:nvPr>
            <p:ph idx="2" type="body"/>
          </p:nvPr>
        </p:nvSpPr>
        <p:spPr>
          <a:xfrm>
            <a:off x="4629150" y="2439813"/>
            <a:ext cx="38877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48" name="Google Shape;48;p8"/>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49" name="Google Shape;49;p8"/>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lvl1pPr lvl="0" algn="ctr">
              <a:spcBef>
                <a:spcPts val="560"/>
              </a:spcBef>
              <a:spcAft>
                <a:spcPts val="0"/>
              </a:spcAft>
              <a:buNone/>
              <a:defRPr b="1">
                <a:solidFill>
                  <a:schemeClr val="dk2"/>
                </a:solidFill>
              </a:defRPr>
            </a:lvl1pPr>
            <a:lvl2pPr lvl="1">
              <a:spcBef>
                <a:spcPts val="560"/>
              </a:spcBef>
              <a:spcAft>
                <a:spcPts val="0"/>
              </a:spcAft>
              <a:buNone/>
              <a:defRPr>
                <a:solidFill>
                  <a:schemeClr val="dk2"/>
                </a:solidFill>
              </a:defRPr>
            </a:lvl2pPr>
            <a:lvl3pPr lvl="2">
              <a:spcBef>
                <a:spcPts val="560"/>
              </a:spcBef>
              <a:spcAft>
                <a:spcPts val="0"/>
              </a:spcAft>
              <a:buNone/>
              <a:defRPr>
                <a:solidFill>
                  <a:schemeClr val="dk2"/>
                </a:solidFill>
              </a:defRPr>
            </a:lvl3pPr>
            <a:lvl4pPr lvl="3">
              <a:spcBef>
                <a:spcPts val="560"/>
              </a:spcBef>
              <a:spcAft>
                <a:spcPts val="0"/>
              </a:spcAft>
              <a:buNone/>
              <a:defRPr>
                <a:solidFill>
                  <a:schemeClr val="dk2"/>
                </a:solidFill>
              </a:defRPr>
            </a:lvl4pPr>
            <a:lvl5pPr lvl="4">
              <a:spcBef>
                <a:spcPts val="560"/>
              </a:spcBef>
              <a:spcAft>
                <a:spcPts val="0"/>
              </a:spcAft>
              <a:buNone/>
              <a:defRPr>
                <a:solidFill>
                  <a:schemeClr val="dk2"/>
                </a:solidFill>
              </a:defRPr>
            </a:lvl5pPr>
            <a:lvl6pPr lvl="5">
              <a:spcBef>
                <a:spcPts val="560"/>
              </a:spcBef>
              <a:spcAft>
                <a:spcPts val="0"/>
              </a:spcAft>
              <a:buNone/>
              <a:defRPr>
                <a:solidFill>
                  <a:schemeClr val="dk2"/>
                </a:solidFill>
              </a:defRPr>
            </a:lvl6pPr>
            <a:lvl7pPr lvl="6">
              <a:spcBef>
                <a:spcPts val="560"/>
              </a:spcBef>
              <a:spcAft>
                <a:spcPts val="0"/>
              </a:spcAft>
              <a:buNone/>
              <a:defRPr>
                <a:solidFill>
                  <a:schemeClr val="dk2"/>
                </a:solidFill>
              </a:defRPr>
            </a:lvl7pPr>
            <a:lvl8pPr lvl="7">
              <a:spcBef>
                <a:spcPts val="560"/>
              </a:spcBef>
              <a:spcAft>
                <a:spcPts val="0"/>
              </a:spcAft>
              <a:buNone/>
              <a:defRPr>
                <a:solidFill>
                  <a:schemeClr val="dk2"/>
                </a:solidFill>
              </a:defRPr>
            </a:lvl8pPr>
            <a:lvl9pPr lvl="8">
              <a:spcBef>
                <a:spcPts val="560"/>
              </a:spcBef>
              <a:spcAft>
                <a:spcPts val="0"/>
              </a:spcAft>
              <a:buNone/>
              <a:defRPr>
                <a:solidFill>
                  <a:schemeClr val="dk2"/>
                </a:solidFill>
              </a:defRPr>
            </a:lvl9pPr>
          </a:lstStyle>
          <a:p/>
        </p:txBody>
      </p:sp>
      <p:sp>
        <p:nvSpPr>
          <p:cNvPr id="50" name="Google Shape;50;p8"/>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51" name="Google Shape;51;p8"/>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52" name="Google Shape;52;p8"/>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1">
  <p:cSld name="TWO_OBJECTS_WITH_TEXT_1">
    <p:spTree>
      <p:nvGrpSpPr>
        <p:cNvPr id="53" name="Shape 53"/>
        <p:cNvGrpSpPr/>
        <p:nvPr/>
      </p:nvGrpSpPr>
      <p:grpSpPr>
        <a:xfrm>
          <a:off x="0" y="0"/>
          <a:ext cx="0" cy="0"/>
          <a:chOff x="0" y="0"/>
          <a:chExt cx="0" cy="0"/>
        </a:xfrm>
      </p:grpSpPr>
      <p:sp>
        <p:nvSpPr>
          <p:cNvPr id="54" name="Google Shape;54;p9"/>
          <p:cNvSpPr txBox="1"/>
          <p:nvPr>
            <p:ph idx="1" type="body"/>
          </p:nvPr>
        </p:nvSpPr>
        <p:spPr>
          <a:xfrm>
            <a:off x="629946" y="2439816"/>
            <a:ext cx="26292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55" name="Google Shape;55;p9"/>
          <p:cNvSpPr txBox="1"/>
          <p:nvPr>
            <p:ph idx="2" type="body"/>
          </p:nvPr>
        </p:nvSpPr>
        <p:spPr>
          <a:xfrm>
            <a:off x="334777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56" name="Google Shape;56;p9"/>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57" name="Google Shape;57;p9"/>
          <p:cNvSpPr txBox="1"/>
          <p:nvPr>
            <p:ph idx="3" type="subTitle"/>
          </p:nvPr>
        </p:nvSpPr>
        <p:spPr>
          <a:xfrm>
            <a:off x="629325"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58" name="Google Shape;58;p9"/>
          <p:cNvSpPr txBox="1"/>
          <p:nvPr>
            <p:ph idx="4" type="subTitle"/>
          </p:nvPr>
        </p:nvSpPr>
        <p:spPr>
          <a:xfrm>
            <a:off x="335011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59" name="Google Shape;59;p9"/>
          <p:cNvSpPr txBox="1"/>
          <p:nvPr>
            <p:ph idx="5" type="body"/>
          </p:nvPr>
        </p:nvSpPr>
        <p:spPr>
          <a:xfrm>
            <a:off x="6071024" y="2439816"/>
            <a:ext cx="2642400" cy="4032300"/>
          </a:xfrm>
          <a:prstGeom prst="rect">
            <a:avLst/>
          </a:prstGeom>
          <a:noFill/>
          <a:ln>
            <a:noFill/>
          </a:ln>
        </p:spPr>
        <p:txBody>
          <a:bodyPr anchorCtr="0" anchor="t" bIns="91425" lIns="91425" spcFirstLastPara="1" rIns="91425" wrap="square" tIns="91425">
            <a:noAutofit/>
          </a:bodyPr>
          <a:lstStyle>
            <a:lvl1pPr indent="-381000" lvl="0" marL="457200" rtl="0">
              <a:spcBef>
                <a:spcPts val="560"/>
              </a:spcBef>
              <a:spcAft>
                <a:spcPts val="0"/>
              </a:spcAft>
              <a:buSzPts val="2400"/>
              <a:buChar char="●"/>
              <a:defRPr/>
            </a:lvl1pPr>
            <a:lvl2pPr indent="-381000" lvl="1" marL="914400" rtl="0">
              <a:spcBef>
                <a:spcPts val="520"/>
              </a:spcBef>
              <a:spcAft>
                <a:spcPts val="0"/>
              </a:spcAft>
              <a:buSzPts val="2400"/>
              <a:buChar char="○"/>
              <a:defRPr/>
            </a:lvl2pPr>
            <a:lvl3pPr indent="-381000" lvl="2" marL="1371600" rtl="0">
              <a:spcBef>
                <a:spcPts val="480"/>
              </a:spcBef>
              <a:spcAft>
                <a:spcPts val="0"/>
              </a:spcAft>
              <a:buSzPts val="2400"/>
              <a:buChar char="■"/>
              <a:defRPr/>
            </a:lvl3pPr>
            <a:lvl4pPr indent="-381000" lvl="3" marL="1828800" rtl="0">
              <a:spcBef>
                <a:spcPts val="400"/>
              </a:spcBef>
              <a:spcAft>
                <a:spcPts val="0"/>
              </a:spcAft>
              <a:buSzPts val="2400"/>
              <a:buChar char="●"/>
              <a:defRPr/>
            </a:lvl4pPr>
            <a:lvl5pPr indent="-381000" lvl="4" marL="2286000" rtl="0">
              <a:spcBef>
                <a:spcPts val="400"/>
              </a:spcBef>
              <a:spcAft>
                <a:spcPts val="0"/>
              </a:spcAft>
              <a:buSzPts val="2400"/>
              <a:buChar char="○"/>
              <a:defRPr/>
            </a:lvl5pPr>
            <a:lvl6pPr indent="-381000" lvl="5" marL="2743200" rtl="0">
              <a:spcBef>
                <a:spcPts val="500"/>
              </a:spcBef>
              <a:spcAft>
                <a:spcPts val="0"/>
              </a:spcAft>
              <a:buSzPts val="2400"/>
              <a:buChar char="■"/>
              <a:defRPr/>
            </a:lvl6pPr>
            <a:lvl7pPr indent="-381000" lvl="6" marL="3200400" rtl="0">
              <a:spcBef>
                <a:spcPts val="500"/>
              </a:spcBef>
              <a:spcAft>
                <a:spcPts val="0"/>
              </a:spcAft>
              <a:buSzPts val="2400"/>
              <a:buChar char="●"/>
              <a:defRPr/>
            </a:lvl7pPr>
            <a:lvl8pPr indent="-381000" lvl="7" marL="3657600" rtl="0">
              <a:spcBef>
                <a:spcPts val="500"/>
              </a:spcBef>
              <a:spcAft>
                <a:spcPts val="0"/>
              </a:spcAft>
              <a:buSzPts val="2400"/>
              <a:buChar char="○"/>
              <a:defRPr/>
            </a:lvl8pPr>
            <a:lvl9pPr indent="-381000" lvl="8" marL="4114800" rtl="0">
              <a:spcBef>
                <a:spcPts val="500"/>
              </a:spcBef>
              <a:spcAft>
                <a:spcPts val="0"/>
              </a:spcAft>
              <a:buSzPts val="2400"/>
              <a:buChar char="■"/>
              <a:defRPr/>
            </a:lvl9pPr>
          </a:lstStyle>
          <a:p/>
        </p:txBody>
      </p:sp>
      <p:sp>
        <p:nvSpPr>
          <p:cNvPr id="60" name="Google Shape;60;p9"/>
          <p:cNvSpPr txBox="1"/>
          <p:nvPr>
            <p:ph idx="6" type="subTitle"/>
          </p:nvPr>
        </p:nvSpPr>
        <p:spPr>
          <a:xfrm>
            <a:off x="6073369" y="1871825"/>
            <a:ext cx="2637600" cy="580800"/>
          </a:xfrm>
          <a:prstGeom prst="rect">
            <a:avLst/>
          </a:prstGeom>
        </p:spPr>
        <p:txBody>
          <a:bodyPr anchorCtr="0" anchor="t" bIns="91425" lIns="91425" spcFirstLastPara="1" rIns="91425" wrap="square" tIns="91425">
            <a:noAutofit/>
          </a:bodyPr>
          <a:lstStyle>
            <a:lvl1pPr lvl="0" rtl="0" algn="ctr">
              <a:spcBef>
                <a:spcPts val="560"/>
              </a:spcBef>
              <a:spcAft>
                <a:spcPts val="0"/>
              </a:spcAft>
              <a:buNone/>
              <a:defRPr b="1">
                <a:solidFill>
                  <a:schemeClr val="dk2"/>
                </a:solidFill>
              </a:defRPr>
            </a:lvl1pPr>
            <a:lvl2pPr lvl="1" rtl="0">
              <a:spcBef>
                <a:spcPts val="560"/>
              </a:spcBef>
              <a:spcAft>
                <a:spcPts val="0"/>
              </a:spcAft>
              <a:buNone/>
              <a:defRPr>
                <a:solidFill>
                  <a:schemeClr val="dk2"/>
                </a:solidFill>
              </a:defRPr>
            </a:lvl2pPr>
            <a:lvl3pPr lvl="2" rtl="0">
              <a:spcBef>
                <a:spcPts val="560"/>
              </a:spcBef>
              <a:spcAft>
                <a:spcPts val="0"/>
              </a:spcAft>
              <a:buNone/>
              <a:defRPr>
                <a:solidFill>
                  <a:schemeClr val="dk2"/>
                </a:solidFill>
              </a:defRPr>
            </a:lvl3pPr>
            <a:lvl4pPr lvl="3" rtl="0">
              <a:spcBef>
                <a:spcPts val="560"/>
              </a:spcBef>
              <a:spcAft>
                <a:spcPts val="0"/>
              </a:spcAft>
              <a:buNone/>
              <a:defRPr>
                <a:solidFill>
                  <a:schemeClr val="dk2"/>
                </a:solidFill>
              </a:defRPr>
            </a:lvl4pPr>
            <a:lvl5pPr lvl="4" rtl="0">
              <a:spcBef>
                <a:spcPts val="560"/>
              </a:spcBef>
              <a:spcAft>
                <a:spcPts val="0"/>
              </a:spcAft>
              <a:buNone/>
              <a:defRPr>
                <a:solidFill>
                  <a:schemeClr val="dk2"/>
                </a:solidFill>
              </a:defRPr>
            </a:lvl5pPr>
            <a:lvl6pPr lvl="5" rtl="0">
              <a:spcBef>
                <a:spcPts val="560"/>
              </a:spcBef>
              <a:spcAft>
                <a:spcPts val="0"/>
              </a:spcAft>
              <a:buNone/>
              <a:defRPr>
                <a:solidFill>
                  <a:schemeClr val="dk2"/>
                </a:solidFill>
              </a:defRPr>
            </a:lvl6pPr>
            <a:lvl7pPr lvl="6" rtl="0">
              <a:spcBef>
                <a:spcPts val="560"/>
              </a:spcBef>
              <a:spcAft>
                <a:spcPts val="0"/>
              </a:spcAft>
              <a:buNone/>
              <a:defRPr>
                <a:solidFill>
                  <a:schemeClr val="dk2"/>
                </a:solidFill>
              </a:defRPr>
            </a:lvl7pPr>
            <a:lvl8pPr lvl="7" rtl="0">
              <a:spcBef>
                <a:spcPts val="560"/>
              </a:spcBef>
              <a:spcAft>
                <a:spcPts val="0"/>
              </a:spcAft>
              <a:buNone/>
              <a:defRPr>
                <a:solidFill>
                  <a:schemeClr val="dk2"/>
                </a:solidFill>
              </a:defRPr>
            </a:lvl8pPr>
            <a:lvl9pPr lvl="8" rtl="0">
              <a:spcBef>
                <a:spcPts val="560"/>
              </a:spcBef>
              <a:spcAft>
                <a:spcPts val="0"/>
              </a:spcAft>
              <a:buNone/>
              <a:defRPr>
                <a:solidFill>
                  <a:schemeClr val="dk2"/>
                </a:solidFill>
              </a:defRPr>
            </a:lvl9pPr>
          </a:lstStyle>
          <a:p/>
        </p:txBody>
      </p:sp>
      <p:sp>
        <p:nvSpPr>
          <p:cNvPr id="61" name="Google Shape;61;p9"/>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62" name="Google Shape;62;p9"/>
          <p:cNvSpPr txBox="1"/>
          <p:nvPr>
            <p:ph idx="7" type="subTitle"/>
          </p:nvPr>
        </p:nvSpPr>
        <p:spPr>
          <a:xfrm>
            <a:off x="24200" y="6583675"/>
            <a:ext cx="81915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63" name="Shape 63"/>
        <p:cNvGrpSpPr/>
        <p:nvPr/>
      </p:nvGrpSpPr>
      <p:grpSpPr>
        <a:xfrm>
          <a:off x="0" y="0"/>
          <a:ext cx="0" cy="0"/>
          <a:chOff x="0" y="0"/>
          <a:chExt cx="0" cy="0"/>
        </a:xfrm>
      </p:grpSpPr>
      <p:sp>
        <p:nvSpPr>
          <p:cNvPr id="64" name="Google Shape;64;p10"/>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0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65" name="Google Shape;65;p10"/>
          <p:cNvSpPr txBox="1"/>
          <p:nvPr>
            <p:ph idx="1" type="body"/>
          </p:nvPr>
        </p:nvSpPr>
        <p:spPr>
          <a:xfrm>
            <a:off x="53340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66" name="Google Shape;66;p10"/>
          <p:cNvSpPr txBox="1"/>
          <p:nvPr>
            <p:ph idx="2" type="body"/>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lvl1pPr indent="-381000" lvl="0" marL="457200" rtl="0" algn="l">
              <a:spcBef>
                <a:spcPts val="560"/>
              </a:spcBef>
              <a:spcAft>
                <a:spcPts val="0"/>
              </a:spcAft>
              <a:buClr>
                <a:schemeClr val="dk2"/>
              </a:buClr>
              <a:buSzPts val="2400"/>
              <a:buFont typeface="Noto Symbol"/>
              <a:buChar char="●"/>
              <a:defRPr/>
            </a:lvl1pPr>
            <a:lvl2pPr indent="-381000" lvl="1" marL="914400" rtl="0" algn="l">
              <a:spcBef>
                <a:spcPts val="520"/>
              </a:spcBef>
              <a:spcAft>
                <a:spcPts val="0"/>
              </a:spcAft>
              <a:buClr>
                <a:schemeClr val="accent1"/>
              </a:buClr>
              <a:buSzPts val="2400"/>
              <a:buFont typeface="Noto Symbol"/>
              <a:buChar char="○"/>
              <a:defRPr/>
            </a:lvl2pPr>
            <a:lvl3pPr indent="-381000" lvl="2" marL="1371600" rtl="0" algn="l">
              <a:spcBef>
                <a:spcPts val="480"/>
              </a:spcBef>
              <a:spcAft>
                <a:spcPts val="0"/>
              </a:spcAft>
              <a:buSzPts val="2400"/>
              <a:buFont typeface="Cambria"/>
              <a:buChar char="■"/>
              <a:defRPr/>
            </a:lvl3pPr>
            <a:lvl4pPr indent="-381000" lvl="3" marL="1828800" rtl="0" algn="l">
              <a:spcBef>
                <a:spcPts val="400"/>
              </a:spcBef>
              <a:spcAft>
                <a:spcPts val="0"/>
              </a:spcAft>
              <a:buClr>
                <a:schemeClr val="dk1"/>
              </a:buClr>
              <a:buSzPts val="2400"/>
              <a:buFont typeface="Cambria"/>
              <a:buChar char="●"/>
              <a:defRPr/>
            </a:lvl4pPr>
            <a:lvl5pPr indent="-381000" lvl="4" marL="2286000" rtl="0" algn="l">
              <a:spcBef>
                <a:spcPts val="400"/>
              </a:spcBef>
              <a:spcAft>
                <a:spcPts val="0"/>
              </a:spcAft>
              <a:buClr>
                <a:schemeClr val="dk1"/>
              </a:buClr>
              <a:buSzPts val="2400"/>
              <a:buFont typeface="Cambria"/>
              <a:buChar char="○"/>
              <a:defRPr/>
            </a:lvl5pPr>
            <a:lvl6pPr indent="-381000" lvl="5" marL="2743200" rtl="0" algn="l">
              <a:lnSpc>
                <a:spcPct val="90000"/>
              </a:lnSpc>
              <a:spcBef>
                <a:spcPts val="500"/>
              </a:spcBef>
              <a:spcAft>
                <a:spcPts val="0"/>
              </a:spcAft>
              <a:buClr>
                <a:schemeClr val="dk1"/>
              </a:buClr>
              <a:buSzPts val="2400"/>
              <a:buFont typeface="Arial"/>
              <a:buChar char="■"/>
              <a:defRPr/>
            </a:lvl6pPr>
            <a:lvl7pPr indent="-381000" lvl="6" marL="3200400" rtl="0" algn="l">
              <a:lnSpc>
                <a:spcPct val="90000"/>
              </a:lnSpc>
              <a:spcBef>
                <a:spcPts val="500"/>
              </a:spcBef>
              <a:spcAft>
                <a:spcPts val="0"/>
              </a:spcAft>
              <a:buClr>
                <a:schemeClr val="dk1"/>
              </a:buClr>
              <a:buSzPts val="2400"/>
              <a:buFont typeface="Arial"/>
              <a:buChar char="●"/>
              <a:defRPr/>
            </a:lvl7pPr>
            <a:lvl8pPr indent="-381000" lvl="7" marL="3657600" rtl="0" algn="l">
              <a:lnSpc>
                <a:spcPct val="90000"/>
              </a:lnSpc>
              <a:spcBef>
                <a:spcPts val="500"/>
              </a:spcBef>
              <a:spcAft>
                <a:spcPts val="0"/>
              </a:spcAft>
              <a:buClr>
                <a:schemeClr val="dk1"/>
              </a:buClr>
              <a:buSzPts val="2400"/>
              <a:buFont typeface="Arial"/>
              <a:buChar char="○"/>
              <a:defRPr/>
            </a:lvl8pPr>
            <a:lvl9pPr indent="-381000" lvl="8" marL="4114800" rtl="0" algn="l">
              <a:lnSpc>
                <a:spcPct val="90000"/>
              </a:lnSpc>
              <a:spcBef>
                <a:spcPts val="500"/>
              </a:spcBef>
              <a:spcAft>
                <a:spcPts val="0"/>
              </a:spcAft>
              <a:buClr>
                <a:schemeClr val="dk1"/>
              </a:buClr>
              <a:buSzPts val="2400"/>
              <a:buFont typeface="Arial"/>
              <a:buChar char="■"/>
              <a:defRPr/>
            </a:lvl9pPr>
          </a:lstStyle>
          <a:p/>
        </p:txBody>
      </p:sp>
      <p:sp>
        <p:nvSpPr>
          <p:cNvPr id="67" name="Google Shape;67;p10"/>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68" name="Google Shape;68;p10"/>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1400">
                <a:solidFill>
                  <a:srgbClr val="FFFFFF"/>
                </a:solidFill>
              </a:defRPr>
            </a:lvl1pPr>
            <a:lvl2pPr lvl="1" rtl="0">
              <a:spcBef>
                <a:spcPts val="560"/>
              </a:spcBef>
              <a:spcAft>
                <a:spcPts val="0"/>
              </a:spcAft>
              <a:buNone/>
              <a:defRPr/>
            </a:lvl2pPr>
            <a:lvl3pPr lvl="2" rtl="0">
              <a:spcBef>
                <a:spcPts val="560"/>
              </a:spcBef>
              <a:spcAft>
                <a:spcPts val="0"/>
              </a:spcAft>
              <a:buNone/>
              <a:defRPr/>
            </a:lvl3pPr>
            <a:lvl4pPr lvl="3" rtl="0">
              <a:spcBef>
                <a:spcPts val="560"/>
              </a:spcBef>
              <a:spcAft>
                <a:spcPts val="0"/>
              </a:spcAft>
              <a:buNone/>
              <a:defRPr/>
            </a:lvl4pPr>
            <a:lvl5pPr lvl="4" rtl="0">
              <a:spcBef>
                <a:spcPts val="560"/>
              </a:spcBef>
              <a:spcAft>
                <a:spcPts val="0"/>
              </a:spcAft>
              <a:buNone/>
              <a:defRPr/>
            </a:lvl5pPr>
            <a:lvl6pPr lvl="5" rtl="0">
              <a:spcBef>
                <a:spcPts val="560"/>
              </a:spcBef>
              <a:spcAft>
                <a:spcPts val="0"/>
              </a:spcAft>
              <a:buNone/>
              <a:defRPr/>
            </a:lvl6pPr>
            <a:lvl7pPr lvl="6" rtl="0">
              <a:spcBef>
                <a:spcPts val="560"/>
              </a:spcBef>
              <a:spcAft>
                <a:spcPts val="0"/>
              </a:spcAft>
              <a:buNone/>
              <a:defRPr/>
            </a:lvl7pPr>
            <a:lvl8pPr lvl="7" rtl="0">
              <a:spcBef>
                <a:spcPts val="560"/>
              </a:spcBef>
              <a:spcAft>
                <a:spcPts val="0"/>
              </a:spcAft>
              <a:buNone/>
              <a:defRPr/>
            </a:lvl8pPr>
            <a:lvl9pPr lvl="8" rtl="0">
              <a:spcBef>
                <a:spcPts val="56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8.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5"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4" Type="http://schemas.openxmlformats.org/officeDocument/2006/relationships/slideLayout" Target="../slideLayouts/slideLayout46.xml"/><Relationship Id="rId23" Type="http://schemas.openxmlformats.org/officeDocument/2006/relationships/slideLayout" Target="../slideLayouts/slideLayout45.xml"/><Relationship Id="rId1" Type="http://schemas.openxmlformats.org/officeDocument/2006/relationships/image" Target="../media/image18.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slideLayout" Target="../slideLayouts/slideLayout48.xml"/><Relationship Id="rId25" Type="http://schemas.openxmlformats.org/officeDocument/2006/relationships/slideLayout" Target="../slideLayouts/slideLayout47.xml"/><Relationship Id="rId28" Type="http://schemas.openxmlformats.org/officeDocument/2006/relationships/slideLayout" Target="../slideLayouts/slideLayout50.xml"/><Relationship Id="rId27" Type="http://schemas.openxmlformats.org/officeDocument/2006/relationships/slideLayout" Target="../slideLayouts/slideLayout49.xml"/><Relationship Id="rId5" Type="http://schemas.openxmlformats.org/officeDocument/2006/relationships/slideLayout" Target="../slideLayouts/slideLayout27.xml"/><Relationship Id="rId6" Type="http://schemas.openxmlformats.org/officeDocument/2006/relationships/slideLayout" Target="../slideLayouts/slideLayout28.xml"/><Relationship Id="rId29" Type="http://schemas.openxmlformats.org/officeDocument/2006/relationships/slideLayout" Target="../slideLayouts/slideLayout51.xml"/><Relationship Id="rId7" Type="http://schemas.openxmlformats.org/officeDocument/2006/relationships/slideLayout" Target="../slideLayouts/slideLayout29.xml"/><Relationship Id="rId8" Type="http://schemas.openxmlformats.org/officeDocument/2006/relationships/slideLayout" Target="../slideLayouts/slideLayout30.xml"/><Relationship Id="rId31" Type="http://schemas.openxmlformats.org/officeDocument/2006/relationships/slideLayout" Target="../slideLayouts/slideLayout53.xml"/><Relationship Id="rId30" Type="http://schemas.openxmlformats.org/officeDocument/2006/relationships/slideLayout" Target="../slideLayouts/slideLayout52.xml"/><Relationship Id="rId11" Type="http://schemas.openxmlformats.org/officeDocument/2006/relationships/slideLayout" Target="../slideLayouts/slideLayout33.xml"/><Relationship Id="rId33" Type="http://schemas.openxmlformats.org/officeDocument/2006/relationships/theme" Target="../theme/theme1.xml"/><Relationship Id="rId10" Type="http://schemas.openxmlformats.org/officeDocument/2006/relationships/slideLayout" Target="../slideLayouts/slideLayout32.xml"/><Relationship Id="rId32" Type="http://schemas.openxmlformats.org/officeDocument/2006/relationships/slideLayout" Target="../slideLayouts/slideLayout54.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9" Type="http://schemas.openxmlformats.org/officeDocument/2006/relationships/slideLayout" Target="../slideLayouts/slideLayout41.xml"/><Relationship Id="rId1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15000"/>
              </a:lnSpc>
              <a:spcBef>
                <a:spcPts val="56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1pPr>
            <a:lvl2pPr indent="-381000" lvl="1" marL="914400" marR="0" rtl="0" algn="l">
              <a:spcBef>
                <a:spcPts val="520"/>
              </a:spcBef>
              <a:spcAft>
                <a:spcPts val="0"/>
              </a:spcAft>
              <a:buClr>
                <a:schemeClr val="accent1"/>
              </a:buClr>
              <a:buSzPts val="2400"/>
              <a:buFont typeface="Microsoft JhengHei"/>
              <a:buChar char="○"/>
              <a:defRPr sz="2400">
                <a:latin typeface="Microsoft JhengHei"/>
                <a:ea typeface="Microsoft JhengHei"/>
                <a:cs typeface="Microsoft JhengHei"/>
                <a:sym typeface="Microsoft JhengHei"/>
              </a:defRPr>
            </a:lvl2pPr>
            <a:lvl3pPr indent="-381000" lvl="2" marL="1371600" marR="0" rtl="0" algn="l">
              <a:spcBef>
                <a:spcPts val="48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3pPr>
            <a:lvl4pPr indent="-381000" lvl="3" marL="18288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4pPr>
            <a:lvl5pPr indent="-381000" lvl="4" marL="22860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5pPr>
            <a:lvl6pPr indent="-381000" lvl="5" marL="27432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6pPr>
            <a:lvl7pPr indent="-381000" lvl="6" marL="32004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7pPr>
            <a:lvl8pPr indent="-381000" lvl="7" marL="36576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8pPr>
            <a:lvl9pPr indent="-381000" lvl="8" marL="41148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9pPr>
          </a:lstStyle>
          <a:p/>
        </p:txBody>
      </p:sp>
      <p:sp>
        <p:nvSpPr>
          <p:cNvPr id="11" name="Google Shape;11;p1"/>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2" name="Google Shape;12;p1"/>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13" name="Google Shape;13;p1"/>
          <p:cNvSpPr txBox="1"/>
          <p:nvPr/>
        </p:nvSpPr>
        <p:spPr>
          <a:xfrm>
            <a:off x="16125" y="6559475"/>
            <a:ext cx="6236700" cy="2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59" name="Shape 159"/>
        <p:cNvGrpSpPr/>
        <p:nvPr/>
      </p:nvGrpSpPr>
      <p:grpSpPr>
        <a:xfrm>
          <a:off x="0" y="0"/>
          <a:ext cx="0" cy="0"/>
          <a:chOff x="0" y="0"/>
          <a:chExt cx="0" cy="0"/>
        </a:xfrm>
      </p:grpSpPr>
      <p:sp>
        <p:nvSpPr>
          <p:cNvPr id="160" name="Google Shape;160;p25"/>
          <p:cNvSpPr txBox="1"/>
          <p:nvPr>
            <p:ph idx="1" type="body"/>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15000"/>
              </a:lnSpc>
              <a:spcBef>
                <a:spcPts val="56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1pPr>
            <a:lvl2pPr indent="-381000" lvl="1" marL="914400" marR="0" rtl="0" algn="l">
              <a:spcBef>
                <a:spcPts val="520"/>
              </a:spcBef>
              <a:spcAft>
                <a:spcPts val="0"/>
              </a:spcAft>
              <a:buClr>
                <a:schemeClr val="accent1"/>
              </a:buClr>
              <a:buSzPts val="2400"/>
              <a:buFont typeface="Microsoft JhengHei"/>
              <a:buChar char="○"/>
              <a:defRPr sz="2400">
                <a:latin typeface="Microsoft JhengHei"/>
                <a:ea typeface="Microsoft JhengHei"/>
                <a:cs typeface="Microsoft JhengHei"/>
                <a:sym typeface="Microsoft JhengHei"/>
              </a:defRPr>
            </a:lvl2pPr>
            <a:lvl3pPr indent="-381000" lvl="2" marL="1371600" marR="0" rtl="0" algn="l">
              <a:spcBef>
                <a:spcPts val="480"/>
              </a:spcBef>
              <a:spcAft>
                <a:spcPts val="0"/>
              </a:spcAft>
              <a:buClr>
                <a:schemeClr val="dk2"/>
              </a:buClr>
              <a:buSzPts val="2400"/>
              <a:buFont typeface="Microsoft JhengHei"/>
              <a:buChar char="■"/>
              <a:defRPr sz="2400">
                <a:latin typeface="Microsoft JhengHei"/>
                <a:ea typeface="Microsoft JhengHei"/>
                <a:cs typeface="Microsoft JhengHei"/>
                <a:sym typeface="Microsoft JhengHei"/>
              </a:defRPr>
            </a:lvl3pPr>
            <a:lvl4pPr indent="-381000" lvl="3" marL="18288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4pPr>
            <a:lvl5pPr indent="-381000" lvl="4" marL="2286000" marR="0" rtl="0" algn="l">
              <a:spcBef>
                <a:spcPts val="4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5pPr>
            <a:lvl6pPr indent="-381000" lvl="5" marL="27432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6pPr>
            <a:lvl7pPr indent="-381000" lvl="6" marL="32004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7pPr>
            <a:lvl8pPr indent="-381000" lvl="7" marL="36576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8pPr>
            <a:lvl9pPr indent="-381000" lvl="8" marL="4114800" marR="0" rtl="0" algn="l">
              <a:lnSpc>
                <a:spcPct val="90000"/>
              </a:lnSpc>
              <a:spcBef>
                <a:spcPts val="500"/>
              </a:spcBef>
              <a:spcAft>
                <a:spcPts val="0"/>
              </a:spcAft>
              <a:buClr>
                <a:schemeClr val="dk1"/>
              </a:buClr>
              <a:buSzPts val="2400"/>
              <a:buFont typeface="Microsoft JhengHei"/>
              <a:buChar char="■"/>
              <a:defRPr sz="2400">
                <a:latin typeface="Microsoft JhengHei"/>
                <a:ea typeface="Microsoft JhengHei"/>
                <a:cs typeface="Microsoft JhengHei"/>
                <a:sym typeface="Microsoft JhengHei"/>
              </a:defRPr>
            </a:lvl9pPr>
          </a:lstStyle>
          <a:p/>
        </p:txBody>
      </p:sp>
      <p:sp>
        <p:nvSpPr>
          <p:cNvPr id="161" name="Google Shape;161;p25"/>
          <p:cNvSpPr txBox="1"/>
          <p:nvPr>
            <p:ph idx="12" type="sldNum"/>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800" u="none" cap="none" strike="noStrike">
                <a:solidFill>
                  <a:srgbClr val="FFFFFF"/>
                </a:solidFill>
                <a:latin typeface="Cambria"/>
                <a:ea typeface="Cambria"/>
                <a:cs typeface="Cambria"/>
                <a:sym typeface="Cambria"/>
              </a:defRPr>
            </a:lvl1pPr>
            <a:lvl2pPr indent="0" lvl="1" marL="0" marR="0" rtl="0" algn="ctr">
              <a:spcBef>
                <a:spcPts val="0"/>
              </a:spcBef>
              <a:buNone/>
              <a:defRPr b="0" i="0" sz="1800" u="none" cap="none" strike="noStrike">
                <a:solidFill>
                  <a:srgbClr val="FFFFFF"/>
                </a:solidFill>
                <a:latin typeface="Cambria"/>
                <a:ea typeface="Cambria"/>
                <a:cs typeface="Cambria"/>
                <a:sym typeface="Cambria"/>
              </a:defRPr>
            </a:lvl2pPr>
            <a:lvl3pPr indent="0" lvl="2" marL="0" marR="0" rtl="0" algn="ctr">
              <a:spcBef>
                <a:spcPts val="0"/>
              </a:spcBef>
              <a:buNone/>
              <a:defRPr b="0" i="0" sz="1800" u="none" cap="none" strike="noStrike">
                <a:solidFill>
                  <a:srgbClr val="FFFFFF"/>
                </a:solidFill>
                <a:latin typeface="Cambria"/>
                <a:ea typeface="Cambria"/>
                <a:cs typeface="Cambria"/>
                <a:sym typeface="Cambria"/>
              </a:defRPr>
            </a:lvl3pPr>
            <a:lvl4pPr indent="0" lvl="3" marL="0" marR="0" rtl="0" algn="ctr">
              <a:spcBef>
                <a:spcPts val="0"/>
              </a:spcBef>
              <a:buNone/>
              <a:defRPr b="0" i="0" sz="1800" u="none" cap="none" strike="noStrike">
                <a:solidFill>
                  <a:srgbClr val="FFFFFF"/>
                </a:solidFill>
                <a:latin typeface="Cambria"/>
                <a:ea typeface="Cambria"/>
                <a:cs typeface="Cambria"/>
                <a:sym typeface="Cambria"/>
              </a:defRPr>
            </a:lvl4pPr>
            <a:lvl5pPr indent="0" lvl="4" marL="0" marR="0" rtl="0" algn="ctr">
              <a:spcBef>
                <a:spcPts val="0"/>
              </a:spcBef>
              <a:buNone/>
              <a:defRPr b="0" i="0" sz="1800" u="none" cap="none" strike="noStrike">
                <a:solidFill>
                  <a:srgbClr val="FFFFFF"/>
                </a:solidFill>
                <a:latin typeface="Cambria"/>
                <a:ea typeface="Cambria"/>
                <a:cs typeface="Cambria"/>
                <a:sym typeface="Cambria"/>
              </a:defRPr>
            </a:lvl5pPr>
            <a:lvl6pPr indent="0" lvl="5" marL="0" marR="0" rtl="0" algn="ctr">
              <a:spcBef>
                <a:spcPts val="0"/>
              </a:spcBef>
              <a:buNone/>
              <a:defRPr b="0" i="0" sz="1800" u="none" cap="none" strike="noStrike">
                <a:solidFill>
                  <a:srgbClr val="FFFFFF"/>
                </a:solidFill>
                <a:latin typeface="Cambria"/>
                <a:ea typeface="Cambria"/>
                <a:cs typeface="Cambria"/>
                <a:sym typeface="Cambria"/>
              </a:defRPr>
            </a:lvl6pPr>
            <a:lvl7pPr indent="0" lvl="6" marL="0" marR="0" rtl="0" algn="ctr">
              <a:spcBef>
                <a:spcPts val="0"/>
              </a:spcBef>
              <a:buNone/>
              <a:defRPr b="0" i="0" sz="1800" u="none" cap="none" strike="noStrike">
                <a:solidFill>
                  <a:srgbClr val="FFFFFF"/>
                </a:solidFill>
                <a:latin typeface="Cambria"/>
                <a:ea typeface="Cambria"/>
                <a:cs typeface="Cambria"/>
                <a:sym typeface="Cambria"/>
              </a:defRPr>
            </a:lvl7pPr>
            <a:lvl8pPr indent="0" lvl="7" marL="0" marR="0" rtl="0" algn="ctr">
              <a:spcBef>
                <a:spcPts val="0"/>
              </a:spcBef>
              <a:buNone/>
              <a:defRPr b="0" i="0" sz="1800" u="none" cap="none" strike="noStrike">
                <a:solidFill>
                  <a:srgbClr val="FFFFFF"/>
                </a:solidFill>
                <a:latin typeface="Cambria"/>
                <a:ea typeface="Cambria"/>
                <a:cs typeface="Cambria"/>
                <a:sym typeface="Cambria"/>
              </a:defRPr>
            </a:lvl8pPr>
            <a:lvl9pPr indent="0" lvl="8" marL="0" marR="0" rtl="0" algn="ctr">
              <a:spcBef>
                <a:spcPts val="0"/>
              </a:spcBef>
              <a:buNone/>
              <a:defRPr b="0" i="0" sz="1800" u="none" cap="none" strike="noStrike">
                <a:solidFill>
                  <a:srgbClr val="FFFFFF"/>
                </a:solidFill>
                <a:latin typeface="Cambria"/>
                <a:ea typeface="Cambria"/>
                <a:cs typeface="Cambria"/>
                <a:sym typeface="Cambria"/>
              </a:defRPr>
            </a:lvl9pPr>
          </a:lstStyle>
          <a:p>
            <a:pPr indent="0" lvl="0" marL="0" rtl="0" algn="ctr">
              <a:spcBef>
                <a:spcPts val="0"/>
              </a:spcBef>
              <a:spcAft>
                <a:spcPts val="0"/>
              </a:spcAft>
              <a:buNone/>
            </a:pPr>
            <a:fld id="{00000000-1234-1234-1234-123412341234}" type="slidenum">
              <a:rPr lang="zh-TW"/>
              <a:t>‹#›</a:t>
            </a:fld>
            <a:endParaRPr/>
          </a:p>
        </p:txBody>
      </p:sp>
      <p:sp>
        <p:nvSpPr>
          <p:cNvPr id="162" name="Google Shape;162;p25"/>
          <p:cNvSpPr txBox="1"/>
          <p:nvPr>
            <p:ph type="title"/>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lvl1pPr indent="-254000" lvl="0" marL="0" marR="0" rtl="0" algn="ctr">
              <a:spcBef>
                <a:spcPts val="0"/>
              </a:spcBef>
              <a:spcAft>
                <a:spcPts val="0"/>
              </a:spcAft>
              <a:buSzPts val="4000"/>
              <a:buFont typeface="Microsoft JhengHei"/>
              <a:buChar char="●"/>
              <a:defRPr b="1" sz="4000">
                <a:latin typeface="Microsoft JhengHei"/>
                <a:ea typeface="Microsoft JhengHei"/>
                <a:cs typeface="Microsoft JhengHei"/>
                <a:sym typeface="Microsoft JhengHei"/>
              </a:defRPr>
            </a:lvl1pPr>
            <a:lvl2pPr indent="-88900" lvl="1"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2pPr>
            <a:lvl3pPr indent="-88900" lvl="2"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3pPr>
            <a:lvl4pPr indent="-88900" lvl="3"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4pPr>
            <a:lvl5pPr indent="-88900" lvl="4" marL="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5pPr>
            <a:lvl6pPr indent="-88900" lvl="5" marL="4572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6pPr>
            <a:lvl7pPr indent="-88900" lvl="6" marL="9144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7pPr>
            <a:lvl8pPr indent="-88900" lvl="7" marL="13716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8pPr>
            <a:lvl9pPr indent="-88900" lvl="8" marL="1828800" marR="0" rtl="0" algn="r">
              <a:spcBef>
                <a:spcPts val="0"/>
              </a:spcBef>
              <a:spcAft>
                <a:spcPts val="0"/>
              </a:spcAft>
              <a:buSzPts val="1400"/>
              <a:buFont typeface="Microsoft JhengHei"/>
              <a:buChar char="■"/>
              <a:defRPr>
                <a:latin typeface="Microsoft JhengHei"/>
                <a:ea typeface="Microsoft JhengHei"/>
                <a:cs typeface="Microsoft JhengHei"/>
                <a:sym typeface="Microsoft JhengHei"/>
              </a:defRPr>
            </a:lvl9pPr>
          </a:lstStyle>
          <a:p/>
        </p:txBody>
      </p:sp>
      <p:sp>
        <p:nvSpPr>
          <p:cNvPr id="163" name="Google Shape;163;p25"/>
          <p:cNvSpPr txBox="1"/>
          <p:nvPr/>
        </p:nvSpPr>
        <p:spPr>
          <a:xfrm>
            <a:off x="16125" y="6559475"/>
            <a:ext cx="6236700" cy="2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hyperlink" Target="mailto:pudding@nccu.edu.tw"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127.png"/><Relationship Id="rId4" Type="http://schemas.openxmlformats.org/officeDocument/2006/relationships/image" Target="../media/image4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0.xml"/><Relationship Id="rId3" Type="http://schemas.openxmlformats.org/officeDocument/2006/relationships/image" Target="../media/image11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1.xml"/><Relationship Id="rId3" Type="http://schemas.openxmlformats.org/officeDocument/2006/relationships/image" Target="../media/image12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3.xml"/><Relationship Id="rId3" Type="http://schemas.openxmlformats.org/officeDocument/2006/relationships/image" Target="../media/image53.png"/><Relationship Id="rId4" Type="http://schemas.openxmlformats.org/officeDocument/2006/relationships/image" Target="../media/image60.png"/><Relationship Id="rId5" Type="http://schemas.openxmlformats.org/officeDocument/2006/relationships/image" Target="../media/image50.png"/><Relationship Id="rId6" Type="http://schemas.openxmlformats.org/officeDocument/2006/relationships/image" Target="../media/image8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5.xml"/><Relationship Id="rId3" Type="http://schemas.openxmlformats.org/officeDocument/2006/relationships/image" Target="../media/image53.png"/><Relationship Id="rId4" Type="http://schemas.openxmlformats.org/officeDocument/2006/relationships/image" Target="../media/image60.png"/><Relationship Id="rId5" Type="http://schemas.openxmlformats.org/officeDocument/2006/relationships/image" Target="../media/image83.png"/><Relationship Id="rId6" Type="http://schemas.openxmlformats.org/officeDocument/2006/relationships/image" Target="../media/image50.png"/><Relationship Id="rId7" Type="http://schemas.openxmlformats.org/officeDocument/2006/relationships/image" Target="../media/image12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6.xml"/><Relationship Id="rId3" Type="http://schemas.openxmlformats.org/officeDocument/2006/relationships/image" Target="../media/image123.png"/><Relationship Id="rId4" Type="http://schemas.openxmlformats.org/officeDocument/2006/relationships/image" Target="../media/image12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7.xml"/><Relationship Id="rId3" Type="http://schemas.openxmlformats.org/officeDocument/2006/relationships/image" Target="../media/image126.png"/><Relationship Id="rId4" Type="http://schemas.openxmlformats.org/officeDocument/2006/relationships/image" Target="../media/image12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8.xml"/><Relationship Id="rId3" Type="http://schemas.openxmlformats.org/officeDocument/2006/relationships/hyperlink" Target="http://www.shujuren.org/article/827.html" TargetMode="External"/><Relationship Id="rId4" Type="http://schemas.openxmlformats.org/officeDocument/2006/relationships/image" Target="../media/image128.gif"/><Relationship Id="rId5" Type="http://schemas.openxmlformats.org/officeDocument/2006/relationships/image" Target="../media/image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4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48.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127.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127.png"/><Relationship Id="rId4" Type="http://schemas.openxmlformats.org/officeDocument/2006/relationships/image" Target="../media/image41.png"/><Relationship Id="rId5" Type="http://schemas.openxmlformats.org/officeDocument/2006/relationships/image" Target="../media/image50.png"/><Relationship Id="rId6"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57.png"/><Relationship Id="rId5"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hyperlink" Target="http://blog.pulipuli.info" TargetMode="Externa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1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2.xml"/><Relationship Id="rId3" Type="http://schemas.openxmlformats.org/officeDocument/2006/relationships/image" Target="../media/image59.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3.xml"/><Relationship Id="rId3" Type="http://schemas.openxmlformats.org/officeDocument/2006/relationships/image" Target="../media/image59.png"/><Relationship Id="rId4" Type="http://schemas.openxmlformats.org/officeDocument/2006/relationships/image" Target="../media/image55.png"/><Relationship Id="rId5" Type="http://schemas.openxmlformats.org/officeDocument/2006/relationships/image" Target="../media/image1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4.xml"/><Relationship Id="rId3" Type="http://schemas.openxmlformats.org/officeDocument/2006/relationships/image" Target="../media/image59.png"/><Relationship Id="rId4" Type="http://schemas.openxmlformats.org/officeDocument/2006/relationships/image" Target="../media/image55.png"/><Relationship Id="rId5" Type="http://schemas.openxmlformats.org/officeDocument/2006/relationships/image" Target="../media/image53.png"/><Relationship Id="rId6"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60.png"/><Relationship Id="rId5"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6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 Id="rId3" Type="http://schemas.openxmlformats.org/officeDocument/2006/relationships/image" Target="../media/image53.png"/><Relationship Id="rId4" Type="http://schemas.openxmlformats.org/officeDocument/2006/relationships/image" Target="../media/image60.png"/><Relationship Id="rId5"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50.png"/><Relationship Id="rId4" Type="http://schemas.openxmlformats.org/officeDocument/2006/relationships/image" Target="../media/image60.png"/><Relationship Id="rId5"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 Id="rId3" Type="http://schemas.openxmlformats.org/officeDocument/2006/relationships/image" Target="../media/image62.png"/><Relationship Id="rId4" Type="http://schemas.openxmlformats.org/officeDocument/2006/relationships/image" Target="../media/image60.png"/><Relationship Id="rId5"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 Id="rId3"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 Id="rId3" Type="http://schemas.openxmlformats.org/officeDocument/2006/relationships/image" Target="../media/image6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 Id="rId3"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5.xml"/><Relationship Id="rId3"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6.xml"/><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7.xml"/><Relationship Id="rId3" Type="http://schemas.openxmlformats.org/officeDocument/2006/relationships/hyperlink" Target="https://zh-tw.libreoffice.org" TargetMode="External"/><Relationship Id="rId4" Type="http://schemas.openxmlformats.org/officeDocument/2006/relationships/hyperlink" Target="https://zh-tw.libreoffice.org" TargetMode="External"/><Relationship Id="rId5" Type="http://schemas.openxmlformats.org/officeDocument/2006/relationships/hyperlink" Target="https://zh-tw.libreoffice.org" TargetMode="External"/><Relationship Id="rId6"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 Id="rId3" Type="http://schemas.openxmlformats.org/officeDocument/2006/relationships/image" Target="../media/image72.png"/><Relationship Id="rId4" Type="http://schemas.openxmlformats.org/officeDocument/2006/relationships/image" Target="../media/image81.png"/><Relationship Id="rId5" Type="http://schemas.openxmlformats.org/officeDocument/2006/relationships/image" Target="../media/image77.png"/><Relationship Id="rId6"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9.xml"/><Relationship Id="rId3"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 Id="rId3"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image" Target="../media/image7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7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5.xml"/><Relationship Id="rId3"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 Id="rId3" Type="http://schemas.openxmlformats.org/officeDocument/2006/relationships/image" Target="../media/image50.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9.xml"/><Relationship Id="rId3"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40.gif"/><Relationship Id="rId4" Type="http://schemas.openxmlformats.org/officeDocument/2006/relationships/image" Target="../media/image41.png"/><Relationship Id="rId5" Type="http://schemas.openxmlformats.org/officeDocument/2006/relationships/image" Target="../media/image44.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1.xml"/><Relationship Id="rId3"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2.xml"/><Relationship Id="rId3"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 Id="rId3" Type="http://schemas.openxmlformats.org/officeDocument/2006/relationships/image" Target="../media/image7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4.xml"/><Relationship Id="rId3" Type="http://schemas.openxmlformats.org/officeDocument/2006/relationships/image" Target="../media/image7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5.xml"/><Relationship Id="rId3"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6.xml"/><Relationship Id="rId3" Type="http://schemas.openxmlformats.org/officeDocument/2006/relationships/image" Target="../media/image85.png"/><Relationship Id="rId4" Type="http://schemas.openxmlformats.org/officeDocument/2006/relationships/image" Target="../media/image84.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7.xml"/><Relationship Id="rId3" Type="http://schemas.openxmlformats.org/officeDocument/2006/relationships/image" Target="../media/image85.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8.xml"/><Relationship Id="rId3" Type="http://schemas.openxmlformats.org/officeDocument/2006/relationships/image" Target="../media/image89.pn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9.xml"/><Relationship Id="rId3" Type="http://schemas.openxmlformats.org/officeDocument/2006/relationships/image" Target="../media/image88.pn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image" Target="../media/image40.gif"/><Relationship Id="rId4" Type="http://schemas.openxmlformats.org/officeDocument/2006/relationships/image" Target="../media/image127.png"/><Relationship Id="rId5" Type="http://schemas.openxmlformats.org/officeDocument/2006/relationships/image" Target="../media/image44.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0.xml"/><Relationship Id="rId3" Type="http://schemas.openxmlformats.org/officeDocument/2006/relationships/image" Target="../media/image78.png"/><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1.xml"/><Relationship Id="rId3" Type="http://schemas.openxmlformats.org/officeDocument/2006/relationships/image" Target="../media/image90.png"/><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2.xml"/><Relationship Id="rId3" Type="http://schemas.openxmlformats.org/officeDocument/2006/relationships/hyperlink" Target="https://lis.nsysu.edu.tw/p/412-1001-17831.php" TargetMode="External"/><Relationship Id="rId4" Type="http://schemas.openxmlformats.org/officeDocument/2006/relationships/hyperlink" Target="https://lis.nsysu.edu.tw/p/412-1001-17831.php" TargetMode="External"/><Relationship Id="rId5" Type="http://schemas.openxmlformats.org/officeDocument/2006/relationships/hyperlink" Target="https://lis.nsysu.edu.tw/p/412-1001-17831.php" TargetMode="External"/><Relationship Id="rId6" Type="http://schemas.openxmlformats.org/officeDocument/2006/relationships/hyperlink" Target="https://help.shopee.tw/tw/s/" TargetMode="External"/><Relationship Id="rId7" Type="http://schemas.openxmlformats.org/officeDocument/2006/relationships/hyperlink" Target="https://www.104.com.tw/faq/match-letter"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3.xml"/><Relationship Id="rId3" Type="http://schemas.openxmlformats.org/officeDocument/2006/relationships/image" Target="../media/image91.png"/><Relationship Id="rId4" Type="http://schemas.openxmlformats.org/officeDocument/2006/relationships/image" Target="../media/image72.png"/><Relationship Id="rId5"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4.xml"/><Relationship Id="rId3" Type="http://schemas.openxmlformats.org/officeDocument/2006/relationships/image" Target="../media/image92.png"/><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5.xml"/><Relationship Id="rId3" Type="http://schemas.openxmlformats.org/officeDocument/2006/relationships/image" Target="../media/image9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6.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7.xml"/><Relationship Id="rId3" Type="http://schemas.openxmlformats.org/officeDocument/2006/relationships/image" Target="../media/image9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9.xml"/><Relationship Id="rId3" Type="http://schemas.openxmlformats.org/officeDocument/2006/relationships/image" Target="../media/image97.pn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40.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0.xml"/><Relationship Id="rId3" Type="http://schemas.openxmlformats.org/officeDocument/2006/relationships/image" Target="../media/image9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1.xml"/><Relationship Id="rId3" Type="http://schemas.openxmlformats.org/officeDocument/2006/relationships/image" Target="../media/image96.png"/><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2.xml"/><Relationship Id="rId3" Type="http://schemas.openxmlformats.org/officeDocument/2006/relationships/image" Target="../media/image93.png"/><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3.xml"/><Relationship Id="rId3" Type="http://schemas.openxmlformats.org/officeDocument/2006/relationships/image" Target="../media/image10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4.xml"/><Relationship Id="rId3" Type="http://schemas.openxmlformats.org/officeDocument/2006/relationships/image" Target="../media/image10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6.xml"/><Relationship Id="rId3" Type="http://schemas.openxmlformats.org/officeDocument/2006/relationships/image" Target="../media/image10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7.xml"/><Relationship Id="rId3" Type="http://schemas.openxmlformats.org/officeDocument/2006/relationships/image" Target="../media/image100.png"/><Relationship Id="rId4" Type="http://schemas.openxmlformats.org/officeDocument/2006/relationships/image" Target="../media/image129.png"/><Relationship Id="rId5" Type="http://schemas.openxmlformats.org/officeDocument/2006/relationships/image" Target="../media/image5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8.xml"/><Relationship Id="rId3" Type="http://schemas.openxmlformats.org/officeDocument/2006/relationships/image" Target="../media/image103.png"/><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9.xml"/><Relationship Id="rId3" Type="http://schemas.openxmlformats.org/officeDocument/2006/relationships/image" Target="../media/image10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5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0.xml"/><Relationship Id="rId3" Type="http://schemas.openxmlformats.org/officeDocument/2006/relationships/image" Target="../media/image10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1.xml"/><Relationship Id="rId3" Type="http://schemas.openxmlformats.org/officeDocument/2006/relationships/image" Target="../media/image100.png"/><Relationship Id="rId4" Type="http://schemas.openxmlformats.org/officeDocument/2006/relationships/image" Target="../media/image10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2.xml"/><Relationship Id="rId3" Type="http://schemas.openxmlformats.org/officeDocument/2006/relationships/image" Target="../media/image11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4.xml"/><Relationship Id="rId3" Type="http://schemas.openxmlformats.org/officeDocument/2006/relationships/image" Target="../media/image97.png"/><Relationship Id="rId4" Type="http://schemas.openxmlformats.org/officeDocument/2006/relationships/image" Target="../media/image72.png"/><Relationship Id="rId5" Type="http://schemas.openxmlformats.org/officeDocument/2006/relationships/image" Target="../media/image7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5.xml"/><Relationship Id="rId3" Type="http://schemas.openxmlformats.org/officeDocument/2006/relationships/image" Target="../media/image105.png"/><Relationship Id="rId4" Type="http://schemas.openxmlformats.org/officeDocument/2006/relationships/image" Target="../media/image104.png"/><Relationship Id="rId5" Type="http://schemas.openxmlformats.org/officeDocument/2006/relationships/image" Target="../media/image7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6.xml"/><Relationship Id="rId3" Type="http://schemas.openxmlformats.org/officeDocument/2006/relationships/image" Target="../media/image10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7.xml"/><Relationship Id="rId3" Type="http://schemas.openxmlformats.org/officeDocument/2006/relationships/image" Target="../media/image10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8.xml"/><Relationship Id="rId3" Type="http://schemas.openxmlformats.org/officeDocument/2006/relationships/image" Target="../media/image114.png"/><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9.xml"/><Relationship Id="rId3" Type="http://schemas.openxmlformats.org/officeDocument/2006/relationships/image" Target="../media/image10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0.xml"/><Relationship Id="rId3" Type="http://schemas.openxmlformats.org/officeDocument/2006/relationships/image" Target="../media/image11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1.xml"/><Relationship Id="rId3" Type="http://schemas.openxmlformats.org/officeDocument/2006/relationships/image" Target="../media/image11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2.xml"/><Relationship Id="rId3" Type="http://schemas.openxmlformats.org/officeDocument/2006/relationships/image" Target="../media/image120.png"/><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3.xml"/><Relationship Id="rId3" Type="http://schemas.openxmlformats.org/officeDocument/2006/relationships/image" Target="../media/image121.png"/><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4.xml"/><Relationship Id="rId3" Type="http://schemas.openxmlformats.org/officeDocument/2006/relationships/image" Target="../media/image12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6.xml"/><Relationship Id="rId3" Type="http://schemas.openxmlformats.org/officeDocument/2006/relationships/image" Target="../media/image11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7.xml"/><Relationship Id="rId3" Type="http://schemas.openxmlformats.org/officeDocument/2006/relationships/image" Target="../media/image11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8.xml"/><Relationship Id="rId3" Type="http://schemas.openxmlformats.org/officeDocument/2006/relationships/image" Target="../media/image11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9.xml"/><Relationship Id="rId3" Type="http://schemas.openxmlformats.org/officeDocument/2006/relationships/image" Target="../media/image115.png"/><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7"/>
          <p:cNvSpPr txBox="1"/>
          <p:nvPr>
            <p:ph idx="1" type="subTitle"/>
          </p:nvPr>
        </p:nvSpPr>
        <p:spPr>
          <a:xfrm>
            <a:off x="599675" y="4779050"/>
            <a:ext cx="4130400" cy="110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zh-TW" sz="1600">
                <a:solidFill>
                  <a:schemeClr val="dk1"/>
                </a:solidFill>
              </a:rPr>
              <a:t>政治大學人工智慧與數位教育中心</a:t>
            </a:r>
            <a:endParaRPr b="1" sz="1600">
              <a:solidFill>
                <a:schemeClr val="dk1"/>
              </a:solidFill>
            </a:endParaRPr>
          </a:p>
          <a:p>
            <a:pPr indent="0" lvl="0" marL="0" rtl="0" algn="l">
              <a:spcBef>
                <a:spcPts val="0"/>
              </a:spcBef>
              <a:spcAft>
                <a:spcPts val="0"/>
              </a:spcAft>
              <a:buClr>
                <a:schemeClr val="dk1"/>
              </a:buClr>
              <a:buSzPts val="1100"/>
              <a:buFont typeface="Arial"/>
              <a:buNone/>
            </a:pPr>
            <a:r>
              <a:rPr b="1" lang="zh-TW">
                <a:solidFill>
                  <a:schemeClr val="dk1"/>
                </a:solidFill>
              </a:rPr>
              <a:t>陳勇汀 </a:t>
            </a:r>
            <a:r>
              <a:rPr b="1" lang="zh-TW" sz="1800">
                <a:solidFill>
                  <a:schemeClr val="dk1"/>
                </a:solidFill>
              </a:rPr>
              <a:t>研究員</a:t>
            </a:r>
            <a:endParaRPr b="1" sz="1800">
              <a:solidFill>
                <a:schemeClr val="dk1"/>
              </a:solidFill>
            </a:endParaRPr>
          </a:p>
          <a:p>
            <a:pPr indent="0" lvl="0" marL="0" rtl="0" algn="l">
              <a:spcBef>
                <a:spcPts val="0"/>
              </a:spcBef>
              <a:spcAft>
                <a:spcPts val="0"/>
              </a:spcAft>
              <a:buClr>
                <a:schemeClr val="dk1"/>
              </a:buClr>
              <a:buSzPts val="1100"/>
              <a:buFont typeface="Arial"/>
              <a:buNone/>
            </a:pPr>
            <a:r>
              <a:rPr b="1" lang="zh-TW" sz="1600" u="sng">
                <a:solidFill>
                  <a:schemeClr val="hlink"/>
                </a:solidFill>
                <a:hlinkClick r:id="rId3"/>
              </a:rPr>
              <a:t>pudding@nccu.edu.tw</a:t>
            </a:r>
            <a:endParaRPr b="1" sz="1600">
              <a:solidFill>
                <a:schemeClr val="dk1"/>
              </a:solidFill>
            </a:endParaRPr>
          </a:p>
          <a:p>
            <a:pPr indent="0" lvl="0" marL="0" rtl="0" algn="l">
              <a:spcBef>
                <a:spcPts val="0"/>
              </a:spcBef>
              <a:spcAft>
                <a:spcPts val="0"/>
              </a:spcAft>
              <a:buClr>
                <a:schemeClr val="dk1"/>
              </a:buClr>
              <a:buSzPts val="1100"/>
              <a:buFont typeface="Arial"/>
              <a:buNone/>
            </a:pPr>
            <a:r>
              <a:rPr b="1" lang="zh-TW" sz="1600">
                <a:solidFill>
                  <a:schemeClr val="dk1"/>
                </a:solidFill>
              </a:rPr>
              <a:t>2022年</a:t>
            </a:r>
            <a:endParaRPr b="1" sz="1600">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chemeClr val="dk1"/>
              </a:solidFill>
            </a:endParaRPr>
          </a:p>
        </p:txBody>
      </p:sp>
      <p:sp>
        <p:nvSpPr>
          <p:cNvPr id="377" name="Google Shape;377;p57"/>
          <p:cNvSpPr txBox="1"/>
          <p:nvPr>
            <p:ph type="ctrTitle"/>
          </p:nvPr>
        </p:nvSpPr>
        <p:spPr>
          <a:xfrm>
            <a:off x="599675" y="2151300"/>
            <a:ext cx="4497600" cy="53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中文自然語言處理</a:t>
            </a:r>
            <a:endParaRPr/>
          </a:p>
          <a:p>
            <a:pPr indent="0" lvl="0" marL="0" rtl="0" algn="l">
              <a:spcBef>
                <a:spcPts val="0"/>
              </a:spcBef>
              <a:spcAft>
                <a:spcPts val="0"/>
              </a:spcAft>
              <a:buNone/>
            </a:pPr>
            <a:r>
              <a:rPr lang="zh-TW"/>
              <a:t>動手玩</a:t>
            </a:r>
            <a:endParaRPr/>
          </a:p>
          <a:p>
            <a:pPr indent="0" lvl="0" marL="0" rtl="0" algn="l">
              <a:spcBef>
                <a:spcPts val="0"/>
              </a:spcBef>
              <a:spcAft>
                <a:spcPts val="0"/>
              </a:spcAft>
              <a:buNone/>
            </a:pPr>
            <a:r>
              <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66"/>
          <p:cNvPicPr preferRelativeResize="0"/>
          <p:nvPr/>
        </p:nvPicPr>
        <p:blipFill rotWithShape="1">
          <a:blip r:embed="rId3">
            <a:alphaModFix/>
          </a:blip>
          <a:srcRect b="0" l="21844" r="0" t="0"/>
          <a:stretch/>
        </p:blipFill>
        <p:spPr>
          <a:xfrm>
            <a:off x="4821175" y="3303550"/>
            <a:ext cx="2294300" cy="2935424"/>
          </a:xfrm>
          <a:prstGeom prst="rect">
            <a:avLst/>
          </a:prstGeom>
          <a:noFill/>
          <a:ln>
            <a:noFill/>
          </a:ln>
        </p:spPr>
      </p:pic>
      <p:pic>
        <p:nvPicPr>
          <p:cNvPr id="501" name="Google Shape;501;p66"/>
          <p:cNvPicPr preferRelativeResize="0"/>
          <p:nvPr/>
        </p:nvPicPr>
        <p:blipFill rotWithShape="1">
          <a:blip r:embed="rId3">
            <a:alphaModFix/>
          </a:blip>
          <a:srcRect b="0" l="0" r="78107" t="30531"/>
          <a:stretch/>
        </p:blipFill>
        <p:spPr>
          <a:xfrm rot="7200004">
            <a:off x="3682040" y="2841749"/>
            <a:ext cx="642647" cy="2039201"/>
          </a:xfrm>
          <a:prstGeom prst="rect">
            <a:avLst/>
          </a:prstGeom>
          <a:noFill/>
          <a:ln>
            <a:noFill/>
          </a:ln>
        </p:spPr>
      </p:pic>
      <p:sp>
        <p:nvSpPr>
          <p:cNvPr id="502" name="Google Shape;502;p6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03" name="Google Shape;503;p6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文本模型到電腦的「理解」</a:t>
            </a:r>
            <a:endParaRPr/>
          </a:p>
        </p:txBody>
      </p:sp>
      <p:sp>
        <p:nvSpPr>
          <p:cNvPr id="504" name="Google Shape;504;p6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solidFill>
                  <a:schemeClr val="lt1"/>
                </a:solidFill>
                <a:latin typeface="Arial"/>
                <a:ea typeface="Arial"/>
                <a:cs typeface="Arial"/>
                <a:sym typeface="Arial"/>
              </a:rPr>
              <a:t>http://www.maishuini.com/news/1474.html</a:t>
            </a:r>
            <a:endParaRPr>
              <a:solidFill>
                <a:schemeClr val="lt1"/>
              </a:solidFill>
            </a:endParaRPr>
          </a:p>
        </p:txBody>
      </p:sp>
      <p:sp>
        <p:nvSpPr>
          <p:cNvPr id="505" name="Google Shape;505;p66"/>
          <p:cNvSpPr txBox="1"/>
          <p:nvPr/>
        </p:nvSpPr>
        <p:spPr>
          <a:xfrm>
            <a:off x="1790425" y="1883975"/>
            <a:ext cx="2087400" cy="580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b="1" lang="zh-TW" sz="2400">
                <a:solidFill>
                  <a:srgbClr val="1F497D"/>
                </a:solidFill>
                <a:latin typeface="Microsoft JhengHei"/>
                <a:ea typeface="Microsoft JhengHei"/>
                <a:cs typeface="Microsoft JhengHei"/>
                <a:sym typeface="Microsoft JhengHei"/>
              </a:rPr>
              <a:t>結構化資料 (詞袋模型)</a:t>
            </a:r>
            <a:endParaRPr b="1" sz="2400">
              <a:solidFill>
                <a:srgbClr val="1F497D"/>
              </a:solidFill>
              <a:latin typeface="Microsoft JhengHei"/>
              <a:ea typeface="Microsoft JhengHei"/>
              <a:cs typeface="Microsoft JhengHei"/>
              <a:sym typeface="Microsoft JhengHei"/>
            </a:endParaRPr>
          </a:p>
        </p:txBody>
      </p:sp>
      <p:graphicFrame>
        <p:nvGraphicFramePr>
          <p:cNvPr id="506" name="Google Shape;506;p66"/>
          <p:cNvGraphicFramePr/>
          <p:nvPr/>
        </p:nvGraphicFramePr>
        <p:xfrm>
          <a:off x="1619250" y="3032275"/>
          <a:ext cx="3000000" cy="3000000"/>
        </p:xfrm>
        <a:graphic>
          <a:graphicData uri="http://schemas.openxmlformats.org/drawingml/2006/table">
            <a:tbl>
              <a:tblPr>
                <a:noFill/>
                <a:tableStyleId>{BF8D3A96-945B-445A-BABE-992489261520}</a:tableStyleId>
              </a:tblPr>
              <a:tblGrid>
                <a:gridCol w="574450"/>
                <a:gridCol w="329775"/>
                <a:gridCol w="574450"/>
                <a:gridCol w="819125"/>
              </a:tblGrid>
              <a:tr h="329150">
                <a:tc>
                  <a:txBody>
                    <a:bodyPr/>
                    <a:lstStyle/>
                    <a:p>
                      <a:pPr indent="0" lvl="0" marL="0" rtl="0" algn="l">
                        <a:lnSpc>
                          <a:spcPct val="115000"/>
                        </a:lnSpc>
                        <a:spcBef>
                          <a:spcPts val="0"/>
                        </a:spcBef>
                        <a:spcAft>
                          <a:spcPts val="0"/>
                        </a:spcAft>
                        <a:buNone/>
                      </a:pPr>
                      <a:r>
                        <a:rPr lang="zh-TW" sz="1800">
                          <a:solidFill>
                            <a:srgbClr val="FFFFFF"/>
                          </a:solidFill>
                        </a:rPr>
                        <a:t>文本</a:t>
                      </a:r>
                      <a:endParaRPr sz="1800">
                        <a:solidFill>
                          <a:srgbClr val="FFFFFF"/>
                        </a:solidFill>
                      </a:endParaRPr>
                    </a:p>
                    <a:p>
                      <a:pPr indent="0" lvl="0" marL="0" rtl="0" algn="l">
                        <a:lnSpc>
                          <a:spcPct val="115000"/>
                        </a:lnSpc>
                        <a:spcBef>
                          <a:spcPts val="0"/>
                        </a:spcBef>
                        <a:spcAft>
                          <a:spcPts val="0"/>
                        </a:spcAft>
                        <a:buNone/>
                      </a:pPr>
                      <a:r>
                        <a:rPr lang="zh-TW" sz="1800">
                          <a:solidFill>
                            <a:srgbClr val="FFFFFF"/>
                          </a:solidFill>
                        </a:rPr>
                        <a:t>編號</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他</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毒氣</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機關槍</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946950">
                <a:tc>
                  <a:txBody>
                    <a:bodyPr/>
                    <a:lstStyle/>
                    <a:p>
                      <a:pPr indent="0" lvl="0" marL="0" rtl="0" algn="ctr">
                        <a:lnSpc>
                          <a:spcPct val="115000"/>
                        </a:lnSpc>
                        <a:spcBef>
                          <a:spcPts val="0"/>
                        </a:spcBef>
                        <a:spcAft>
                          <a:spcPts val="0"/>
                        </a:spcAft>
                        <a:buNone/>
                      </a:pPr>
                      <a:r>
                        <a:rPr lang="zh-TW" sz="2400"/>
                        <a:t>5</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946950">
                <a:tc>
                  <a:txBody>
                    <a:bodyPr/>
                    <a:lstStyle/>
                    <a:p>
                      <a:pPr indent="0" lvl="0" marL="0" rtl="0" algn="ctr">
                        <a:lnSpc>
                          <a:spcPct val="115000"/>
                        </a:lnSpc>
                        <a:spcBef>
                          <a:spcPts val="0"/>
                        </a:spcBef>
                        <a:spcAft>
                          <a:spcPts val="0"/>
                        </a:spcAft>
                        <a:buNone/>
                      </a:pPr>
                      <a:r>
                        <a:rPr lang="zh-TW" sz="2400"/>
                        <a:t>6</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bl>
          </a:graphicData>
        </a:graphic>
      </p:graphicFrame>
      <p:sp>
        <p:nvSpPr>
          <p:cNvPr id="507" name="Google Shape;507;p66"/>
          <p:cNvSpPr/>
          <p:nvPr/>
        </p:nvSpPr>
        <p:spPr>
          <a:xfrm>
            <a:off x="2437900" y="2935525"/>
            <a:ext cx="757500" cy="27432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508" name="Google Shape;508;p66"/>
          <p:cNvPicPr preferRelativeResize="0"/>
          <p:nvPr/>
        </p:nvPicPr>
        <p:blipFill>
          <a:blip r:embed="rId4">
            <a:alphaModFix/>
          </a:blip>
          <a:stretch>
            <a:fillRect/>
          </a:stretch>
        </p:blipFill>
        <p:spPr>
          <a:xfrm>
            <a:off x="4627500" y="2438975"/>
            <a:ext cx="2012801" cy="2844750"/>
          </a:xfrm>
          <a:prstGeom prst="rect">
            <a:avLst/>
          </a:prstGeom>
          <a:noFill/>
          <a:ln>
            <a:noFill/>
          </a:ln>
        </p:spPr>
      </p:pic>
      <p:sp>
        <p:nvSpPr>
          <p:cNvPr id="509" name="Google Shape;509;p66"/>
          <p:cNvSpPr txBox="1"/>
          <p:nvPr/>
        </p:nvSpPr>
        <p:spPr>
          <a:xfrm rot="1023405">
            <a:off x="5998173" y="2575748"/>
            <a:ext cx="2555923" cy="837549"/>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a:t>我這手上剛好有個防毒面具</a:t>
            </a:r>
            <a:endParaRPr/>
          </a:p>
          <a:p>
            <a:pPr indent="0" lvl="0" marL="0" rtl="0" algn="r">
              <a:lnSpc>
                <a:spcPct val="115000"/>
              </a:lnSpc>
              <a:spcBef>
                <a:spcPts val="0"/>
              </a:spcBef>
              <a:spcAft>
                <a:spcPts val="0"/>
              </a:spcAft>
              <a:buNone/>
            </a:pPr>
            <a:r>
              <a:rPr lang="zh-TW"/>
              <a:t>就讓我給大家講解講解...</a:t>
            </a:r>
            <a:endParaRPr/>
          </a:p>
        </p:txBody>
      </p:sp>
      <p:sp>
        <p:nvSpPr>
          <p:cNvPr id="510" name="Google Shape;510;p66"/>
          <p:cNvSpPr txBox="1"/>
          <p:nvPr/>
        </p:nvSpPr>
        <p:spPr>
          <a:xfrm>
            <a:off x="4993875" y="3213350"/>
            <a:ext cx="53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sz="4000">
                <a:solidFill>
                  <a:srgbClr val="980000"/>
                </a:solidFill>
                <a:latin typeface="Microsoft JhengHei"/>
                <a:ea typeface="Microsoft JhengHei"/>
                <a:cs typeface="Microsoft JhengHei"/>
                <a:sym typeface="Microsoft JhengHei"/>
              </a:rPr>
              <a:t>^</a:t>
            </a:r>
            <a:endParaRPr sz="4000">
              <a:solidFill>
                <a:srgbClr val="980000"/>
              </a:solidFill>
              <a:latin typeface="Microsoft JhengHei"/>
              <a:ea typeface="Microsoft JhengHei"/>
              <a:cs typeface="Microsoft JhengHei"/>
              <a:sym typeface="Microsoft JhengHei"/>
            </a:endParaRPr>
          </a:p>
        </p:txBody>
      </p:sp>
      <p:sp>
        <p:nvSpPr>
          <p:cNvPr id="511" name="Google Shape;511;p66"/>
          <p:cNvSpPr txBox="1"/>
          <p:nvPr/>
        </p:nvSpPr>
        <p:spPr>
          <a:xfrm>
            <a:off x="5702525" y="3213350"/>
            <a:ext cx="53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sz="4000">
                <a:solidFill>
                  <a:srgbClr val="980000"/>
                </a:solidFill>
                <a:latin typeface="Microsoft JhengHei"/>
                <a:ea typeface="Microsoft JhengHei"/>
                <a:cs typeface="Microsoft JhengHei"/>
                <a:sym typeface="Microsoft JhengHei"/>
              </a:rPr>
              <a:t>^</a:t>
            </a:r>
            <a:endParaRPr sz="4000">
              <a:solidFill>
                <a:srgbClr val="980000"/>
              </a:solidFill>
              <a:latin typeface="Microsoft JhengHei"/>
              <a:ea typeface="Microsoft JhengHei"/>
              <a:cs typeface="Microsoft JhengHei"/>
              <a:sym typeface="Microsoft JhengHei"/>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15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以最佳分群數量k進行分群</a:t>
            </a:r>
            <a:endParaRPr/>
          </a:p>
        </p:txBody>
      </p:sp>
      <p:sp>
        <p:nvSpPr>
          <p:cNvPr id="1766" name="Google Shape;1766;p156"/>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67" name="Google Shape;1767;p156"/>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68" name="Google Shape;1768;p15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69" name="Google Shape;1769;p156"/>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70" name="Google Shape;1770;p156"/>
          <p:cNvPicPr preferRelativeResize="0"/>
          <p:nvPr/>
        </p:nvPicPr>
        <p:blipFill>
          <a:blip r:embed="rId3">
            <a:alphaModFix/>
          </a:blip>
          <a:stretch>
            <a:fillRect/>
          </a:stretch>
        </p:blipFill>
        <p:spPr>
          <a:xfrm>
            <a:off x="3298663" y="1865813"/>
            <a:ext cx="4524375" cy="4562475"/>
          </a:xfrm>
          <a:prstGeom prst="rect">
            <a:avLst/>
          </a:prstGeom>
          <a:noFill/>
          <a:ln cap="flat" cmpd="sng" w="38100">
            <a:solidFill>
              <a:srgbClr val="666666"/>
            </a:solidFill>
            <a:prstDash val="solid"/>
            <a:round/>
            <a:headEnd len="sm" w="sm" type="none"/>
            <a:tailEnd len="sm" w="sm" type="none"/>
          </a:ln>
        </p:spPr>
      </p:pic>
      <p:sp>
        <p:nvSpPr>
          <p:cNvPr id="1771" name="Google Shape;1771;p156"/>
          <p:cNvSpPr/>
          <p:nvPr/>
        </p:nvSpPr>
        <p:spPr>
          <a:xfrm>
            <a:off x="3345700" y="1865825"/>
            <a:ext cx="4524300" cy="1888500"/>
          </a:xfrm>
          <a:prstGeom prst="roundRect">
            <a:avLst>
              <a:gd fmla="val 401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72" name="Google Shape;1772;p156"/>
          <p:cNvSpPr/>
          <p:nvPr/>
        </p:nvSpPr>
        <p:spPr>
          <a:xfrm>
            <a:off x="476250" y="2536925"/>
            <a:ext cx="2543700" cy="946200"/>
          </a:xfrm>
          <a:prstGeom prst="wedgeRoundRectCallout">
            <a:avLst>
              <a:gd fmla="val 84242" name="adj1"/>
              <a:gd fmla="val -17985"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以剛剛找出的</a:t>
            </a:r>
            <a:br>
              <a:rPr lang="zh-TW" sz="2400">
                <a:solidFill>
                  <a:srgbClr val="FFFFFF"/>
                </a:solidFill>
                <a:latin typeface="Microsoft JhengHei"/>
                <a:ea typeface="Microsoft JhengHei"/>
                <a:cs typeface="Microsoft JhengHei"/>
                <a:sym typeface="Microsoft JhengHei"/>
              </a:rPr>
            </a:br>
            <a:r>
              <a:rPr lang="zh-TW" sz="2400">
                <a:solidFill>
                  <a:srgbClr val="FFFFFF"/>
                </a:solidFill>
                <a:latin typeface="Microsoft JhengHei"/>
                <a:ea typeface="Microsoft JhengHei"/>
                <a:cs typeface="Microsoft JhengHei"/>
                <a:sym typeface="Microsoft JhengHei"/>
              </a:rPr>
              <a:t>最佳k值進行分群</a:t>
            </a:r>
            <a:endParaRPr sz="2400">
              <a:solidFill>
                <a:srgbClr val="FFFFFF"/>
              </a:solidFill>
              <a:latin typeface="Microsoft JhengHei"/>
              <a:ea typeface="Microsoft JhengHei"/>
              <a:cs typeface="Microsoft JhengHei"/>
              <a:sym typeface="Microsoft JhengHei"/>
            </a:endParaRPr>
          </a:p>
        </p:txBody>
      </p:sp>
      <p:sp>
        <p:nvSpPr>
          <p:cNvPr id="1773" name="Google Shape;1773;p156"/>
          <p:cNvSpPr/>
          <p:nvPr/>
        </p:nvSpPr>
        <p:spPr>
          <a:xfrm>
            <a:off x="533400" y="3754325"/>
            <a:ext cx="2543700" cy="946200"/>
          </a:xfrm>
          <a:prstGeom prst="wedgeRoundRectCallout">
            <a:avLst>
              <a:gd fmla="val 74504" name="adj1"/>
              <a:gd fmla="val -7023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分群結果</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[0 0 0 0 1 1 1 1]</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8" name="Shape 1778"/>
        <p:cNvGrpSpPr/>
        <p:nvPr/>
      </p:nvGrpSpPr>
      <p:grpSpPr>
        <a:xfrm>
          <a:off x="0" y="0"/>
          <a:ext cx="0" cy="0"/>
          <a:chOff x="0" y="0"/>
          <a:chExt cx="0" cy="0"/>
        </a:xfrm>
      </p:grpSpPr>
      <p:sp>
        <p:nvSpPr>
          <p:cNvPr id="1779" name="Google Shape;1779;p15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將分群結果寫入output.ods</a:t>
            </a:r>
            <a:endParaRPr/>
          </a:p>
        </p:txBody>
      </p:sp>
      <p:sp>
        <p:nvSpPr>
          <p:cNvPr id="1780" name="Google Shape;1780;p157"/>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81" name="Google Shape;1781;p157"/>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82" name="Google Shape;1782;p15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83" name="Google Shape;1783;p15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84" name="Google Shape;1784;p157"/>
          <p:cNvPicPr preferRelativeResize="0"/>
          <p:nvPr/>
        </p:nvPicPr>
        <p:blipFill>
          <a:blip r:embed="rId3">
            <a:alphaModFix/>
          </a:blip>
          <a:stretch>
            <a:fillRect/>
          </a:stretch>
        </p:blipFill>
        <p:spPr>
          <a:xfrm>
            <a:off x="3191538" y="1870575"/>
            <a:ext cx="4543425" cy="4552950"/>
          </a:xfrm>
          <a:prstGeom prst="rect">
            <a:avLst/>
          </a:prstGeom>
          <a:noFill/>
          <a:ln cap="flat" cmpd="sng" w="38100">
            <a:solidFill>
              <a:srgbClr val="666666"/>
            </a:solidFill>
            <a:prstDash val="solid"/>
            <a:round/>
            <a:headEnd len="sm" w="sm" type="none"/>
            <a:tailEnd len="sm" w="sm" type="none"/>
          </a:ln>
        </p:spPr>
      </p:pic>
      <p:sp>
        <p:nvSpPr>
          <p:cNvPr id="1785" name="Google Shape;1785;p157"/>
          <p:cNvSpPr/>
          <p:nvPr/>
        </p:nvSpPr>
        <p:spPr>
          <a:xfrm>
            <a:off x="3191550" y="3307700"/>
            <a:ext cx="3741300" cy="3115800"/>
          </a:xfrm>
          <a:prstGeom prst="roundRect">
            <a:avLst>
              <a:gd fmla="val 401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86" name="Google Shape;1786;p157"/>
          <p:cNvSpPr/>
          <p:nvPr/>
        </p:nvSpPr>
        <p:spPr>
          <a:xfrm>
            <a:off x="388375" y="5306550"/>
            <a:ext cx="2532600" cy="765600"/>
          </a:xfrm>
          <a:prstGeom prst="wedgeRoundRectCallout">
            <a:avLst>
              <a:gd fmla="val 75318" name="adj1"/>
              <a:gd fmla="val 8333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輸出檔案的名稱</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1" name="Shape 1791"/>
        <p:cNvGrpSpPr/>
        <p:nvPr/>
      </p:nvGrpSpPr>
      <p:grpSpPr>
        <a:xfrm>
          <a:off x="0" y="0"/>
          <a:ext cx="0" cy="0"/>
          <a:chOff x="0" y="0"/>
          <a:chExt cx="0" cy="0"/>
        </a:xfrm>
      </p:grpSpPr>
      <p:sp>
        <p:nvSpPr>
          <p:cNvPr id="1792" name="Google Shape;1792;p15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93" name="Google Shape;1793;p158"/>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結語</a:t>
            </a:r>
            <a:endParaRPr/>
          </a:p>
        </p:txBody>
      </p:sp>
      <p:sp>
        <p:nvSpPr>
          <p:cNvPr id="1794" name="Google Shape;1794;p158"/>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6.</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15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01" name="Google Shape;1801;p15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從</a:t>
            </a:r>
            <a:r>
              <a:rPr lang="zh-TW"/>
              <a:t>語義向量到應用</a:t>
            </a:r>
            <a:endParaRPr/>
          </a:p>
        </p:txBody>
      </p:sp>
      <p:sp>
        <p:nvSpPr>
          <p:cNvPr id="1802" name="Google Shape;1802;p15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803" name="Google Shape;1803;p159"/>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804" name="Google Shape;1804;p159"/>
          <p:cNvPicPr preferRelativeResize="0"/>
          <p:nvPr/>
        </p:nvPicPr>
        <p:blipFill>
          <a:blip r:embed="rId3">
            <a:alphaModFix/>
          </a:blip>
          <a:stretch>
            <a:fillRect/>
          </a:stretch>
        </p:blipFill>
        <p:spPr>
          <a:xfrm>
            <a:off x="2115472" y="4694659"/>
            <a:ext cx="1592700" cy="1514304"/>
          </a:xfrm>
          <a:prstGeom prst="rect">
            <a:avLst/>
          </a:prstGeom>
          <a:noFill/>
          <a:ln>
            <a:noFill/>
          </a:ln>
        </p:spPr>
      </p:pic>
      <p:pic>
        <p:nvPicPr>
          <p:cNvPr id="1805" name="Google Shape;1805;p159"/>
          <p:cNvPicPr preferRelativeResize="0"/>
          <p:nvPr/>
        </p:nvPicPr>
        <p:blipFill>
          <a:blip r:embed="rId4">
            <a:alphaModFix/>
          </a:blip>
          <a:stretch>
            <a:fillRect/>
          </a:stretch>
        </p:blipFill>
        <p:spPr>
          <a:xfrm rot="1956433">
            <a:off x="3481349" y="4899200"/>
            <a:ext cx="1105225" cy="1105225"/>
          </a:xfrm>
          <a:prstGeom prst="rect">
            <a:avLst/>
          </a:prstGeom>
          <a:noFill/>
          <a:ln>
            <a:noFill/>
          </a:ln>
        </p:spPr>
      </p:pic>
      <p:sp>
        <p:nvSpPr>
          <p:cNvPr id="1806" name="Google Shape;1806;p159"/>
          <p:cNvSpPr/>
          <p:nvPr/>
        </p:nvSpPr>
        <p:spPr>
          <a:xfrm>
            <a:off x="5027475" y="4919613"/>
            <a:ext cx="3725400" cy="1064400"/>
          </a:xfrm>
          <a:prstGeom prst="wedgeRoundRectCallout">
            <a:avLst>
              <a:gd fmla="val -60506" name="adj1"/>
              <a:gd fmla="val -9645" name="adj2"/>
              <a:gd fmla="val 0" name="adj3"/>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000">
                <a:solidFill>
                  <a:schemeClr val="dk1"/>
                </a:solidFill>
              </a:rPr>
              <a:t>Universal Sentence </a:t>
            </a:r>
            <a:r>
              <a:rPr lang="zh-TW" sz="3000">
                <a:solidFill>
                  <a:schemeClr val="dk1"/>
                </a:solidFill>
              </a:rPr>
              <a:t>E</a:t>
            </a:r>
            <a:r>
              <a:rPr lang="zh-TW" sz="3000">
                <a:solidFill>
                  <a:schemeClr val="dk1"/>
                </a:solidFill>
              </a:rPr>
              <a:t>ncoder</a:t>
            </a:r>
            <a:endParaRPr sz="2400">
              <a:latin typeface="Microsoft JhengHei"/>
              <a:ea typeface="Microsoft JhengHei"/>
              <a:cs typeface="Microsoft JhengHei"/>
              <a:sym typeface="Microsoft JhengHei"/>
            </a:endParaRPr>
          </a:p>
        </p:txBody>
      </p:sp>
      <p:sp>
        <p:nvSpPr>
          <p:cNvPr id="1807" name="Google Shape;1807;p159"/>
          <p:cNvSpPr/>
          <p:nvPr/>
        </p:nvSpPr>
        <p:spPr>
          <a:xfrm>
            <a:off x="3363325" y="2400775"/>
            <a:ext cx="15927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文本模型</a:t>
            </a:r>
            <a:endParaRPr sz="2400">
              <a:solidFill>
                <a:srgbClr val="FFFFFF"/>
              </a:solidFill>
              <a:latin typeface="Microsoft JhengHei"/>
              <a:ea typeface="Microsoft JhengHei"/>
              <a:cs typeface="Microsoft JhengHei"/>
              <a:sym typeface="Microsoft JhengHei"/>
            </a:endParaRPr>
          </a:p>
        </p:txBody>
      </p:sp>
      <p:pic>
        <p:nvPicPr>
          <p:cNvPr id="1808" name="Google Shape;1808;p159"/>
          <p:cNvPicPr preferRelativeResize="0"/>
          <p:nvPr/>
        </p:nvPicPr>
        <p:blipFill>
          <a:blip r:embed="rId5">
            <a:alphaModFix/>
          </a:blip>
          <a:stretch>
            <a:fillRect/>
          </a:stretch>
        </p:blipFill>
        <p:spPr>
          <a:xfrm>
            <a:off x="975963" y="3549038"/>
            <a:ext cx="1003725" cy="1003725"/>
          </a:xfrm>
          <a:prstGeom prst="rect">
            <a:avLst/>
          </a:prstGeom>
          <a:noFill/>
          <a:ln>
            <a:noFill/>
          </a:ln>
        </p:spPr>
      </p:pic>
      <p:sp>
        <p:nvSpPr>
          <p:cNvPr id="1809" name="Google Shape;1809;p159"/>
          <p:cNvSpPr/>
          <p:nvPr/>
        </p:nvSpPr>
        <p:spPr>
          <a:xfrm>
            <a:off x="840175" y="2400775"/>
            <a:ext cx="12753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文件</a:t>
            </a:r>
            <a:endParaRPr sz="2400">
              <a:solidFill>
                <a:srgbClr val="FFFFFF"/>
              </a:solidFill>
              <a:latin typeface="Microsoft JhengHei"/>
              <a:ea typeface="Microsoft JhengHei"/>
              <a:cs typeface="Microsoft JhengHei"/>
              <a:sym typeface="Microsoft JhengHei"/>
            </a:endParaRPr>
          </a:p>
        </p:txBody>
      </p:sp>
      <p:sp>
        <p:nvSpPr>
          <p:cNvPr id="1810" name="Google Shape;1810;p159"/>
          <p:cNvSpPr/>
          <p:nvPr/>
        </p:nvSpPr>
        <p:spPr>
          <a:xfrm flipH="1">
            <a:off x="2241375" y="2520175"/>
            <a:ext cx="8382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11" name="Google Shape;1811;p159"/>
          <p:cNvPicPr preferRelativeResize="0"/>
          <p:nvPr/>
        </p:nvPicPr>
        <p:blipFill>
          <a:blip r:embed="rId6">
            <a:alphaModFix/>
          </a:blip>
          <a:stretch>
            <a:fillRect/>
          </a:stretch>
        </p:blipFill>
        <p:spPr>
          <a:xfrm>
            <a:off x="3522075" y="3413300"/>
            <a:ext cx="1275200" cy="1275200"/>
          </a:xfrm>
          <a:prstGeom prst="rect">
            <a:avLst/>
          </a:prstGeom>
          <a:noFill/>
          <a:ln>
            <a:noFill/>
          </a:ln>
        </p:spPr>
      </p:pic>
      <p:sp>
        <p:nvSpPr>
          <p:cNvPr id="1812" name="Google Shape;1812;p159"/>
          <p:cNvSpPr/>
          <p:nvPr/>
        </p:nvSpPr>
        <p:spPr>
          <a:xfrm flipH="1" rot="1799800">
            <a:off x="5264509" y="3058520"/>
            <a:ext cx="838284" cy="524859"/>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159"/>
          <p:cNvSpPr/>
          <p:nvPr/>
        </p:nvSpPr>
        <p:spPr>
          <a:xfrm rot="9900232">
            <a:off x="5285982" y="2259747"/>
            <a:ext cx="838248" cy="524898"/>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159"/>
          <p:cNvSpPr/>
          <p:nvPr/>
        </p:nvSpPr>
        <p:spPr>
          <a:xfrm>
            <a:off x="6454175" y="1878775"/>
            <a:ext cx="1985100" cy="6414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分類應用</a:t>
            </a:r>
            <a:endParaRPr sz="2400">
              <a:solidFill>
                <a:srgbClr val="FFFFFF"/>
              </a:solidFill>
              <a:latin typeface="Microsoft JhengHei"/>
              <a:ea typeface="Microsoft JhengHei"/>
              <a:cs typeface="Microsoft JhengHei"/>
              <a:sym typeface="Microsoft JhengHei"/>
            </a:endParaRPr>
          </a:p>
        </p:txBody>
      </p:sp>
      <p:sp>
        <p:nvSpPr>
          <p:cNvPr id="1815" name="Google Shape;1815;p159"/>
          <p:cNvSpPr/>
          <p:nvPr/>
        </p:nvSpPr>
        <p:spPr>
          <a:xfrm>
            <a:off x="6454175" y="3461300"/>
            <a:ext cx="1985100" cy="6414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分群應用</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p16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22" name="Google Shape;1822;p16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其他的語義向量預建置模型</a:t>
            </a:r>
            <a:endParaRPr/>
          </a:p>
        </p:txBody>
      </p:sp>
      <p:sp>
        <p:nvSpPr>
          <p:cNvPr id="1823" name="Google Shape;1823;p16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824" name="Google Shape;1824;p160"/>
          <p:cNvSpPr txBox="1"/>
          <p:nvPr>
            <p:ph idx="1" type="body"/>
          </p:nvPr>
        </p:nvSpPr>
        <p:spPr>
          <a:xfrm>
            <a:off x="476250" y="1783075"/>
            <a:ext cx="8191500" cy="4711800"/>
          </a:xfrm>
          <a:prstGeom prst="rect">
            <a:avLst/>
          </a:prstGeom>
        </p:spPr>
        <p:txBody>
          <a:bodyPr anchorCtr="0" anchor="ctr" bIns="91425" lIns="91425" spcFirstLastPara="1" rIns="91425" wrap="square" tIns="91425">
            <a:noAutofit/>
          </a:bodyPr>
          <a:lstStyle/>
          <a:p>
            <a:pPr indent="-374650" lvl="0" marL="457200" rtl="0" algn="l">
              <a:spcBef>
                <a:spcPts val="560"/>
              </a:spcBef>
              <a:spcAft>
                <a:spcPts val="0"/>
              </a:spcAft>
              <a:buSzPts val="2300"/>
              <a:buChar char="●"/>
            </a:pPr>
            <a:r>
              <a:rPr b="1" lang="zh-TW" sz="2300">
                <a:highlight>
                  <a:srgbClr val="FFFF00"/>
                </a:highlight>
              </a:rPr>
              <a:t>GPT-2</a:t>
            </a:r>
            <a:r>
              <a:rPr lang="zh-TW" sz="2300"/>
              <a:t>：使用40GB網路資料建置包含了1.5B個參數的Transformer架構</a:t>
            </a:r>
            <a:endParaRPr sz="2300"/>
          </a:p>
          <a:p>
            <a:pPr indent="-374650" lvl="0" marL="457200" rtl="0" algn="l">
              <a:spcBef>
                <a:spcPts val="1000"/>
              </a:spcBef>
              <a:spcAft>
                <a:spcPts val="0"/>
              </a:spcAft>
              <a:buSzPts val="2300"/>
              <a:buChar char="●"/>
            </a:pPr>
            <a:r>
              <a:rPr b="1" lang="zh-TW" sz="2300">
                <a:highlight>
                  <a:srgbClr val="FFFF00"/>
                </a:highlight>
              </a:rPr>
              <a:t>BiGRU</a:t>
            </a:r>
            <a:r>
              <a:rPr lang="zh-TW" sz="2300"/>
              <a:t>：結合attention model與hierarchical attention model對長短不同的句子做不同的處理</a:t>
            </a:r>
            <a:endParaRPr sz="2300"/>
          </a:p>
          <a:p>
            <a:pPr indent="-374650" lvl="0" marL="457200" rtl="0" algn="l">
              <a:spcBef>
                <a:spcPts val="1000"/>
              </a:spcBef>
              <a:spcAft>
                <a:spcPts val="0"/>
              </a:spcAft>
              <a:buSzPts val="2300"/>
              <a:buChar char="●"/>
            </a:pPr>
            <a:r>
              <a:rPr b="1" lang="zh-TW" sz="2300">
                <a:highlight>
                  <a:srgbClr val="FFFF00"/>
                </a:highlight>
              </a:rPr>
              <a:t>BERT</a:t>
            </a:r>
            <a:r>
              <a:rPr lang="zh-TW" sz="2300"/>
              <a:t>：採用雙向編碼、</a:t>
            </a:r>
            <a:r>
              <a:rPr lang="zh-TW" sz="2300">
                <a:solidFill>
                  <a:schemeClr val="dk1"/>
                </a:solidFill>
              </a:rPr>
              <a:t>Transformer架構</a:t>
            </a:r>
            <a:r>
              <a:rPr lang="zh-TW" sz="2300"/>
              <a:t>與非監督式編碼建構的模型</a:t>
            </a:r>
            <a:endParaRPr sz="2300"/>
          </a:p>
          <a:p>
            <a:pPr indent="-374650" lvl="0" marL="457200" rtl="0" algn="l">
              <a:spcBef>
                <a:spcPts val="1000"/>
              </a:spcBef>
              <a:spcAft>
                <a:spcPts val="0"/>
              </a:spcAft>
              <a:buSzPts val="2300"/>
              <a:buChar char="●"/>
            </a:pPr>
            <a:r>
              <a:rPr b="1" lang="zh-TW" sz="2300">
                <a:highlight>
                  <a:srgbClr val="FFFF00"/>
                </a:highlight>
              </a:rPr>
              <a:t>XLNet</a:t>
            </a:r>
            <a:r>
              <a:rPr lang="zh-TW" sz="2300"/>
              <a:t>：結合了Transformer-XL跟BERT，採用autoregressive架構建置的模型</a:t>
            </a:r>
            <a:endParaRPr sz="2300"/>
          </a:p>
          <a:p>
            <a:pPr indent="-374650" lvl="0" marL="457200" rtl="0" algn="l">
              <a:spcBef>
                <a:spcPts val="1000"/>
              </a:spcBef>
              <a:spcAft>
                <a:spcPts val="1000"/>
              </a:spcAft>
              <a:buSzPts val="2300"/>
              <a:buChar char="●"/>
            </a:pPr>
            <a:r>
              <a:rPr b="1" lang="zh-TW" sz="2300">
                <a:solidFill>
                  <a:schemeClr val="dk1"/>
                </a:solidFill>
                <a:highlight>
                  <a:srgbClr val="FFFF00"/>
                </a:highlight>
              </a:rPr>
              <a:t>Sentence-T5</a:t>
            </a:r>
            <a:r>
              <a:rPr lang="zh-TW" sz="2300">
                <a:solidFill>
                  <a:schemeClr val="dk1"/>
                </a:solidFill>
              </a:rPr>
              <a:t>：使用encoder-decoder方法建置包含了最多11B個參數的模型</a:t>
            </a:r>
            <a:endParaRPr sz="23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id="1830" name="Google Shape;1830;p161"/>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grpSp>
        <p:nvGrpSpPr>
          <p:cNvPr id="1831" name="Google Shape;1831;p161"/>
          <p:cNvGrpSpPr/>
          <p:nvPr/>
        </p:nvGrpSpPr>
        <p:grpSpPr>
          <a:xfrm>
            <a:off x="6933016" y="4291638"/>
            <a:ext cx="1735044" cy="1671514"/>
            <a:chOff x="3922516" y="997045"/>
            <a:chExt cx="4020959" cy="3873730"/>
          </a:xfrm>
        </p:grpSpPr>
        <p:sp>
          <p:nvSpPr>
            <p:cNvPr id="1832" name="Google Shape;1832;p161"/>
            <p:cNvSpPr/>
            <p:nvPr/>
          </p:nvSpPr>
          <p:spPr>
            <a:xfrm>
              <a:off x="4071275" y="998675"/>
              <a:ext cx="3872100" cy="3872100"/>
            </a:xfrm>
            <a:prstGeom prst="ellipse">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3" name="Google Shape;1833;p161"/>
            <p:cNvPicPr preferRelativeResize="0"/>
            <p:nvPr/>
          </p:nvPicPr>
          <p:blipFill rotWithShape="1">
            <a:blip r:embed="rId3">
              <a:alphaModFix/>
            </a:blip>
            <a:srcRect b="8125" l="-11791" r="7721" t="-17630"/>
            <a:stretch/>
          </p:blipFill>
          <p:spPr>
            <a:xfrm>
              <a:off x="4071375" y="997045"/>
              <a:ext cx="3872100" cy="3873600"/>
            </a:xfrm>
            <a:prstGeom prst="ellipse">
              <a:avLst/>
            </a:prstGeom>
            <a:noFill/>
            <a:ln>
              <a:noFill/>
            </a:ln>
          </p:spPr>
        </p:pic>
        <p:sp>
          <p:nvSpPr>
            <p:cNvPr id="1834" name="Google Shape;1834;p161"/>
            <p:cNvSpPr/>
            <p:nvPr/>
          </p:nvSpPr>
          <p:spPr>
            <a:xfrm>
              <a:off x="4549750" y="2563425"/>
              <a:ext cx="489000" cy="1520400"/>
            </a:xfrm>
            <a:prstGeom prst="roundRect">
              <a:avLst>
                <a:gd fmla="val 16667" name="adj"/>
              </a:avLst>
            </a:prstGeom>
            <a:solidFill>
              <a:srgbClr val="C9DAF8"/>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5" name="Google Shape;1835;p161"/>
            <p:cNvPicPr preferRelativeResize="0"/>
            <p:nvPr/>
          </p:nvPicPr>
          <p:blipFill rotWithShape="1">
            <a:blip r:embed="rId3">
              <a:alphaModFix/>
            </a:blip>
            <a:srcRect b="33375" l="780" r="86074" t="28450"/>
            <a:stretch/>
          </p:blipFill>
          <p:spPr>
            <a:xfrm rot="8100000">
              <a:off x="4328328" y="1967923"/>
              <a:ext cx="489176" cy="1350433"/>
            </a:xfrm>
            <a:prstGeom prst="rect">
              <a:avLst/>
            </a:prstGeom>
            <a:noFill/>
            <a:ln>
              <a:noFill/>
            </a:ln>
          </p:spPr>
        </p:pic>
      </p:grpSp>
      <p:sp>
        <p:nvSpPr>
          <p:cNvPr id="1836" name="Google Shape;1836;p161"/>
          <p:cNvSpPr/>
          <p:nvPr/>
        </p:nvSpPr>
        <p:spPr>
          <a:xfrm>
            <a:off x="2097675" y="2911075"/>
            <a:ext cx="3226500" cy="2151000"/>
          </a:xfrm>
          <a:prstGeom prst="roundRect">
            <a:avLst>
              <a:gd fmla="val 16667" name="adj"/>
            </a:avLst>
          </a:prstGeom>
          <a:solidFill>
            <a:srgbClr val="FFFFFF"/>
          </a:solidFill>
          <a:ln cap="flat" cmpd="sng" w="38100">
            <a:solidFill>
              <a:srgbClr val="980000"/>
            </a:solidFill>
            <a:prstDash val="solid"/>
            <a:round/>
            <a:headEnd len="sm" w="sm" type="none"/>
            <a:tailEnd len="sm" w="sm" type="none"/>
          </a:ln>
        </p:spPr>
        <p:txBody>
          <a:bodyPr anchorCtr="0" anchor="b" bIns="91425" lIns="91425" spcFirstLastPara="1" rIns="91425" wrap="square" tIns="91425">
            <a:noAutofit/>
          </a:bodyPr>
          <a:lstStyle/>
          <a:p>
            <a:pPr indent="-381000" lvl="0" marL="457200" rtl="0" algn="l">
              <a:lnSpc>
                <a:spcPct val="115000"/>
              </a:lnSpc>
              <a:spcBef>
                <a:spcPts val="1000"/>
              </a:spcBef>
              <a:spcAft>
                <a:spcPts val="0"/>
              </a:spcAft>
              <a:buSzPts val="2400"/>
              <a:buChar char="●"/>
            </a:pPr>
            <a:r>
              <a:rPr lang="zh-TW" sz="2400"/>
              <a:t>命名實體識別</a:t>
            </a:r>
            <a:endParaRPr sz="2400"/>
          </a:p>
          <a:p>
            <a:pPr indent="-381000" lvl="0" marL="457200" rtl="0" algn="l">
              <a:lnSpc>
                <a:spcPct val="115000"/>
              </a:lnSpc>
              <a:spcBef>
                <a:spcPts val="1000"/>
              </a:spcBef>
              <a:spcAft>
                <a:spcPts val="0"/>
              </a:spcAft>
              <a:buSzPts val="2400"/>
              <a:buChar char="●"/>
            </a:pPr>
            <a:r>
              <a:rPr lang="zh-TW" sz="2400">
                <a:solidFill>
                  <a:schemeClr val="dk1"/>
                </a:solidFill>
              </a:rPr>
              <a:t>詞性識別</a:t>
            </a:r>
            <a:endParaRPr sz="2400"/>
          </a:p>
          <a:p>
            <a:pPr indent="-381000" lvl="0" marL="457200" rtl="0" algn="l">
              <a:lnSpc>
                <a:spcPct val="115000"/>
              </a:lnSpc>
              <a:spcBef>
                <a:spcPts val="1000"/>
              </a:spcBef>
              <a:spcAft>
                <a:spcPts val="0"/>
              </a:spcAft>
              <a:buSzPts val="2400"/>
              <a:buChar char="●"/>
            </a:pPr>
            <a:r>
              <a:rPr lang="zh-TW" sz="2400"/>
              <a:t>摘要/關鍵字選取</a:t>
            </a:r>
            <a:endParaRPr sz="2400"/>
          </a:p>
        </p:txBody>
      </p:sp>
      <p:sp>
        <p:nvSpPr>
          <p:cNvPr id="1837" name="Google Shape;1837;p16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38" name="Google Shape;1838;p16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結合進階的自然語言處理</a:t>
            </a:r>
            <a:endParaRPr/>
          </a:p>
        </p:txBody>
      </p:sp>
      <p:sp>
        <p:nvSpPr>
          <p:cNvPr id="1839" name="Google Shape;1839;p16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40" name="Google Shape;1840;p161"/>
          <p:cNvPicPr preferRelativeResize="0"/>
          <p:nvPr/>
        </p:nvPicPr>
        <p:blipFill>
          <a:blip r:embed="rId4">
            <a:alphaModFix/>
          </a:blip>
          <a:stretch>
            <a:fillRect/>
          </a:stretch>
        </p:blipFill>
        <p:spPr>
          <a:xfrm>
            <a:off x="5718452" y="3221300"/>
            <a:ext cx="1153850" cy="1153850"/>
          </a:xfrm>
          <a:prstGeom prst="rect">
            <a:avLst/>
          </a:prstGeom>
          <a:noFill/>
          <a:ln>
            <a:noFill/>
          </a:ln>
        </p:spPr>
      </p:pic>
      <p:pic>
        <p:nvPicPr>
          <p:cNvPr id="1841" name="Google Shape;1841;p161"/>
          <p:cNvPicPr preferRelativeResize="0"/>
          <p:nvPr/>
        </p:nvPicPr>
        <p:blipFill>
          <a:blip r:embed="rId5">
            <a:alphaModFix/>
          </a:blip>
          <a:stretch>
            <a:fillRect/>
          </a:stretch>
        </p:blipFill>
        <p:spPr>
          <a:xfrm>
            <a:off x="7392550" y="3099950"/>
            <a:ext cx="1275200" cy="1275200"/>
          </a:xfrm>
          <a:prstGeom prst="rect">
            <a:avLst/>
          </a:prstGeom>
          <a:noFill/>
          <a:ln>
            <a:noFill/>
          </a:ln>
        </p:spPr>
      </p:pic>
      <p:sp>
        <p:nvSpPr>
          <p:cNvPr id="1842" name="Google Shape;1842;p161"/>
          <p:cNvSpPr/>
          <p:nvPr/>
        </p:nvSpPr>
        <p:spPr>
          <a:xfrm>
            <a:off x="5657725" y="2336450"/>
            <a:ext cx="12753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預建置模型</a:t>
            </a:r>
            <a:endParaRPr sz="2400">
              <a:solidFill>
                <a:srgbClr val="FFFFFF"/>
              </a:solidFill>
              <a:latin typeface="Microsoft JhengHei"/>
              <a:ea typeface="Microsoft JhengHei"/>
              <a:cs typeface="Microsoft JhengHei"/>
              <a:sym typeface="Microsoft JhengHei"/>
            </a:endParaRPr>
          </a:p>
        </p:txBody>
      </p:sp>
      <p:sp>
        <p:nvSpPr>
          <p:cNvPr id="1843" name="Google Shape;1843;p161"/>
          <p:cNvSpPr/>
          <p:nvPr/>
        </p:nvSpPr>
        <p:spPr>
          <a:xfrm>
            <a:off x="7569200" y="2336450"/>
            <a:ext cx="9219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語義向量</a:t>
            </a:r>
            <a:endParaRPr sz="2400">
              <a:solidFill>
                <a:srgbClr val="FFFFFF"/>
              </a:solidFill>
              <a:latin typeface="Microsoft JhengHei"/>
              <a:ea typeface="Microsoft JhengHei"/>
              <a:cs typeface="Microsoft JhengHei"/>
              <a:sym typeface="Microsoft JhengHei"/>
            </a:endParaRPr>
          </a:p>
        </p:txBody>
      </p:sp>
      <p:sp>
        <p:nvSpPr>
          <p:cNvPr id="1844" name="Google Shape;1844;p161"/>
          <p:cNvSpPr/>
          <p:nvPr/>
        </p:nvSpPr>
        <p:spPr>
          <a:xfrm>
            <a:off x="2714175" y="2336450"/>
            <a:ext cx="1993500" cy="763500"/>
          </a:xfrm>
          <a:prstGeom prst="roundRect">
            <a:avLst>
              <a:gd fmla="val 16667" name="adj"/>
            </a:avLst>
          </a:prstGeom>
          <a:solidFill>
            <a:srgbClr val="98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自然語言處理</a:t>
            </a:r>
            <a:endParaRPr sz="2400">
              <a:solidFill>
                <a:srgbClr val="FFFFFF"/>
              </a:solidFill>
              <a:latin typeface="Microsoft JhengHei"/>
              <a:ea typeface="Microsoft JhengHei"/>
              <a:cs typeface="Microsoft JhengHei"/>
              <a:sym typeface="Microsoft JhengHei"/>
            </a:endParaRPr>
          </a:p>
        </p:txBody>
      </p:sp>
      <p:pic>
        <p:nvPicPr>
          <p:cNvPr id="1845" name="Google Shape;1845;p161"/>
          <p:cNvPicPr preferRelativeResize="0"/>
          <p:nvPr/>
        </p:nvPicPr>
        <p:blipFill>
          <a:blip r:embed="rId6">
            <a:alphaModFix/>
          </a:blip>
          <a:stretch>
            <a:fillRect/>
          </a:stretch>
        </p:blipFill>
        <p:spPr>
          <a:xfrm>
            <a:off x="476238" y="3484713"/>
            <a:ext cx="1003725" cy="1003725"/>
          </a:xfrm>
          <a:prstGeom prst="rect">
            <a:avLst/>
          </a:prstGeom>
          <a:noFill/>
          <a:ln>
            <a:noFill/>
          </a:ln>
        </p:spPr>
      </p:pic>
      <p:sp>
        <p:nvSpPr>
          <p:cNvPr id="1846" name="Google Shape;1846;p161"/>
          <p:cNvSpPr/>
          <p:nvPr/>
        </p:nvSpPr>
        <p:spPr>
          <a:xfrm>
            <a:off x="340450" y="2336450"/>
            <a:ext cx="12753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文件</a:t>
            </a:r>
            <a:endParaRPr sz="2400">
              <a:solidFill>
                <a:srgbClr val="FFFFFF"/>
              </a:solidFill>
              <a:latin typeface="Microsoft JhengHei"/>
              <a:ea typeface="Microsoft JhengHei"/>
              <a:cs typeface="Microsoft JhengHei"/>
              <a:sym typeface="Microsoft JhengHei"/>
            </a:endParaRPr>
          </a:p>
        </p:txBody>
      </p:sp>
      <p:sp>
        <p:nvSpPr>
          <p:cNvPr id="1847" name="Google Shape;1847;p161"/>
          <p:cNvSpPr/>
          <p:nvPr/>
        </p:nvSpPr>
        <p:spPr>
          <a:xfrm flipH="1">
            <a:off x="1741650" y="2455850"/>
            <a:ext cx="8382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161"/>
          <p:cNvSpPr/>
          <p:nvPr/>
        </p:nvSpPr>
        <p:spPr>
          <a:xfrm flipH="1">
            <a:off x="4841988" y="2455850"/>
            <a:ext cx="6876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161"/>
          <p:cNvSpPr/>
          <p:nvPr/>
        </p:nvSpPr>
        <p:spPr>
          <a:xfrm flipH="1">
            <a:off x="7061083" y="2455850"/>
            <a:ext cx="4146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0" name="Google Shape;1850;p161"/>
          <p:cNvGrpSpPr/>
          <p:nvPr/>
        </p:nvGrpSpPr>
        <p:grpSpPr>
          <a:xfrm>
            <a:off x="839237" y="4375149"/>
            <a:ext cx="1587998" cy="1587998"/>
            <a:chOff x="1126275" y="1461300"/>
            <a:chExt cx="2945100" cy="2945100"/>
          </a:xfrm>
        </p:grpSpPr>
        <p:sp>
          <p:nvSpPr>
            <p:cNvPr id="1851" name="Google Shape;1851;p161"/>
            <p:cNvSpPr/>
            <p:nvPr/>
          </p:nvSpPr>
          <p:spPr>
            <a:xfrm>
              <a:off x="1200525" y="1785500"/>
              <a:ext cx="2594400" cy="2594400"/>
            </a:xfrm>
            <a:prstGeom prst="ellipse">
              <a:avLst/>
            </a:prstGeom>
            <a:solidFill>
              <a:srgbClr val="D9EAD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2" name="Google Shape;1852;p161"/>
            <p:cNvPicPr preferRelativeResize="0"/>
            <p:nvPr/>
          </p:nvPicPr>
          <p:blipFill rotWithShape="1">
            <a:blip r:embed="rId7">
              <a:alphaModFix/>
            </a:blip>
            <a:srcRect b="0" l="0" r="-21580" t="-21580"/>
            <a:stretch/>
          </p:blipFill>
          <p:spPr>
            <a:xfrm>
              <a:off x="1126275" y="1461300"/>
              <a:ext cx="2945100" cy="2945100"/>
            </a:xfrm>
            <a:prstGeom prst="ellipse">
              <a:avLst/>
            </a:prstGeom>
            <a:noFill/>
            <a:ln>
              <a:noFill/>
            </a:ln>
          </p:spPr>
        </p:pic>
        <p:sp>
          <p:nvSpPr>
            <p:cNvPr id="1853" name="Google Shape;1853;p161"/>
            <p:cNvSpPr/>
            <p:nvPr/>
          </p:nvSpPr>
          <p:spPr>
            <a:xfrm>
              <a:off x="3050575" y="2664750"/>
              <a:ext cx="382800" cy="11901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4" name="Google Shape;1854;p161"/>
            <p:cNvPicPr preferRelativeResize="0"/>
            <p:nvPr/>
          </p:nvPicPr>
          <p:blipFill rotWithShape="1">
            <a:blip r:embed="rId7">
              <a:alphaModFix/>
            </a:blip>
            <a:srcRect b="27325" l="78727" r="3334" t="25836"/>
            <a:stretch/>
          </p:blipFill>
          <p:spPr>
            <a:xfrm rot="-8100000">
              <a:off x="3150763" y="2033573"/>
              <a:ext cx="434446" cy="1134058"/>
            </a:xfrm>
            <a:prstGeom prst="rect">
              <a:avLst/>
            </a:prstGeom>
            <a:noFill/>
            <a:ln>
              <a:noFill/>
            </a:ln>
          </p:spPr>
        </p:pic>
      </p:gr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9" name="Shape 1859"/>
        <p:cNvGrpSpPr/>
        <p:nvPr/>
      </p:nvGrpSpPr>
      <p:grpSpPr>
        <a:xfrm>
          <a:off x="0" y="0"/>
          <a:ext cx="0" cy="0"/>
          <a:chOff x="0" y="0"/>
          <a:chExt cx="0" cy="0"/>
        </a:xfrm>
      </p:grpSpPr>
      <p:sp>
        <p:nvSpPr>
          <p:cNvPr id="1860" name="Google Shape;1860;p16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61" name="Google Shape;1861;p162"/>
          <p:cNvSpPr txBox="1"/>
          <p:nvPr>
            <p:ph type="title"/>
          </p:nvPr>
        </p:nvSpPr>
        <p:spPr>
          <a:xfrm>
            <a:off x="476250" y="474225"/>
            <a:ext cx="8191500" cy="98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國立政治大學</a:t>
            </a:r>
            <a:endParaRPr/>
          </a:p>
        </p:txBody>
      </p:sp>
      <p:sp>
        <p:nvSpPr>
          <p:cNvPr id="1862" name="Google Shape;1862;p162"/>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63" name="Google Shape;1863;p162"/>
          <p:cNvPicPr preferRelativeResize="0"/>
          <p:nvPr/>
        </p:nvPicPr>
        <p:blipFill>
          <a:blip r:embed="rId3">
            <a:alphaModFix/>
          </a:blip>
          <a:stretch>
            <a:fillRect/>
          </a:stretch>
        </p:blipFill>
        <p:spPr>
          <a:xfrm>
            <a:off x="1010350" y="2497049"/>
            <a:ext cx="7123301" cy="3349074"/>
          </a:xfrm>
          <a:prstGeom prst="rect">
            <a:avLst/>
          </a:prstGeom>
          <a:noFill/>
          <a:ln>
            <a:noFill/>
          </a:ln>
        </p:spPr>
      </p:pic>
      <p:pic>
        <p:nvPicPr>
          <p:cNvPr id="1864" name="Google Shape;1864;p162"/>
          <p:cNvPicPr preferRelativeResize="0"/>
          <p:nvPr/>
        </p:nvPicPr>
        <p:blipFill rotWithShape="1">
          <a:blip r:embed="rId4">
            <a:alphaModFix/>
          </a:blip>
          <a:srcRect b="0" l="17641" r="0" t="0"/>
          <a:stretch/>
        </p:blipFill>
        <p:spPr>
          <a:xfrm>
            <a:off x="1431550" y="1063350"/>
            <a:ext cx="6433527" cy="12438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sp>
        <p:nvSpPr>
          <p:cNvPr id="1870" name="Google Shape;1870;p16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71" name="Google Shape;1871;p163"/>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YouTube</a:t>
            </a:r>
            <a:r>
              <a:rPr lang="zh-TW"/>
              <a:t>頻道</a:t>
            </a:r>
            <a:endParaRPr/>
          </a:p>
        </p:txBody>
      </p:sp>
      <p:sp>
        <p:nvSpPr>
          <p:cNvPr id="1872" name="Google Shape;1872;p16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AI</a:t>
            </a:r>
            <a:r>
              <a:rPr lang="zh-TW"/>
              <a:t>知識學習入口網</a:t>
            </a:r>
            <a:endParaRPr/>
          </a:p>
        </p:txBody>
      </p:sp>
      <p:sp>
        <p:nvSpPr>
          <p:cNvPr id="1873" name="Google Shape;1873;p163"/>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874" name="Google Shape;1874;p163"/>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875" name="Google Shape;1875;p163"/>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AI</a:t>
            </a:r>
            <a:r>
              <a:rPr lang="zh-TW"/>
              <a:t>專欄</a:t>
            </a:r>
            <a:endParaRPr/>
          </a:p>
        </p:txBody>
      </p:sp>
      <p:sp>
        <p:nvSpPr>
          <p:cNvPr id="1876" name="Google Shape;1876;p163"/>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877" name="Google Shape;1877;p163"/>
          <p:cNvPicPr preferRelativeResize="0"/>
          <p:nvPr/>
        </p:nvPicPr>
        <p:blipFill>
          <a:blip r:embed="rId3">
            <a:alphaModFix/>
          </a:blip>
          <a:stretch>
            <a:fillRect/>
          </a:stretch>
        </p:blipFill>
        <p:spPr>
          <a:xfrm>
            <a:off x="936975" y="2452625"/>
            <a:ext cx="3255338" cy="4032300"/>
          </a:xfrm>
          <a:prstGeom prst="rect">
            <a:avLst/>
          </a:prstGeom>
          <a:noFill/>
          <a:ln cap="flat" cmpd="sng" w="28575">
            <a:solidFill>
              <a:srgbClr val="980000"/>
            </a:solidFill>
            <a:prstDash val="solid"/>
            <a:round/>
            <a:headEnd len="sm" w="sm" type="none"/>
            <a:tailEnd len="sm" w="sm" type="none"/>
          </a:ln>
        </p:spPr>
      </p:pic>
      <p:pic>
        <p:nvPicPr>
          <p:cNvPr id="1878" name="Google Shape;1878;p163"/>
          <p:cNvPicPr preferRelativeResize="0"/>
          <p:nvPr/>
        </p:nvPicPr>
        <p:blipFill>
          <a:blip r:embed="rId4">
            <a:alphaModFix/>
          </a:blip>
          <a:stretch>
            <a:fillRect/>
          </a:stretch>
        </p:blipFill>
        <p:spPr>
          <a:xfrm>
            <a:off x="4638605" y="2437940"/>
            <a:ext cx="3868799" cy="4034186"/>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3" name="Shape 1883"/>
        <p:cNvGrpSpPr/>
        <p:nvPr/>
      </p:nvGrpSpPr>
      <p:grpSpPr>
        <a:xfrm>
          <a:off x="0" y="0"/>
          <a:ext cx="0" cy="0"/>
          <a:chOff x="0" y="0"/>
          <a:chExt cx="0" cy="0"/>
        </a:xfrm>
      </p:grpSpPr>
      <p:sp>
        <p:nvSpPr>
          <p:cNvPr id="1884" name="Google Shape;1884;p16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885" name="Google Shape;1885;p164"/>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u="sng">
                <a:solidFill>
                  <a:schemeClr val="hlink"/>
                </a:solidFill>
                <a:hlinkClick r:id="rId3"/>
              </a:rPr>
              <a:t>http://www.shujuren.org/article/827.html</a:t>
            </a:r>
            <a:r>
              <a:rPr lang="zh-TW"/>
              <a:t> </a:t>
            </a:r>
            <a:endParaRPr/>
          </a:p>
        </p:txBody>
      </p:sp>
      <p:pic>
        <p:nvPicPr>
          <p:cNvPr id="1886" name="Google Shape;1886;p164"/>
          <p:cNvPicPr preferRelativeResize="0"/>
          <p:nvPr/>
        </p:nvPicPr>
        <p:blipFill rotWithShape="1">
          <a:blip r:embed="rId4">
            <a:alphaModFix/>
          </a:blip>
          <a:srcRect b="0" l="0" r="655" t="0"/>
          <a:stretch/>
        </p:blipFill>
        <p:spPr>
          <a:xfrm>
            <a:off x="12100" y="2085975"/>
            <a:ext cx="4220300" cy="4467225"/>
          </a:xfrm>
          <a:prstGeom prst="rect">
            <a:avLst/>
          </a:prstGeom>
          <a:noFill/>
          <a:ln>
            <a:noFill/>
          </a:ln>
        </p:spPr>
      </p:pic>
      <p:sp>
        <p:nvSpPr>
          <p:cNvPr id="1887" name="Google Shape;1887;p164"/>
          <p:cNvSpPr/>
          <p:nvPr/>
        </p:nvSpPr>
        <p:spPr>
          <a:xfrm>
            <a:off x="0" y="0"/>
            <a:ext cx="4232400" cy="2118900"/>
          </a:xfrm>
          <a:prstGeom prst="rect">
            <a:avLst/>
          </a:prstGeom>
          <a:solidFill>
            <a:srgbClr val="000000"/>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我到底看了什麼？</a:t>
            </a:r>
            <a:endParaRPr sz="3200">
              <a:solidFill>
                <a:srgbClr val="FFFFFF"/>
              </a:solidFill>
              <a:latin typeface="Microsoft JhengHei"/>
              <a:ea typeface="Microsoft JhengHei"/>
              <a:cs typeface="Microsoft JhengHei"/>
              <a:sym typeface="Microsoft JhengHei"/>
            </a:endParaRPr>
          </a:p>
        </p:txBody>
      </p:sp>
      <p:sp>
        <p:nvSpPr>
          <p:cNvPr id="1888" name="Google Shape;1888;p164"/>
          <p:cNvSpPr txBox="1"/>
          <p:nvPr/>
        </p:nvSpPr>
        <p:spPr>
          <a:xfrm>
            <a:off x="4232400" y="2653350"/>
            <a:ext cx="4911600" cy="155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latin typeface="Microsoft JhengHei"/>
                <a:ea typeface="Microsoft JhengHei"/>
                <a:cs typeface="Microsoft JhengHei"/>
                <a:sym typeface="Microsoft JhengHei"/>
              </a:rPr>
              <a:t>QA時間</a:t>
            </a:r>
            <a:endParaRPr b="1" sz="4800">
              <a:latin typeface="Microsoft JhengHei"/>
              <a:ea typeface="Microsoft JhengHei"/>
              <a:cs typeface="Microsoft JhengHei"/>
              <a:sym typeface="Microsoft JhengHei"/>
            </a:endParaRPr>
          </a:p>
        </p:txBody>
      </p:sp>
      <p:pic>
        <p:nvPicPr>
          <p:cNvPr id="1889" name="Google Shape;1889;p164"/>
          <p:cNvPicPr preferRelativeResize="0"/>
          <p:nvPr/>
        </p:nvPicPr>
        <p:blipFill>
          <a:blip r:embed="rId5">
            <a:alphaModFix/>
          </a:blip>
          <a:stretch>
            <a:fillRect/>
          </a:stretch>
        </p:blipFill>
        <p:spPr>
          <a:xfrm>
            <a:off x="8841650" y="0"/>
            <a:ext cx="302350" cy="65273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4" name="Shape 1894"/>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18" name="Google Shape;518;p67"/>
          <p:cNvSpPr txBox="1"/>
          <p:nvPr>
            <p:ph type="title"/>
          </p:nvPr>
        </p:nvSpPr>
        <p:spPr>
          <a:xfrm>
            <a:off x="476250" y="10818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sz="10000"/>
              <a:t>我站在雲林</a:t>
            </a:r>
            <a:endParaRPr sz="10000"/>
          </a:p>
        </p:txBody>
      </p:sp>
      <p:sp>
        <p:nvSpPr>
          <p:cNvPr id="519" name="Google Shape;519;p67"/>
          <p:cNvSpPr txBox="1"/>
          <p:nvPr>
            <p:ph idx="1" type="subTitle"/>
          </p:nvPr>
        </p:nvSpPr>
        <p:spPr>
          <a:xfrm>
            <a:off x="24200" y="6583675"/>
            <a:ext cx="8286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https://tenor.com/view/dance-android-robot-gif-15459115</a:t>
            </a:r>
            <a:endParaRPr/>
          </a:p>
        </p:txBody>
      </p:sp>
      <p:pic>
        <p:nvPicPr>
          <p:cNvPr id="520" name="Google Shape;520;p67"/>
          <p:cNvPicPr preferRelativeResize="0"/>
          <p:nvPr/>
        </p:nvPicPr>
        <p:blipFill>
          <a:blip r:embed="rId3">
            <a:alphaModFix/>
          </a:blip>
          <a:stretch>
            <a:fillRect/>
          </a:stretch>
        </p:blipFill>
        <p:spPr>
          <a:xfrm>
            <a:off x="2956875" y="2903325"/>
            <a:ext cx="3230100" cy="32301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27" name="Google Shape;527;p6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28" name="Google Shape;528;p6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自然語言處理流程</a:t>
            </a:r>
            <a:endParaRPr/>
          </a:p>
        </p:txBody>
      </p:sp>
      <p:sp>
        <p:nvSpPr>
          <p:cNvPr id="529" name="Google Shape;529;p6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grpSp>
        <p:nvGrpSpPr>
          <p:cNvPr id="530" name="Google Shape;530;p68"/>
          <p:cNvGrpSpPr/>
          <p:nvPr/>
        </p:nvGrpSpPr>
        <p:grpSpPr>
          <a:xfrm>
            <a:off x="1513150" y="2408875"/>
            <a:ext cx="6560053" cy="3381547"/>
            <a:chOff x="115025" y="2104075"/>
            <a:chExt cx="6560053" cy="3381547"/>
          </a:xfrm>
        </p:grpSpPr>
        <p:grpSp>
          <p:nvGrpSpPr>
            <p:cNvPr id="531" name="Google Shape;531;p68"/>
            <p:cNvGrpSpPr/>
            <p:nvPr/>
          </p:nvGrpSpPr>
          <p:grpSpPr>
            <a:xfrm>
              <a:off x="630730" y="2104075"/>
              <a:ext cx="6044347" cy="731700"/>
              <a:chOff x="630730" y="880970"/>
              <a:chExt cx="6044347" cy="731700"/>
            </a:xfrm>
          </p:grpSpPr>
          <p:sp>
            <p:nvSpPr>
              <p:cNvPr id="532" name="Google Shape;532;p68"/>
              <p:cNvSpPr txBox="1"/>
              <p:nvPr/>
            </p:nvSpPr>
            <p:spPr>
              <a:xfrm>
                <a:off x="630730" y="931175"/>
                <a:ext cx="20844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zh-TW" sz="4200">
                    <a:solidFill>
                      <a:srgbClr val="085631"/>
                    </a:solidFill>
                    <a:latin typeface="Roboto Medium"/>
                    <a:ea typeface="Roboto Medium"/>
                    <a:cs typeface="Roboto Medium"/>
                    <a:sym typeface="Roboto Medium"/>
                  </a:rPr>
                  <a:t>1. 分解</a:t>
                </a:r>
                <a:endParaRPr sz="4200">
                  <a:solidFill>
                    <a:srgbClr val="085631"/>
                  </a:solidFill>
                  <a:latin typeface="Roboto Medium"/>
                  <a:ea typeface="Roboto Medium"/>
                  <a:cs typeface="Roboto Medium"/>
                  <a:sym typeface="Roboto Medium"/>
                </a:endParaRPr>
              </a:p>
            </p:txBody>
          </p:sp>
          <p:sp>
            <p:nvSpPr>
              <p:cNvPr id="533" name="Google Shape;533;p68"/>
              <p:cNvSpPr/>
              <p:nvPr/>
            </p:nvSpPr>
            <p:spPr>
              <a:xfrm>
                <a:off x="2789778" y="880970"/>
                <a:ext cx="3885300" cy="731700"/>
              </a:xfrm>
              <a:prstGeom prst="rect">
                <a:avLst/>
              </a:prstGeom>
              <a:solidFill>
                <a:srgbClr val="085631"/>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68"/>
              <p:cNvSpPr txBox="1"/>
              <p:nvPr/>
            </p:nvSpPr>
            <p:spPr>
              <a:xfrm>
                <a:off x="2882491" y="965246"/>
                <a:ext cx="3546000" cy="5754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zh-TW" sz="2400">
                    <a:solidFill>
                      <a:srgbClr val="FFFFFF"/>
                    </a:solidFill>
                    <a:latin typeface="Roboto"/>
                    <a:ea typeface="Roboto"/>
                    <a:cs typeface="Roboto"/>
                    <a:sym typeface="Roboto"/>
                  </a:rPr>
                  <a:t>最小意義單位的分析</a:t>
                </a:r>
                <a:endParaRPr sz="2400">
                  <a:solidFill>
                    <a:srgbClr val="FFFFFF"/>
                  </a:solidFill>
                  <a:latin typeface="Roboto"/>
                  <a:ea typeface="Roboto"/>
                  <a:cs typeface="Roboto"/>
                  <a:sym typeface="Roboto"/>
                </a:endParaRPr>
              </a:p>
            </p:txBody>
          </p:sp>
        </p:grpSp>
        <p:grpSp>
          <p:nvGrpSpPr>
            <p:cNvPr id="535" name="Google Shape;535;p68"/>
            <p:cNvGrpSpPr/>
            <p:nvPr/>
          </p:nvGrpSpPr>
          <p:grpSpPr>
            <a:xfrm>
              <a:off x="444180" y="2988439"/>
              <a:ext cx="5962100" cy="731700"/>
              <a:chOff x="444180" y="1765334"/>
              <a:chExt cx="5962100" cy="731700"/>
            </a:xfrm>
          </p:grpSpPr>
          <p:sp>
            <p:nvSpPr>
              <p:cNvPr id="536" name="Google Shape;536;p68"/>
              <p:cNvSpPr txBox="1"/>
              <p:nvPr/>
            </p:nvSpPr>
            <p:spPr>
              <a:xfrm>
                <a:off x="444180" y="1815550"/>
                <a:ext cx="22710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zh-TW" sz="4200">
                    <a:solidFill>
                      <a:srgbClr val="0B7140"/>
                    </a:solidFill>
                    <a:latin typeface="Roboto Medium"/>
                    <a:ea typeface="Roboto Medium"/>
                    <a:cs typeface="Roboto Medium"/>
                    <a:sym typeface="Roboto Medium"/>
                  </a:rPr>
                  <a:t>2. 轉換</a:t>
                </a:r>
                <a:endParaRPr sz="4200">
                  <a:solidFill>
                    <a:srgbClr val="0B7140"/>
                  </a:solidFill>
                  <a:latin typeface="Roboto Medium"/>
                  <a:ea typeface="Roboto Medium"/>
                  <a:cs typeface="Roboto Medium"/>
                  <a:sym typeface="Roboto Medium"/>
                </a:endParaRPr>
              </a:p>
            </p:txBody>
          </p:sp>
          <p:sp>
            <p:nvSpPr>
              <p:cNvPr id="537" name="Google Shape;537;p68"/>
              <p:cNvSpPr/>
              <p:nvPr/>
            </p:nvSpPr>
            <p:spPr>
              <a:xfrm>
                <a:off x="2789779" y="1765334"/>
                <a:ext cx="3616500" cy="731700"/>
              </a:xfrm>
              <a:prstGeom prst="rect">
                <a:avLst/>
              </a:prstGeom>
              <a:solidFill>
                <a:srgbClr val="0B7140"/>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68"/>
              <p:cNvSpPr txBox="1"/>
              <p:nvPr/>
            </p:nvSpPr>
            <p:spPr>
              <a:xfrm>
                <a:off x="2882489" y="1971906"/>
                <a:ext cx="3253800" cy="330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zh-TW" sz="2400">
                    <a:solidFill>
                      <a:srgbClr val="FFFFFF"/>
                    </a:solidFill>
                    <a:latin typeface="Roboto"/>
                    <a:ea typeface="Roboto"/>
                    <a:cs typeface="Roboto"/>
                    <a:sym typeface="Roboto"/>
                  </a:rPr>
                  <a:t>統一不同的用詞</a:t>
                </a:r>
                <a:endParaRPr sz="2400">
                  <a:solidFill>
                    <a:srgbClr val="FFFFFF"/>
                  </a:solidFill>
                  <a:latin typeface="Roboto"/>
                  <a:ea typeface="Roboto"/>
                  <a:cs typeface="Roboto"/>
                  <a:sym typeface="Roboto"/>
                </a:endParaRPr>
              </a:p>
            </p:txBody>
          </p:sp>
        </p:grpSp>
        <p:grpSp>
          <p:nvGrpSpPr>
            <p:cNvPr id="539" name="Google Shape;539;p68"/>
            <p:cNvGrpSpPr/>
            <p:nvPr/>
          </p:nvGrpSpPr>
          <p:grpSpPr>
            <a:xfrm>
              <a:off x="725624" y="3869543"/>
              <a:ext cx="5410655" cy="731700"/>
              <a:chOff x="725624" y="2646438"/>
              <a:chExt cx="5410655" cy="731700"/>
            </a:xfrm>
          </p:grpSpPr>
          <p:sp>
            <p:nvSpPr>
              <p:cNvPr id="540" name="Google Shape;540;p68"/>
              <p:cNvSpPr txBox="1"/>
              <p:nvPr/>
            </p:nvSpPr>
            <p:spPr>
              <a:xfrm>
                <a:off x="725624" y="2696620"/>
                <a:ext cx="19893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zh-TW" sz="4200">
                    <a:solidFill>
                      <a:srgbClr val="0B7743"/>
                    </a:solidFill>
                    <a:latin typeface="Roboto Medium"/>
                    <a:ea typeface="Roboto Medium"/>
                    <a:cs typeface="Roboto Medium"/>
                    <a:sym typeface="Roboto Medium"/>
                  </a:rPr>
                  <a:t>3. 移除</a:t>
                </a:r>
                <a:endParaRPr sz="4200">
                  <a:solidFill>
                    <a:srgbClr val="0B7743"/>
                  </a:solidFill>
                  <a:latin typeface="Roboto Medium"/>
                  <a:ea typeface="Roboto Medium"/>
                  <a:cs typeface="Roboto Medium"/>
                  <a:sym typeface="Roboto Medium"/>
                </a:endParaRPr>
              </a:p>
            </p:txBody>
          </p:sp>
          <p:sp>
            <p:nvSpPr>
              <p:cNvPr id="541" name="Google Shape;541;p68"/>
              <p:cNvSpPr/>
              <p:nvPr/>
            </p:nvSpPr>
            <p:spPr>
              <a:xfrm>
                <a:off x="2789779" y="2646438"/>
                <a:ext cx="3346500" cy="731700"/>
              </a:xfrm>
              <a:prstGeom prst="rect">
                <a:avLst/>
              </a:prstGeom>
              <a:solidFill>
                <a:srgbClr val="0B7743"/>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68"/>
              <p:cNvSpPr txBox="1"/>
              <p:nvPr/>
            </p:nvSpPr>
            <p:spPr>
              <a:xfrm>
                <a:off x="2882490" y="2852993"/>
                <a:ext cx="2864700" cy="330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zh-TW" sz="2400">
                    <a:solidFill>
                      <a:srgbClr val="FFFFFF"/>
                    </a:solidFill>
                    <a:latin typeface="Roboto"/>
                    <a:ea typeface="Roboto"/>
                    <a:cs typeface="Roboto"/>
                    <a:sym typeface="Roboto"/>
                  </a:rPr>
                  <a:t>刪除多餘的資訊</a:t>
                </a:r>
                <a:endParaRPr sz="2400">
                  <a:solidFill>
                    <a:srgbClr val="FFFFFF"/>
                  </a:solidFill>
                  <a:latin typeface="Roboto"/>
                  <a:ea typeface="Roboto"/>
                  <a:cs typeface="Roboto"/>
                  <a:sym typeface="Roboto"/>
                </a:endParaRPr>
              </a:p>
            </p:txBody>
          </p:sp>
        </p:grpSp>
        <p:grpSp>
          <p:nvGrpSpPr>
            <p:cNvPr id="543" name="Google Shape;543;p68"/>
            <p:cNvGrpSpPr/>
            <p:nvPr/>
          </p:nvGrpSpPr>
          <p:grpSpPr>
            <a:xfrm>
              <a:off x="115025" y="4753922"/>
              <a:ext cx="5752154" cy="731700"/>
              <a:chOff x="115025" y="3530817"/>
              <a:chExt cx="5752154" cy="731700"/>
            </a:xfrm>
          </p:grpSpPr>
          <p:sp>
            <p:nvSpPr>
              <p:cNvPr id="544" name="Google Shape;544;p68"/>
              <p:cNvSpPr txBox="1"/>
              <p:nvPr/>
            </p:nvSpPr>
            <p:spPr>
              <a:xfrm>
                <a:off x="115025" y="3580995"/>
                <a:ext cx="26001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zh-TW" sz="4200">
                    <a:solidFill>
                      <a:srgbClr val="0C8148"/>
                    </a:solidFill>
                    <a:latin typeface="Roboto Medium"/>
                    <a:ea typeface="Roboto Medium"/>
                    <a:cs typeface="Roboto Medium"/>
                    <a:sym typeface="Roboto Medium"/>
                  </a:rPr>
                  <a:t>4. 向量化</a:t>
                </a:r>
                <a:endParaRPr sz="4200">
                  <a:solidFill>
                    <a:srgbClr val="0C8148"/>
                  </a:solidFill>
                  <a:latin typeface="Roboto Medium"/>
                  <a:ea typeface="Roboto Medium"/>
                  <a:cs typeface="Roboto Medium"/>
                  <a:sym typeface="Roboto Medium"/>
                </a:endParaRPr>
              </a:p>
            </p:txBody>
          </p:sp>
          <p:sp>
            <p:nvSpPr>
              <p:cNvPr id="545" name="Google Shape;545;p68"/>
              <p:cNvSpPr/>
              <p:nvPr/>
            </p:nvSpPr>
            <p:spPr>
              <a:xfrm>
                <a:off x="2789779" y="3530817"/>
                <a:ext cx="3077400" cy="731700"/>
              </a:xfrm>
              <a:prstGeom prst="rect">
                <a:avLst/>
              </a:prstGeom>
              <a:solidFill>
                <a:srgbClr val="0C8148"/>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68"/>
              <p:cNvSpPr txBox="1"/>
              <p:nvPr/>
            </p:nvSpPr>
            <p:spPr>
              <a:xfrm>
                <a:off x="2882490" y="3737371"/>
                <a:ext cx="2864700" cy="33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zh-TW" sz="2400">
                    <a:solidFill>
                      <a:srgbClr val="FFFFFF"/>
                    </a:solidFill>
                    <a:latin typeface="Roboto"/>
                    <a:ea typeface="Roboto"/>
                    <a:cs typeface="Roboto"/>
                    <a:sym typeface="Roboto"/>
                  </a:rPr>
                  <a:t>轉成電腦可讀的</a:t>
                </a:r>
                <a:endParaRPr sz="2400">
                  <a:solidFill>
                    <a:srgbClr val="FFFFFF"/>
                  </a:solidFill>
                  <a:latin typeface="Roboto"/>
                  <a:ea typeface="Roboto"/>
                  <a:cs typeface="Roboto"/>
                  <a:sym typeface="Roboto"/>
                </a:endParaRPr>
              </a:p>
              <a:p>
                <a:pPr indent="0" lvl="0" marL="0" rtl="0" algn="l">
                  <a:lnSpc>
                    <a:spcPct val="100000"/>
                  </a:lnSpc>
                  <a:spcBef>
                    <a:spcPts val="0"/>
                  </a:spcBef>
                  <a:spcAft>
                    <a:spcPts val="0"/>
                  </a:spcAft>
                  <a:buNone/>
                </a:pPr>
                <a:r>
                  <a:rPr lang="zh-TW" sz="2400">
                    <a:solidFill>
                      <a:srgbClr val="FFFFFF"/>
                    </a:solidFill>
                    <a:latin typeface="Roboto"/>
                    <a:ea typeface="Roboto"/>
                    <a:cs typeface="Roboto"/>
                    <a:sym typeface="Roboto"/>
                  </a:rPr>
                  <a:t>結構化</a:t>
                </a:r>
                <a:r>
                  <a:rPr lang="zh-TW" sz="2400">
                    <a:solidFill>
                      <a:srgbClr val="FFFFFF"/>
                    </a:solidFill>
                    <a:latin typeface="Roboto"/>
                    <a:ea typeface="Roboto"/>
                    <a:cs typeface="Roboto"/>
                    <a:sym typeface="Roboto"/>
                  </a:rPr>
                  <a:t>文本模型</a:t>
                </a:r>
                <a:endParaRPr sz="2400">
                  <a:solidFill>
                    <a:srgbClr val="FFFFFF"/>
                  </a:solidFill>
                  <a:latin typeface="Roboto"/>
                  <a:ea typeface="Roboto"/>
                  <a:cs typeface="Roboto"/>
                  <a:sym typeface="Roboto"/>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53" name="Google Shape;553;p6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54" name="Google Shape;554;p69"/>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Phase 1分解</a:t>
            </a:r>
            <a:endParaRPr b="1" sz="4000">
              <a:latin typeface="Microsoft JhengHei"/>
              <a:ea typeface="Microsoft JhengHei"/>
              <a:cs typeface="Microsoft JhengHei"/>
              <a:sym typeface="Microsoft JhengHei"/>
            </a:endParaRPr>
          </a:p>
          <a:p>
            <a:pPr indent="0" lvl="0" marL="0" rtl="0" algn="ctr">
              <a:spcBef>
                <a:spcPts val="0"/>
              </a:spcBef>
              <a:spcAft>
                <a:spcPts val="0"/>
              </a:spcAft>
              <a:buNone/>
            </a:pPr>
            <a:r>
              <a:rPr b="1" lang="zh-TW" sz="3200">
                <a:latin typeface="Microsoft JhengHei"/>
                <a:ea typeface="Microsoft JhengHei"/>
                <a:cs typeface="Microsoft JhengHei"/>
                <a:sym typeface="Microsoft JhengHei"/>
              </a:rPr>
              <a:t>最小意義單位分析方式</a:t>
            </a:r>
            <a:endParaRPr b="1" sz="3200">
              <a:latin typeface="Microsoft JhengHei"/>
              <a:ea typeface="Microsoft JhengHei"/>
              <a:cs typeface="Microsoft JhengHei"/>
              <a:sym typeface="Microsoft JhengHei"/>
            </a:endParaRPr>
          </a:p>
        </p:txBody>
      </p:sp>
      <p:sp>
        <p:nvSpPr>
          <p:cNvPr id="555" name="Google Shape;555;p69"/>
          <p:cNvSpPr txBox="1"/>
          <p:nvPr/>
        </p:nvSpPr>
        <p:spPr>
          <a:xfrm>
            <a:off x="533400" y="1791150"/>
            <a:ext cx="4019400" cy="47118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空格</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n-gram：n字詞，將文本拆成以n個字組成的詞彙</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1000"/>
              </a:spcAft>
              <a:buClr>
                <a:srgbClr val="1F497D"/>
              </a:buClr>
              <a:buSzPts val="2400"/>
              <a:buFont typeface="Noto Symbol"/>
              <a:buChar char="●"/>
            </a:pPr>
            <a:r>
              <a:rPr lang="zh-TW" sz="2400">
                <a:latin typeface="Microsoft JhengHei"/>
                <a:ea typeface="Microsoft JhengHei"/>
                <a:cs typeface="Microsoft JhengHei"/>
                <a:sym typeface="Microsoft JhengHei"/>
              </a:rPr>
              <a:t>詞典法：以既有詞典為基礎，配合演算法來決定斷詞方式</a:t>
            </a:r>
            <a:endParaRPr sz="2400">
              <a:latin typeface="Microsoft JhengHei"/>
              <a:ea typeface="Microsoft JhengHei"/>
              <a:cs typeface="Microsoft JhengHei"/>
              <a:sym typeface="Microsoft JhengHei"/>
            </a:endParaRPr>
          </a:p>
        </p:txBody>
      </p:sp>
      <p:sp>
        <p:nvSpPr>
          <p:cNvPr id="556" name="Google Shape;556;p69"/>
          <p:cNvSpPr txBox="1"/>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60"/>
              </a:spcBef>
              <a:spcAft>
                <a:spcPts val="0"/>
              </a:spcAft>
              <a:buNone/>
            </a:pPr>
            <a:r>
              <a:t/>
            </a:r>
            <a:endParaRPr sz="2400">
              <a:latin typeface="Microsoft JhengHei"/>
              <a:ea typeface="Microsoft JhengHei"/>
              <a:cs typeface="Microsoft JhengHei"/>
              <a:sym typeface="Microsoft JhengHei"/>
            </a:endParaRPr>
          </a:p>
        </p:txBody>
      </p:sp>
      <p:sp>
        <p:nvSpPr>
          <p:cNvPr id="557" name="Google Shape;557;p69"/>
          <p:cNvSpPr txBox="1"/>
          <p:nvPr/>
        </p:nvSpPr>
        <p:spPr>
          <a:xfrm rot="899677">
            <a:off x="6084482" y="2874266"/>
            <a:ext cx="2575288" cy="400679"/>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斷開魂結！</a:t>
            </a:r>
            <a:endParaRPr sz="1800"/>
          </a:p>
          <a:p>
            <a:pPr indent="0" lvl="0" marL="0" rtl="0" algn="ctr">
              <a:lnSpc>
                <a:spcPct val="115000"/>
              </a:lnSpc>
              <a:spcBef>
                <a:spcPts val="0"/>
              </a:spcBef>
              <a:spcAft>
                <a:spcPts val="0"/>
              </a:spcAft>
              <a:buNone/>
            </a:pPr>
            <a:r>
              <a:rPr lang="zh-TW" sz="1800"/>
              <a:t>斷開鎖鏈！</a:t>
            </a:r>
            <a:endParaRPr sz="1800"/>
          </a:p>
          <a:p>
            <a:pPr indent="0" lvl="0" marL="0" rtl="0" algn="ctr">
              <a:lnSpc>
                <a:spcPct val="115000"/>
              </a:lnSpc>
              <a:spcBef>
                <a:spcPts val="0"/>
              </a:spcBef>
              <a:spcAft>
                <a:spcPts val="0"/>
              </a:spcAft>
              <a:buNone/>
            </a:pPr>
            <a:r>
              <a:rPr lang="zh-TW" sz="1800"/>
              <a:t>斷開一切的牽連！</a:t>
            </a:r>
            <a:endParaRPr sz="1800"/>
          </a:p>
        </p:txBody>
      </p:sp>
      <p:grpSp>
        <p:nvGrpSpPr>
          <p:cNvPr id="558" name="Google Shape;558;p69"/>
          <p:cNvGrpSpPr/>
          <p:nvPr/>
        </p:nvGrpSpPr>
        <p:grpSpPr>
          <a:xfrm>
            <a:off x="5177075" y="3849600"/>
            <a:ext cx="1990474" cy="1328450"/>
            <a:chOff x="5427075" y="2948675"/>
            <a:chExt cx="1990474" cy="1328450"/>
          </a:xfrm>
        </p:grpSpPr>
        <p:pic>
          <p:nvPicPr>
            <p:cNvPr id="559" name="Google Shape;559;p69"/>
            <p:cNvPicPr preferRelativeResize="0"/>
            <p:nvPr/>
          </p:nvPicPr>
          <p:blipFill>
            <a:blip r:embed="rId3">
              <a:alphaModFix/>
            </a:blip>
            <a:stretch>
              <a:fillRect/>
            </a:stretch>
          </p:blipFill>
          <p:spPr>
            <a:xfrm rot="5400000">
              <a:off x="5427076" y="3012750"/>
              <a:ext cx="1200300" cy="1200300"/>
            </a:xfrm>
            <a:prstGeom prst="rect">
              <a:avLst/>
            </a:prstGeom>
            <a:noFill/>
            <a:ln>
              <a:noFill/>
            </a:ln>
          </p:spPr>
        </p:pic>
        <p:pic>
          <p:nvPicPr>
            <p:cNvPr id="560" name="Google Shape;560;p69"/>
            <p:cNvPicPr preferRelativeResize="0"/>
            <p:nvPr/>
          </p:nvPicPr>
          <p:blipFill>
            <a:blip r:embed="rId4">
              <a:alphaModFix/>
            </a:blip>
            <a:stretch>
              <a:fillRect/>
            </a:stretch>
          </p:blipFill>
          <p:spPr>
            <a:xfrm>
              <a:off x="6089100" y="2948675"/>
              <a:ext cx="1328450" cy="1328450"/>
            </a:xfrm>
            <a:prstGeom prst="rect">
              <a:avLst/>
            </a:prstGeom>
            <a:noFill/>
            <a:ln>
              <a:noFill/>
            </a:ln>
          </p:spPr>
        </p:pic>
        <p:pic>
          <p:nvPicPr>
            <p:cNvPr id="561" name="Google Shape;561;p69"/>
            <p:cNvPicPr preferRelativeResize="0"/>
            <p:nvPr/>
          </p:nvPicPr>
          <p:blipFill rotWithShape="1">
            <a:blip r:embed="rId3">
              <a:alphaModFix/>
            </a:blip>
            <a:srcRect b="0" l="50354" r="0" t="0"/>
            <a:stretch/>
          </p:blipFill>
          <p:spPr>
            <a:xfrm rot="5400000">
              <a:off x="5729275" y="3314950"/>
              <a:ext cx="595900" cy="120030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68" name="Google Shape;568;p7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69" name="Google Shape;569;p70"/>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Phase 2. 轉換</a:t>
            </a:r>
            <a:endParaRPr b="1" sz="4000">
              <a:latin typeface="Microsoft JhengHei"/>
              <a:ea typeface="Microsoft JhengHei"/>
              <a:cs typeface="Microsoft JhengHei"/>
              <a:sym typeface="Microsoft JhengHei"/>
            </a:endParaRPr>
          </a:p>
        </p:txBody>
      </p:sp>
      <p:sp>
        <p:nvSpPr>
          <p:cNvPr id="570" name="Google Shape;570;p70"/>
          <p:cNvSpPr txBox="1"/>
          <p:nvPr/>
        </p:nvSpPr>
        <p:spPr>
          <a:xfrm>
            <a:off x="476250" y="1800775"/>
            <a:ext cx="8191500" cy="4711800"/>
          </a:xfrm>
          <a:prstGeom prst="rect">
            <a:avLst/>
          </a:prstGeom>
          <a:noFill/>
          <a:ln>
            <a:noFill/>
          </a:ln>
        </p:spPr>
        <p:txBody>
          <a:bodyPr anchorCtr="0" anchor="ctr" bIns="91425" lIns="91425" spcFirstLastPara="1" rIns="91425" wrap="square" tIns="91425">
            <a:noAutofit/>
          </a:bodyPr>
          <a:lstStyle/>
          <a:p>
            <a:pPr indent="-381000" lvl="0" marL="457200" rtl="0" algn="l">
              <a:lnSpc>
                <a:spcPct val="150000"/>
              </a:lnSpc>
              <a:spcBef>
                <a:spcPts val="560"/>
              </a:spcBef>
              <a:spcAft>
                <a:spcPts val="0"/>
              </a:spcAft>
              <a:buClr>
                <a:srgbClr val="1F497D"/>
              </a:buClr>
              <a:buSzPts val="2400"/>
              <a:buFont typeface="Noto Symbol"/>
              <a:buAutoNum type="arabicPeriod"/>
            </a:pPr>
            <a:r>
              <a:rPr lang="zh-TW" sz="2400">
                <a:latin typeface="Microsoft JhengHei"/>
                <a:ea typeface="Microsoft JhengHei"/>
                <a:cs typeface="Microsoft JhengHei"/>
                <a:sym typeface="Microsoft JhengHei"/>
              </a:rPr>
              <a:t>翻譯</a:t>
            </a:r>
            <a:endParaRPr sz="2400">
              <a:latin typeface="Microsoft JhengHei"/>
              <a:ea typeface="Microsoft JhengHei"/>
              <a:cs typeface="Microsoft JhengHei"/>
              <a:sym typeface="Microsoft JhengHei"/>
            </a:endParaRPr>
          </a:p>
          <a:p>
            <a:pPr indent="-381000" lvl="1" marL="914400" rtl="0" algn="l">
              <a:lnSpc>
                <a:spcPct val="150000"/>
              </a:lnSpc>
              <a:spcBef>
                <a:spcPts val="0"/>
              </a:spcBef>
              <a:spcAft>
                <a:spcPts val="0"/>
              </a:spcAft>
              <a:buClr>
                <a:srgbClr val="4F81BD"/>
              </a:buClr>
              <a:buSzPts val="2400"/>
              <a:buFont typeface="Noto Symbol"/>
              <a:buAutoNum type="alphaLcPeriod"/>
            </a:pPr>
            <a:r>
              <a:rPr lang="zh-TW" sz="2400">
                <a:latin typeface="Microsoft JhengHei"/>
                <a:ea typeface="Microsoft JhengHei"/>
                <a:cs typeface="Microsoft JhengHei"/>
                <a:sym typeface="Microsoft JhengHei"/>
              </a:rPr>
              <a:t>跨語言的翻譯</a:t>
            </a:r>
            <a:endParaRPr sz="2400">
              <a:latin typeface="Microsoft JhengHei"/>
              <a:ea typeface="Microsoft JhengHei"/>
              <a:cs typeface="Microsoft JhengHei"/>
              <a:sym typeface="Microsoft JhengHei"/>
            </a:endParaRPr>
          </a:p>
          <a:p>
            <a:pPr indent="-381000" lvl="1" marL="914400" rtl="0" algn="l">
              <a:lnSpc>
                <a:spcPct val="150000"/>
              </a:lnSpc>
              <a:spcBef>
                <a:spcPts val="0"/>
              </a:spcBef>
              <a:spcAft>
                <a:spcPts val="0"/>
              </a:spcAft>
              <a:buClr>
                <a:srgbClr val="4F81BD"/>
              </a:buClr>
              <a:buSzPts val="2400"/>
              <a:buFont typeface="Noto Symbol"/>
              <a:buAutoNum type="alphaLcPeriod"/>
            </a:pPr>
            <a:r>
              <a:rPr lang="zh-TW" sz="2400">
                <a:latin typeface="Microsoft JhengHei"/>
                <a:ea typeface="Microsoft JhengHei"/>
                <a:cs typeface="Microsoft JhengHei"/>
                <a:sym typeface="Microsoft JhengHei"/>
              </a:rPr>
              <a:t>英文的大寫轉換小寫</a:t>
            </a:r>
            <a:endParaRPr sz="2400">
              <a:latin typeface="Microsoft JhengHei"/>
              <a:ea typeface="Microsoft JhengHei"/>
              <a:cs typeface="Microsoft JhengHei"/>
              <a:sym typeface="Microsoft JhengHei"/>
            </a:endParaRPr>
          </a:p>
          <a:p>
            <a:pPr indent="-381000" lvl="1" marL="914400" rtl="0" algn="l">
              <a:lnSpc>
                <a:spcPct val="150000"/>
              </a:lnSpc>
              <a:spcBef>
                <a:spcPts val="0"/>
              </a:spcBef>
              <a:spcAft>
                <a:spcPts val="0"/>
              </a:spcAft>
              <a:buClr>
                <a:srgbClr val="4F81BD"/>
              </a:buClr>
              <a:buSzPts val="2400"/>
              <a:buFont typeface="Noto Symbol"/>
              <a:buAutoNum type="alphaLcPeriod"/>
            </a:pPr>
            <a:r>
              <a:rPr lang="zh-TW" sz="2400">
                <a:latin typeface="Microsoft JhengHei"/>
                <a:ea typeface="Microsoft JhengHei"/>
                <a:cs typeface="Microsoft JhengHei"/>
                <a:sym typeface="Microsoft JhengHei"/>
              </a:rPr>
              <a:t>中文的繁簡字轉換</a:t>
            </a:r>
            <a:endParaRPr sz="2400">
              <a:latin typeface="Microsoft JhengHei"/>
              <a:ea typeface="Microsoft JhengHei"/>
              <a:cs typeface="Microsoft JhengHei"/>
              <a:sym typeface="Microsoft JhengHei"/>
            </a:endParaRPr>
          </a:p>
          <a:p>
            <a:pPr indent="-381000" lvl="0" marL="457200" rtl="0" algn="l">
              <a:lnSpc>
                <a:spcPct val="150000"/>
              </a:lnSpc>
              <a:spcBef>
                <a:spcPts val="0"/>
              </a:spcBef>
              <a:spcAft>
                <a:spcPts val="0"/>
              </a:spcAft>
              <a:buClr>
                <a:srgbClr val="1F497D"/>
              </a:buClr>
              <a:buSzPts val="2400"/>
              <a:buFont typeface="Noto Symbol"/>
              <a:buAutoNum type="arabicPeriod"/>
            </a:pPr>
            <a:r>
              <a:rPr lang="zh-TW" sz="2400">
                <a:latin typeface="Microsoft JhengHei"/>
                <a:ea typeface="Microsoft JhengHei"/>
                <a:cs typeface="Microsoft JhengHei"/>
                <a:sym typeface="Microsoft JhengHei"/>
              </a:rPr>
              <a:t>英文的詞幹化</a:t>
            </a:r>
            <a:endParaRPr sz="2400">
              <a:latin typeface="Microsoft JhengHei"/>
              <a:ea typeface="Microsoft JhengHei"/>
              <a:cs typeface="Microsoft JhengHei"/>
              <a:sym typeface="Microsoft JhengHei"/>
            </a:endParaRPr>
          </a:p>
          <a:p>
            <a:pPr indent="-381000" lvl="0" marL="457200" rtl="0" algn="l">
              <a:lnSpc>
                <a:spcPct val="150000"/>
              </a:lnSpc>
              <a:spcBef>
                <a:spcPts val="0"/>
              </a:spcBef>
              <a:spcAft>
                <a:spcPts val="0"/>
              </a:spcAft>
              <a:buClr>
                <a:srgbClr val="1F497D"/>
              </a:buClr>
              <a:buSzPts val="2400"/>
              <a:buFont typeface="Noto Symbol"/>
              <a:buAutoNum type="arabicPeriod"/>
            </a:pPr>
            <a:r>
              <a:rPr lang="zh-TW" sz="2400">
                <a:latin typeface="Microsoft JhengHei"/>
                <a:ea typeface="Microsoft JhengHei"/>
                <a:cs typeface="Microsoft JhengHei"/>
                <a:sym typeface="Microsoft JhengHei"/>
              </a:rPr>
              <a:t>主題詞表轉換</a:t>
            </a:r>
            <a:endParaRPr sz="2400">
              <a:latin typeface="Microsoft JhengHei"/>
              <a:ea typeface="Microsoft JhengHei"/>
              <a:cs typeface="Microsoft JhengHei"/>
              <a:sym typeface="Microsoft JhengHei"/>
            </a:endParaRPr>
          </a:p>
        </p:txBody>
      </p:sp>
      <p:pic>
        <p:nvPicPr>
          <p:cNvPr id="571" name="Google Shape;571;p70"/>
          <p:cNvPicPr preferRelativeResize="0"/>
          <p:nvPr/>
        </p:nvPicPr>
        <p:blipFill>
          <a:blip r:embed="rId3">
            <a:alphaModFix/>
          </a:blip>
          <a:stretch>
            <a:fillRect/>
          </a:stretch>
        </p:blipFill>
        <p:spPr>
          <a:xfrm>
            <a:off x="5971125" y="937975"/>
            <a:ext cx="1169724" cy="2039702"/>
          </a:xfrm>
          <a:prstGeom prst="rect">
            <a:avLst/>
          </a:prstGeom>
          <a:noFill/>
          <a:ln>
            <a:noFill/>
          </a:ln>
        </p:spPr>
      </p:pic>
      <p:sp>
        <p:nvSpPr>
          <p:cNvPr id="572" name="Google Shape;572;p70"/>
          <p:cNvSpPr/>
          <p:nvPr/>
        </p:nvSpPr>
        <p:spPr>
          <a:xfrm>
            <a:off x="4298825" y="2472400"/>
            <a:ext cx="1542300" cy="763500"/>
          </a:xfrm>
          <a:prstGeom prst="wedgeRoundRectCallout">
            <a:avLst>
              <a:gd fmla="val 57983" name="adj1"/>
              <a:gd fmla="val -80596" name="adj2"/>
              <a:gd fmla="val 0" name="adj3"/>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nurses</a:t>
            </a:r>
            <a:endParaRPr sz="3200">
              <a:solidFill>
                <a:srgbClr val="FFFFFF"/>
              </a:solidFill>
              <a:latin typeface="Microsoft JhengHei"/>
              <a:ea typeface="Microsoft JhengHei"/>
              <a:cs typeface="Microsoft JhengHei"/>
              <a:sym typeface="Microsoft JhengHei"/>
            </a:endParaRPr>
          </a:p>
        </p:txBody>
      </p:sp>
      <p:sp>
        <p:nvSpPr>
          <p:cNvPr id="573" name="Google Shape;573;p70"/>
          <p:cNvSpPr/>
          <p:nvPr/>
        </p:nvSpPr>
        <p:spPr>
          <a:xfrm>
            <a:off x="5784838" y="3472325"/>
            <a:ext cx="1542300" cy="763500"/>
          </a:xfrm>
          <a:prstGeom prst="wedgeRoundRectCallout">
            <a:avLst>
              <a:gd fmla="val -5089" name="adj1"/>
              <a:gd fmla="val -94502" name="adj2"/>
              <a:gd fmla="val 0" name="adj3"/>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护理师</a:t>
            </a:r>
            <a:endParaRPr sz="3200">
              <a:solidFill>
                <a:srgbClr val="FFFFFF"/>
              </a:solidFill>
              <a:latin typeface="Microsoft JhengHei"/>
              <a:ea typeface="Microsoft JhengHei"/>
              <a:cs typeface="Microsoft JhengHei"/>
              <a:sym typeface="Microsoft JhengHei"/>
            </a:endParaRPr>
          </a:p>
        </p:txBody>
      </p:sp>
      <p:sp>
        <p:nvSpPr>
          <p:cNvPr id="574" name="Google Shape;574;p70"/>
          <p:cNvSpPr/>
          <p:nvPr/>
        </p:nvSpPr>
        <p:spPr>
          <a:xfrm>
            <a:off x="7327138" y="2472400"/>
            <a:ext cx="1542300" cy="763500"/>
          </a:xfrm>
          <a:prstGeom prst="wedgeRoundRectCallout">
            <a:avLst>
              <a:gd fmla="val -54026" name="adj1"/>
              <a:gd fmla="val -97980" name="adj2"/>
              <a:gd fmla="val 0" name="adj3"/>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護士</a:t>
            </a:r>
            <a:endParaRPr sz="3200">
              <a:solidFill>
                <a:srgbClr val="FFFFFF"/>
              </a:solidFill>
              <a:latin typeface="Microsoft JhengHei"/>
              <a:ea typeface="Microsoft JhengHei"/>
              <a:cs typeface="Microsoft JhengHei"/>
              <a:sym typeface="Microsoft JhengHei"/>
            </a:endParaRPr>
          </a:p>
        </p:txBody>
      </p:sp>
      <p:sp>
        <p:nvSpPr>
          <p:cNvPr id="575" name="Google Shape;575;p70"/>
          <p:cNvSpPr/>
          <p:nvPr/>
        </p:nvSpPr>
        <p:spPr>
          <a:xfrm>
            <a:off x="4286383" y="5137575"/>
            <a:ext cx="4583100" cy="763500"/>
          </a:xfrm>
          <a:prstGeom prst="roundRect">
            <a:avLst>
              <a:gd fmla="val 16667" name="adj"/>
            </a:avLst>
          </a:prstGeom>
          <a:solidFill>
            <a:srgbClr val="9BBB59"/>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護理師</a:t>
            </a:r>
            <a:endParaRPr sz="3200">
              <a:solidFill>
                <a:srgbClr val="FFFFFF"/>
              </a:solidFill>
              <a:latin typeface="Microsoft JhengHei"/>
              <a:ea typeface="Microsoft JhengHei"/>
              <a:cs typeface="Microsoft JhengHei"/>
              <a:sym typeface="Microsoft JhengHei"/>
            </a:endParaRPr>
          </a:p>
        </p:txBody>
      </p:sp>
      <p:sp>
        <p:nvSpPr>
          <p:cNvPr id="576" name="Google Shape;576;p70"/>
          <p:cNvSpPr/>
          <p:nvPr/>
        </p:nvSpPr>
        <p:spPr>
          <a:xfrm flipH="1" rot="5400000">
            <a:off x="4246325" y="3966800"/>
            <a:ext cx="16473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70"/>
          <p:cNvSpPr/>
          <p:nvPr/>
        </p:nvSpPr>
        <p:spPr>
          <a:xfrm flipH="1" rot="5400000">
            <a:off x="6228425" y="4440950"/>
            <a:ext cx="6990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70"/>
          <p:cNvSpPr/>
          <p:nvPr/>
        </p:nvSpPr>
        <p:spPr>
          <a:xfrm flipH="1" rot="5400000">
            <a:off x="7262975" y="3967550"/>
            <a:ext cx="16458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7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85" name="Google Shape;585;p7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86" name="Google Shape;586;p71"/>
          <p:cNvSpPr txBox="1"/>
          <p:nvPr/>
        </p:nvSpPr>
        <p:spPr>
          <a:xfrm>
            <a:off x="4705350" y="1791150"/>
            <a:ext cx="4019400" cy="471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60"/>
              </a:spcBef>
              <a:spcAft>
                <a:spcPts val="0"/>
              </a:spcAft>
              <a:buNone/>
            </a:pPr>
            <a:r>
              <a:t/>
            </a:r>
            <a:endParaRPr sz="2400">
              <a:latin typeface="Microsoft JhengHei"/>
              <a:ea typeface="Microsoft JhengHei"/>
              <a:cs typeface="Microsoft JhengHei"/>
              <a:sym typeface="Microsoft JhengHei"/>
            </a:endParaRPr>
          </a:p>
        </p:txBody>
      </p:sp>
      <p:sp>
        <p:nvSpPr>
          <p:cNvPr id="587" name="Google Shape;587;p71"/>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Phase 3. 移除</a:t>
            </a:r>
            <a:endParaRPr b="1" sz="4000">
              <a:latin typeface="Microsoft JhengHei"/>
              <a:ea typeface="Microsoft JhengHei"/>
              <a:cs typeface="Microsoft JhengHei"/>
              <a:sym typeface="Microsoft JhengHei"/>
            </a:endParaRPr>
          </a:p>
        </p:txBody>
      </p:sp>
      <p:sp>
        <p:nvSpPr>
          <p:cNvPr id="588" name="Google Shape;588;p71"/>
          <p:cNvSpPr txBox="1"/>
          <p:nvPr/>
        </p:nvSpPr>
        <p:spPr>
          <a:xfrm>
            <a:off x="533400" y="1791150"/>
            <a:ext cx="4019400" cy="47118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移除標點符號</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移除數字</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移除HTML標籤</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移除非主要使用語言</a:t>
            </a:r>
            <a:endParaRPr sz="2400">
              <a:latin typeface="Microsoft JhengHei"/>
              <a:ea typeface="Microsoft JhengHei"/>
              <a:cs typeface="Microsoft JhengHei"/>
              <a:sym typeface="Microsoft JhengHei"/>
            </a:endParaRPr>
          </a:p>
          <a:p>
            <a:pPr indent="-381000" lvl="1" marL="914400" rtl="0" algn="l">
              <a:lnSpc>
                <a:spcPct val="115000"/>
              </a:lnSpc>
              <a:spcBef>
                <a:spcPts val="1000"/>
              </a:spcBef>
              <a:spcAft>
                <a:spcPts val="0"/>
              </a:spcAft>
              <a:buClr>
                <a:srgbClr val="4F81BD"/>
              </a:buClr>
              <a:buSzPts val="2400"/>
              <a:buFont typeface="Noto Symbol"/>
              <a:buChar char="○"/>
            </a:pPr>
            <a:r>
              <a:rPr lang="zh-TW" sz="2400">
                <a:latin typeface="Microsoft JhengHei"/>
                <a:ea typeface="Microsoft JhengHei"/>
                <a:cs typeface="Microsoft JhengHei"/>
                <a:sym typeface="Microsoft JhengHei"/>
              </a:rPr>
              <a:t>英文研究者常常移除英文以外的語言</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1000"/>
              </a:spcAft>
              <a:buClr>
                <a:srgbClr val="1F497D"/>
              </a:buClr>
              <a:buSzPts val="2400"/>
              <a:buFont typeface="Noto Symbol"/>
              <a:buChar char="●"/>
            </a:pPr>
            <a:r>
              <a:rPr lang="zh-TW" sz="2400">
                <a:latin typeface="Microsoft JhengHei"/>
                <a:ea typeface="Microsoft JhengHei"/>
                <a:cs typeface="Microsoft JhengHei"/>
                <a:sym typeface="Microsoft JhengHei"/>
              </a:rPr>
              <a:t>移除停用詞</a:t>
            </a:r>
            <a:endParaRPr sz="2400">
              <a:latin typeface="Microsoft JhengHei"/>
              <a:ea typeface="Microsoft JhengHei"/>
              <a:cs typeface="Microsoft JhengHei"/>
              <a:sym typeface="Microsoft JhengHei"/>
            </a:endParaRPr>
          </a:p>
        </p:txBody>
      </p:sp>
      <p:sp>
        <p:nvSpPr>
          <p:cNvPr id="589" name="Google Shape;589;p71"/>
          <p:cNvSpPr/>
          <p:nvPr/>
        </p:nvSpPr>
        <p:spPr>
          <a:xfrm>
            <a:off x="4705350" y="4895900"/>
            <a:ext cx="3962100" cy="699900"/>
          </a:xfrm>
          <a:prstGeom prst="roundRect">
            <a:avLst>
              <a:gd fmla="val 16667" name="adj"/>
            </a:avLst>
          </a:prstGeom>
          <a:solidFill>
            <a:srgbClr val="FFFFFF"/>
          </a:solidFill>
          <a:ln cap="flat" cmpd="sng" w="38100">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600">
                <a:latin typeface="Microsoft JhengHei"/>
                <a:ea typeface="Microsoft JhengHei"/>
                <a:cs typeface="Microsoft JhengHei"/>
                <a:sym typeface="Microsoft JhengHei"/>
              </a:rPr>
              <a:t>下雨天 留客天 留 我不 留</a:t>
            </a:r>
            <a:endParaRPr sz="2600">
              <a:latin typeface="Microsoft JhengHei"/>
              <a:ea typeface="Microsoft JhengHei"/>
              <a:cs typeface="Microsoft JhengHei"/>
              <a:sym typeface="Microsoft JhengHei"/>
            </a:endParaRPr>
          </a:p>
        </p:txBody>
      </p:sp>
      <p:sp>
        <p:nvSpPr>
          <p:cNvPr id="590" name="Google Shape;590;p71"/>
          <p:cNvSpPr/>
          <p:nvPr/>
        </p:nvSpPr>
        <p:spPr>
          <a:xfrm flipH="1" rot="5400000">
            <a:off x="6386600" y="3811350"/>
            <a:ext cx="8586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71"/>
          <p:cNvSpPr/>
          <p:nvPr/>
        </p:nvSpPr>
        <p:spPr>
          <a:xfrm>
            <a:off x="4705618" y="2698300"/>
            <a:ext cx="3962100" cy="922200"/>
          </a:xfrm>
          <a:prstGeom prst="roundRect">
            <a:avLst>
              <a:gd fmla="val 16667" name="adj"/>
            </a:avLst>
          </a:prstGeom>
          <a:solidFill>
            <a:srgbClr val="FFFFFF"/>
          </a:solidFill>
          <a:ln cap="flat" cmpd="sng" w="38100">
            <a:solidFill>
              <a:srgbClr val="9BBB5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600">
                <a:latin typeface="Microsoft JhengHei"/>
                <a:ea typeface="Microsoft JhengHei"/>
                <a:cs typeface="Microsoft JhengHei"/>
                <a:sym typeface="Microsoft JhengHei"/>
              </a:rPr>
              <a:t>下雨天，留客天，留，我不？留！XDD</a:t>
            </a:r>
            <a:endParaRPr sz="2600">
              <a:latin typeface="Microsoft JhengHei"/>
              <a:ea typeface="Microsoft JhengHei"/>
              <a:cs typeface="Microsoft JhengHei"/>
              <a:sym typeface="Microsoft JhengHe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598" name="Google Shape;598;p7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599" name="Google Shape;599;p72"/>
          <p:cNvSpPr txBox="1"/>
          <p:nvPr/>
        </p:nvSpPr>
        <p:spPr>
          <a:xfrm>
            <a:off x="476250" y="1783075"/>
            <a:ext cx="8191500" cy="471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560"/>
              </a:spcBef>
              <a:spcAft>
                <a:spcPts val="0"/>
              </a:spcAft>
              <a:buNone/>
            </a:pPr>
            <a:r>
              <a:t/>
            </a:r>
            <a:endParaRPr sz="2400">
              <a:latin typeface="Microsoft JhengHei"/>
              <a:ea typeface="Microsoft JhengHei"/>
              <a:cs typeface="Microsoft JhengHei"/>
              <a:sym typeface="Microsoft JhengHei"/>
            </a:endParaRPr>
          </a:p>
          <a:p>
            <a:pPr indent="0" lvl="0" marL="0" rtl="0" algn="l">
              <a:lnSpc>
                <a:spcPct val="115000"/>
              </a:lnSpc>
              <a:spcBef>
                <a:spcPts val="560"/>
              </a:spcBef>
              <a:spcAft>
                <a:spcPts val="0"/>
              </a:spcAft>
              <a:buNone/>
            </a:pPr>
            <a:r>
              <a:t/>
            </a:r>
            <a:endParaRPr sz="2400">
              <a:latin typeface="Microsoft JhengHei"/>
              <a:ea typeface="Microsoft JhengHei"/>
              <a:cs typeface="Microsoft JhengHei"/>
              <a:sym typeface="Microsoft JhengHei"/>
            </a:endParaRPr>
          </a:p>
        </p:txBody>
      </p:sp>
      <p:sp>
        <p:nvSpPr>
          <p:cNvPr id="600" name="Google Shape;600;p72"/>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Phase 4. 文字向量化</a:t>
            </a:r>
            <a:endParaRPr b="1" sz="4000">
              <a:latin typeface="Microsoft JhengHei"/>
              <a:ea typeface="Microsoft JhengHei"/>
              <a:cs typeface="Microsoft JhengHei"/>
              <a:sym typeface="Microsoft JhengHei"/>
            </a:endParaRPr>
          </a:p>
          <a:p>
            <a:pPr indent="0" lvl="0" marL="0" rtl="0" algn="ctr">
              <a:spcBef>
                <a:spcPts val="0"/>
              </a:spcBef>
              <a:spcAft>
                <a:spcPts val="0"/>
              </a:spcAft>
              <a:buNone/>
            </a:pPr>
            <a:r>
              <a:rPr b="1" lang="zh-TW" sz="4000">
                <a:latin typeface="Microsoft JhengHei"/>
                <a:ea typeface="Microsoft JhengHei"/>
                <a:cs typeface="Microsoft JhengHei"/>
                <a:sym typeface="Microsoft JhengHei"/>
              </a:rPr>
              <a:t>文本</a:t>
            </a:r>
            <a:r>
              <a:rPr b="1" lang="zh-TW" sz="4000">
                <a:latin typeface="Microsoft JhengHei"/>
                <a:ea typeface="Microsoft JhengHei"/>
                <a:cs typeface="Microsoft JhengHei"/>
                <a:sym typeface="Microsoft JhengHei"/>
              </a:rPr>
              <a:t>模型選擇</a:t>
            </a:r>
            <a:endParaRPr b="1" sz="4000">
              <a:latin typeface="Microsoft JhengHei"/>
              <a:ea typeface="Microsoft JhengHei"/>
              <a:cs typeface="Microsoft JhengHei"/>
              <a:sym typeface="Microsoft JhengHei"/>
            </a:endParaRPr>
          </a:p>
        </p:txBody>
      </p:sp>
      <p:graphicFrame>
        <p:nvGraphicFramePr>
          <p:cNvPr id="601" name="Google Shape;601;p72"/>
          <p:cNvGraphicFramePr/>
          <p:nvPr/>
        </p:nvGraphicFramePr>
        <p:xfrm>
          <a:off x="500450" y="2021025"/>
          <a:ext cx="3000000" cy="3000000"/>
        </p:xfrm>
        <a:graphic>
          <a:graphicData uri="http://schemas.openxmlformats.org/drawingml/2006/table">
            <a:tbl>
              <a:tblPr>
                <a:noFill/>
                <a:tableStyleId>{7AF9AF83-A6B1-41A0-B282-7FBEE329F165}</a:tableStyleId>
              </a:tblPr>
              <a:tblGrid>
                <a:gridCol w="1859525"/>
                <a:gridCol w="1673700"/>
                <a:gridCol w="1105250"/>
                <a:gridCol w="2244075"/>
                <a:gridCol w="1308975"/>
              </a:tblGrid>
              <a:tr h="832975">
                <a:tc>
                  <a:txBody>
                    <a:bodyPr/>
                    <a:lstStyle/>
                    <a:p>
                      <a:pPr indent="0" lvl="0" marL="0" rtl="0" algn="ctr">
                        <a:spcBef>
                          <a:spcPts val="0"/>
                        </a:spcBef>
                        <a:spcAft>
                          <a:spcPts val="0"/>
                        </a:spcAft>
                        <a:buNone/>
                      </a:pPr>
                      <a:r>
                        <a:t/>
                      </a:r>
                      <a:endParaRPr sz="2400">
                        <a:solidFill>
                          <a:srgbClr val="FFFFFF"/>
                        </a:solidFill>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None/>
                      </a:pPr>
                      <a:r>
                        <a:rPr lang="zh-TW" sz="1800">
                          <a:solidFill>
                            <a:srgbClr val="FFFFFF"/>
                          </a:solidFill>
                        </a:rPr>
                        <a:t>Bag of Words</a:t>
                      </a:r>
                      <a:endParaRPr sz="1800">
                        <a:solidFill>
                          <a:srgbClr val="FFFFFF"/>
                        </a:solidFill>
                      </a:endParaRPr>
                    </a:p>
                    <a:p>
                      <a:pPr indent="0" lvl="0" marL="0" rtl="0" algn="ctr">
                        <a:spcBef>
                          <a:spcPts val="0"/>
                        </a:spcBef>
                        <a:spcAft>
                          <a:spcPts val="0"/>
                        </a:spcAft>
                        <a:buNone/>
                      </a:pPr>
                      <a:r>
                        <a:rPr lang="zh-TW" sz="2400">
                          <a:solidFill>
                            <a:srgbClr val="FFFFFF"/>
                          </a:solidFill>
                        </a:rPr>
                        <a:t>詞袋</a:t>
                      </a:r>
                      <a:endParaRPr sz="2400">
                        <a:solidFill>
                          <a:srgbClr val="FFFFFF"/>
                        </a:solidFill>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06666"/>
                    </a:solidFill>
                  </a:tcPr>
                </a:tc>
                <a:tc>
                  <a:txBody>
                    <a:bodyPr/>
                    <a:lstStyle/>
                    <a:p>
                      <a:pPr indent="0" lvl="0" marL="0" rtl="0" algn="ctr">
                        <a:spcBef>
                          <a:spcPts val="0"/>
                        </a:spcBef>
                        <a:spcAft>
                          <a:spcPts val="0"/>
                        </a:spcAft>
                        <a:buNone/>
                      </a:pPr>
                      <a:r>
                        <a:rPr lang="zh-TW" sz="1800">
                          <a:solidFill>
                            <a:srgbClr val="FFFFFF"/>
                          </a:solidFill>
                        </a:rPr>
                        <a:t>TF</a:t>
                      </a:r>
                      <a:endParaRPr sz="1800">
                        <a:solidFill>
                          <a:srgbClr val="FFFFFF"/>
                        </a:solidFill>
                      </a:endParaRPr>
                    </a:p>
                    <a:p>
                      <a:pPr indent="0" lvl="0" marL="0" rtl="0" algn="ctr">
                        <a:spcBef>
                          <a:spcPts val="0"/>
                        </a:spcBef>
                        <a:spcAft>
                          <a:spcPts val="0"/>
                        </a:spcAft>
                        <a:buNone/>
                      </a:pPr>
                      <a:r>
                        <a:rPr lang="zh-TW" sz="2400">
                          <a:solidFill>
                            <a:srgbClr val="FFFFFF"/>
                          </a:solidFill>
                        </a:rPr>
                        <a:t>詞頻</a:t>
                      </a:r>
                      <a:endParaRPr sz="2400">
                        <a:solidFill>
                          <a:srgbClr val="FFFFFF"/>
                        </a:solidFill>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None/>
                      </a:pPr>
                      <a:r>
                        <a:rPr lang="zh-TW" sz="1800">
                          <a:solidFill>
                            <a:srgbClr val="FFFFFF"/>
                          </a:solidFill>
                        </a:rPr>
                        <a:t>TF-IDF</a:t>
                      </a:r>
                      <a:endParaRPr sz="1800">
                        <a:solidFill>
                          <a:srgbClr val="FFFFFF"/>
                        </a:solidFill>
                      </a:endParaRPr>
                    </a:p>
                    <a:p>
                      <a:pPr indent="0" lvl="0" marL="0" rtl="0" algn="ctr">
                        <a:spcBef>
                          <a:spcPts val="0"/>
                        </a:spcBef>
                        <a:spcAft>
                          <a:spcPts val="0"/>
                        </a:spcAft>
                        <a:buNone/>
                      </a:pPr>
                      <a:r>
                        <a:rPr lang="zh-TW" sz="2400">
                          <a:solidFill>
                            <a:srgbClr val="FFFFFF"/>
                          </a:solidFill>
                        </a:rPr>
                        <a:t>詞頻-反文件頻</a:t>
                      </a:r>
                      <a:endParaRPr sz="2400">
                        <a:solidFill>
                          <a:srgbClr val="FFFFFF"/>
                        </a:solidFill>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None/>
                      </a:pPr>
                      <a:r>
                        <a:rPr lang="zh-TW" sz="2400">
                          <a:solidFill>
                            <a:srgbClr val="FFFFFF"/>
                          </a:solidFill>
                        </a:rPr>
                        <a:t>one-hot</a:t>
                      </a:r>
                      <a:endParaRPr sz="2400">
                        <a:solidFill>
                          <a:srgbClr val="FFFFFF"/>
                        </a:solidFill>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832975">
                <a:tc>
                  <a:txBody>
                    <a:bodyPr/>
                    <a:lstStyle/>
                    <a:p>
                      <a:pPr indent="0" lvl="0" marL="0" rtl="0" algn="r">
                        <a:spcBef>
                          <a:spcPts val="0"/>
                        </a:spcBef>
                        <a:spcAft>
                          <a:spcPts val="0"/>
                        </a:spcAft>
                        <a:buNone/>
                      </a:pPr>
                      <a:r>
                        <a:rPr lang="zh-TW" sz="2200"/>
                        <a:t>同文件頻率</a:t>
                      </a:r>
                      <a:endParaRPr sz="22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2400"/>
                        <a:t>O</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O</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Clr>
                          <a:srgbClr val="000000"/>
                        </a:buClr>
                        <a:buSzPts val="1100"/>
                        <a:buFont typeface="Arial"/>
                        <a:buNone/>
                      </a:pPr>
                      <a:r>
                        <a:rPr lang="zh-TW" sz="2400">
                          <a:solidFill>
                            <a:srgbClr val="000000"/>
                          </a:solidFill>
                        </a:rPr>
                        <a:t>O</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r>
              <a:tr h="832975">
                <a:tc>
                  <a:txBody>
                    <a:bodyPr/>
                    <a:lstStyle/>
                    <a:p>
                      <a:pPr indent="0" lvl="0" marL="0" rtl="0" algn="r">
                        <a:spcBef>
                          <a:spcPts val="0"/>
                        </a:spcBef>
                        <a:spcAft>
                          <a:spcPts val="0"/>
                        </a:spcAft>
                        <a:buNone/>
                      </a:pPr>
                      <a:r>
                        <a:rPr lang="zh-TW" sz="2000"/>
                        <a:t>多文件獨特性</a:t>
                      </a:r>
                      <a:endParaRPr sz="20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O</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r>
              <a:tr h="832975">
                <a:tc>
                  <a:txBody>
                    <a:bodyPr/>
                    <a:lstStyle/>
                    <a:p>
                      <a:pPr indent="0" lvl="0" marL="0" rtl="0" algn="r">
                        <a:spcBef>
                          <a:spcPts val="0"/>
                        </a:spcBef>
                        <a:spcAft>
                          <a:spcPts val="0"/>
                        </a:spcAft>
                        <a:buNone/>
                      </a:pPr>
                      <a:r>
                        <a:rPr lang="zh-TW" sz="2200"/>
                        <a:t>字順</a:t>
                      </a:r>
                      <a:endParaRPr sz="22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X</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O</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r>
              <a:tr h="832975">
                <a:tc>
                  <a:txBody>
                    <a:bodyPr/>
                    <a:lstStyle/>
                    <a:p>
                      <a:pPr indent="0" lvl="0" marL="0" rtl="0" algn="r">
                        <a:spcBef>
                          <a:spcPts val="0"/>
                        </a:spcBef>
                        <a:spcAft>
                          <a:spcPts val="0"/>
                        </a:spcAft>
                        <a:buNone/>
                      </a:pPr>
                      <a:r>
                        <a:rPr lang="zh-TW" sz="2200"/>
                        <a:t>用途</a:t>
                      </a:r>
                      <a:endParaRPr sz="22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2400"/>
                        <a:t>解讀巨量資料</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lang="zh-TW" sz="2400"/>
                        <a:t>解讀少量資料</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搜尋引擎</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zh-TW" sz="2400"/>
                        <a:t>自然語言處理</a:t>
                      </a:r>
                      <a:endParaRPr sz="2400"/>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FEFEF"/>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08" name="Google Shape;608;p73"/>
          <p:cNvSpPr txBox="1"/>
          <p:nvPr>
            <p:ph type="title"/>
          </p:nvPr>
        </p:nvSpPr>
        <p:spPr>
          <a:xfrm>
            <a:off x="476250" y="522015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這樣就夠了，</a:t>
            </a:r>
            <a:r>
              <a:rPr lang="zh-TW">
                <a:solidFill>
                  <a:srgbClr val="FF0000"/>
                </a:solidFill>
              </a:rPr>
              <a:t>嗎？</a:t>
            </a:r>
            <a:endParaRPr>
              <a:solidFill>
                <a:srgbClr val="FF0000"/>
              </a:solidFill>
            </a:endParaRPr>
          </a:p>
        </p:txBody>
      </p:sp>
      <p:sp>
        <p:nvSpPr>
          <p:cNvPr id="609" name="Google Shape;609;p73"/>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610" name="Google Shape;610;p73"/>
          <p:cNvPicPr preferRelativeResize="0"/>
          <p:nvPr/>
        </p:nvPicPr>
        <p:blipFill rotWithShape="1">
          <a:blip r:embed="rId3">
            <a:alphaModFix/>
          </a:blip>
          <a:srcRect b="0" l="21844" r="0" t="0"/>
          <a:stretch/>
        </p:blipFill>
        <p:spPr>
          <a:xfrm>
            <a:off x="5049775" y="1710550"/>
            <a:ext cx="2294300" cy="2935424"/>
          </a:xfrm>
          <a:prstGeom prst="rect">
            <a:avLst/>
          </a:prstGeom>
          <a:noFill/>
          <a:ln>
            <a:noFill/>
          </a:ln>
        </p:spPr>
      </p:pic>
      <p:pic>
        <p:nvPicPr>
          <p:cNvPr id="611" name="Google Shape;611;p73"/>
          <p:cNvPicPr preferRelativeResize="0"/>
          <p:nvPr/>
        </p:nvPicPr>
        <p:blipFill rotWithShape="1">
          <a:blip r:embed="rId3">
            <a:alphaModFix/>
          </a:blip>
          <a:srcRect b="0" l="0" r="78107" t="30531"/>
          <a:stretch/>
        </p:blipFill>
        <p:spPr>
          <a:xfrm rot="7200004">
            <a:off x="3910640" y="1248749"/>
            <a:ext cx="642647" cy="2039201"/>
          </a:xfrm>
          <a:prstGeom prst="rect">
            <a:avLst/>
          </a:prstGeom>
          <a:noFill/>
          <a:ln>
            <a:noFill/>
          </a:ln>
        </p:spPr>
      </p:pic>
      <p:sp>
        <p:nvSpPr>
          <p:cNvPr id="612" name="Google Shape;612;p73"/>
          <p:cNvSpPr txBox="1"/>
          <p:nvPr/>
        </p:nvSpPr>
        <p:spPr>
          <a:xfrm>
            <a:off x="2019025" y="671975"/>
            <a:ext cx="2087400" cy="580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b="1" lang="zh-TW" sz="2400">
                <a:solidFill>
                  <a:srgbClr val="1F497D"/>
                </a:solidFill>
                <a:latin typeface="Microsoft JhengHei"/>
                <a:ea typeface="Microsoft JhengHei"/>
                <a:cs typeface="Microsoft JhengHei"/>
                <a:sym typeface="Microsoft JhengHei"/>
              </a:rPr>
              <a:t>結構化資料 (詞袋模型)</a:t>
            </a:r>
            <a:endParaRPr b="1" sz="2400">
              <a:solidFill>
                <a:srgbClr val="1F497D"/>
              </a:solidFill>
              <a:latin typeface="Microsoft JhengHei"/>
              <a:ea typeface="Microsoft JhengHei"/>
              <a:cs typeface="Microsoft JhengHei"/>
              <a:sym typeface="Microsoft JhengHei"/>
            </a:endParaRPr>
          </a:p>
        </p:txBody>
      </p:sp>
      <p:graphicFrame>
        <p:nvGraphicFramePr>
          <p:cNvPr id="613" name="Google Shape;613;p73"/>
          <p:cNvGraphicFramePr/>
          <p:nvPr/>
        </p:nvGraphicFramePr>
        <p:xfrm>
          <a:off x="1847850" y="1820275"/>
          <a:ext cx="3000000" cy="3000000"/>
        </p:xfrm>
        <a:graphic>
          <a:graphicData uri="http://schemas.openxmlformats.org/drawingml/2006/table">
            <a:tbl>
              <a:tblPr>
                <a:noFill/>
                <a:tableStyleId>{BF8D3A96-945B-445A-BABE-992489261520}</a:tableStyleId>
              </a:tblPr>
              <a:tblGrid>
                <a:gridCol w="574450"/>
                <a:gridCol w="329775"/>
                <a:gridCol w="574450"/>
                <a:gridCol w="819125"/>
              </a:tblGrid>
              <a:tr h="329150">
                <a:tc>
                  <a:txBody>
                    <a:bodyPr/>
                    <a:lstStyle/>
                    <a:p>
                      <a:pPr indent="0" lvl="0" marL="0" rtl="0" algn="l">
                        <a:lnSpc>
                          <a:spcPct val="115000"/>
                        </a:lnSpc>
                        <a:spcBef>
                          <a:spcPts val="0"/>
                        </a:spcBef>
                        <a:spcAft>
                          <a:spcPts val="0"/>
                        </a:spcAft>
                        <a:buNone/>
                      </a:pPr>
                      <a:r>
                        <a:rPr lang="zh-TW" sz="1800">
                          <a:solidFill>
                            <a:srgbClr val="FFFFFF"/>
                          </a:solidFill>
                        </a:rPr>
                        <a:t>文本</a:t>
                      </a:r>
                      <a:endParaRPr sz="1800">
                        <a:solidFill>
                          <a:srgbClr val="FFFFFF"/>
                        </a:solidFill>
                      </a:endParaRPr>
                    </a:p>
                    <a:p>
                      <a:pPr indent="0" lvl="0" marL="0" rtl="0" algn="l">
                        <a:lnSpc>
                          <a:spcPct val="115000"/>
                        </a:lnSpc>
                        <a:spcBef>
                          <a:spcPts val="0"/>
                        </a:spcBef>
                        <a:spcAft>
                          <a:spcPts val="0"/>
                        </a:spcAft>
                        <a:buNone/>
                      </a:pPr>
                      <a:r>
                        <a:rPr lang="zh-TW" sz="1800">
                          <a:solidFill>
                            <a:srgbClr val="FFFFFF"/>
                          </a:solidFill>
                        </a:rPr>
                        <a:t>編號</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他</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毒氣</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機關槍</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946950">
                <a:tc>
                  <a:txBody>
                    <a:bodyPr/>
                    <a:lstStyle/>
                    <a:p>
                      <a:pPr indent="0" lvl="0" marL="0" rtl="0" algn="ctr">
                        <a:lnSpc>
                          <a:spcPct val="115000"/>
                        </a:lnSpc>
                        <a:spcBef>
                          <a:spcPts val="0"/>
                        </a:spcBef>
                        <a:spcAft>
                          <a:spcPts val="0"/>
                        </a:spcAft>
                        <a:buNone/>
                      </a:pPr>
                      <a:r>
                        <a:rPr lang="zh-TW" sz="2400"/>
                        <a:t>5</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946950">
                <a:tc>
                  <a:txBody>
                    <a:bodyPr/>
                    <a:lstStyle/>
                    <a:p>
                      <a:pPr indent="0" lvl="0" marL="0" rtl="0" algn="ctr">
                        <a:lnSpc>
                          <a:spcPct val="115000"/>
                        </a:lnSpc>
                        <a:spcBef>
                          <a:spcPts val="0"/>
                        </a:spcBef>
                        <a:spcAft>
                          <a:spcPts val="0"/>
                        </a:spcAft>
                        <a:buNone/>
                      </a:pPr>
                      <a:r>
                        <a:rPr lang="zh-TW" sz="2400"/>
                        <a:t>6</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bl>
          </a:graphicData>
        </a:graphic>
      </p:graphicFrame>
      <p:sp>
        <p:nvSpPr>
          <p:cNvPr id="614" name="Google Shape;614;p73"/>
          <p:cNvSpPr/>
          <p:nvPr/>
        </p:nvSpPr>
        <p:spPr>
          <a:xfrm>
            <a:off x="2666500" y="1723525"/>
            <a:ext cx="757500" cy="27432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615" name="Google Shape;615;p73"/>
          <p:cNvPicPr preferRelativeResize="0"/>
          <p:nvPr/>
        </p:nvPicPr>
        <p:blipFill>
          <a:blip r:embed="rId4">
            <a:alphaModFix/>
          </a:blip>
          <a:stretch>
            <a:fillRect/>
          </a:stretch>
        </p:blipFill>
        <p:spPr>
          <a:xfrm>
            <a:off x="4856100" y="845975"/>
            <a:ext cx="2012801" cy="2844750"/>
          </a:xfrm>
          <a:prstGeom prst="rect">
            <a:avLst/>
          </a:prstGeom>
          <a:noFill/>
          <a:ln>
            <a:noFill/>
          </a:ln>
        </p:spPr>
      </p:pic>
      <p:sp>
        <p:nvSpPr>
          <p:cNvPr id="616" name="Google Shape;616;p73"/>
          <p:cNvSpPr txBox="1"/>
          <p:nvPr/>
        </p:nvSpPr>
        <p:spPr>
          <a:xfrm rot="1023405">
            <a:off x="6343748" y="1468198"/>
            <a:ext cx="2555923" cy="837549"/>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a:t>大家可以下課啦！</a:t>
            </a:r>
            <a:endParaRPr/>
          </a:p>
        </p:txBody>
      </p:sp>
      <p:sp>
        <p:nvSpPr>
          <p:cNvPr id="617" name="Google Shape;617;p73"/>
          <p:cNvSpPr txBox="1"/>
          <p:nvPr/>
        </p:nvSpPr>
        <p:spPr>
          <a:xfrm>
            <a:off x="5222475" y="1544150"/>
            <a:ext cx="53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sz="4000">
                <a:solidFill>
                  <a:srgbClr val="980000"/>
                </a:solidFill>
                <a:latin typeface="Microsoft JhengHei"/>
                <a:ea typeface="Microsoft JhengHei"/>
                <a:cs typeface="Microsoft JhengHei"/>
                <a:sym typeface="Microsoft JhengHei"/>
              </a:rPr>
              <a:t>&gt;</a:t>
            </a:r>
            <a:endParaRPr sz="4000">
              <a:solidFill>
                <a:srgbClr val="980000"/>
              </a:solidFill>
              <a:latin typeface="Microsoft JhengHei"/>
              <a:ea typeface="Microsoft JhengHei"/>
              <a:cs typeface="Microsoft JhengHei"/>
              <a:sym typeface="Microsoft JhengHei"/>
            </a:endParaRPr>
          </a:p>
        </p:txBody>
      </p:sp>
      <p:sp>
        <p:nvSpPr>
          <p:cNvPr id="618" name="Google Shape;618;p73"/>
          <p:cNvSpPr txBox="1"/>
          <p:nvPr/>
        </p:nvSpPr>
        <p:spPr>
          <a:xfrm>
            <a:off x="5931125" y="1544150"/>
            <a:ext cx="53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sz="4000">
                <a:solidFill>
                  <a:srgbClr val="980000"/>
                </a:solidFill>
                <a:latin typeface="Microsoft JhengHei"/>
                <a:ea typeface="Microsoft JhengHei"/>
                <a:cs typeface="Microsoft JhengHei"/>
                <a:sym typeface="Microsoft JhengHei"/>
              </a:rPr>
              <a:t>&lt;</a:t>
            </a:r>
            <a:endParaRPr sz="4000">
              <a:solidFill>
                <a:srgbClr val="980000"/>
              </a:solidFill>
              <a:latin typeface="Microsoft JhengHei"/>
              <a:ea typeface="Microsoft JhengHei"/>
              <a:cs typeface="Microsoft JhengHei"/>
              <a:sym typeface="Microsoft JhengHe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25" name="Google Shape;625;p7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https://www.instagram.com/corgimango/</a:t>
            </a:r>
            <a:endParaRPr/>
          </a:p>
        </p:txBody>
      </p:sp>
      <p:sp>
        <p:nvSpPr>
          <p:cNvPr id="626" name="Google Shape;626;p7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缺點1：只能接受精確的詞彙</a:t>
            </a:r>
            <a:endParaRPr/>
          </a:p>
        </p:txBody>
      </p:sp>
      <p:pic>
        <p:nvPicPr>
          <p:cNvPr id="627" name="Google Shape;627;p74"/>
          <p:cNvPicPr preferRelativeResize="0"/>
          <p:nvPr/>
        </p:nvPicPr>
        <p:blipFill rotWithShape="1">
          <a:blip r:embed="rId3">
            <a:alphaModFix/>
          </a:blip>
          <a:srcRect b="0" l="0" r="0" t="0"/>
          <a:stretch/>
        </p:blipFill>
        <p:spPr>
          <a:xfrm>
            <a:off x="5653700" y="3807400"/>
            <a:ext cx="2133952" cy="2133848"/>
          </a:xfrm>
          <a:prstGeom prst="rect">
            <a:avLst/>
          </a:prstGeom>
          <a:noFill/>
          <a:ln>
            <a:noFill/>
          </a:ln>
        </p:spPr>
      </p:pic>
      <p:pic>
        <p:nvPicPr>
          <p:cNvPr id="628" name="Google Shape;628;p74"/>
          <p:cNvPicPr preferRelativeResize="0"/>
          <p:nvPr/>
        </p:nvPicPr>
        <p:blipFill rotWithShape="1">
          <a:blip r:embed="rId4">
            <a:alphaModFix/>
          </a:blip>
          <a:srcRect b="0" l="0" r="0" t="0"/>
          <a:stretch/>
        </p:blipFill>
        <p:spPr>
          <a:xfrm>
            <a:off x="1054875" y="3807400"/>
            <a:ext cx="2133952" cy="2133848"/>
          </a:xfrm>
          <a:prstGeom prst="rect">
            <a:avLst/>
          </a:prstGeom>
          <a:noFill/>
          <a:ln>
            <a:noFill/>
          </a:ln>
        </p:spPr>
      </p:pic>
      <p:sp>
        <p:nvSpPr>
          <p:cNvPr id="629" name="Google Shape;629;p74"/>
          <p:cNvSpPr/>
          <p:nvPr/>
        </p:nvSpPr>
        <p:spPr>
          <a:xfrm>
            <a:off x="1106950" y="2433863"/>
            <a:ext cx="3401400" cy="7311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sz="3600"/>
              <a:t>狗 狗 狗</a:t>
            </a:r>
            <a:endParaRPr sz="3600"/>
          </a:p>
        </p:txBody>
      </p:sp>
      <p:sp>
        <p:nvSpPr>
          <p:cNvPr id="630" name="Google Shape;630;p74"/>
          <p:cNvSpPr/>
          <p:nvPr/>
        </p:nvSpPr>
        <p:spPr>
          <a:xfrm>
            <a:off x="5019975" y="2433863"/>
            <a:ext cx="3401400" cy="7311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sz="3600"/>
              <a:t>德國牧羊犬</a:t>
            </a:r>
            <a:endParaRPr sz="3600"/>
          </a:p>
        </p:txBody>
      </p:sp>
      <p:pic>
        <p:nvPicPr>
          <p:cNvPr id="631" name="Google Shape;631;p74"/>
          <p:cNvPicPr preferRelativeResize="0"/>
          <p:nvPr/>
        </p:nvPicPr>
        <p:blipFill>
          <a:blip r:embed="rId5">
            <a:alphaModFix/>
          </a:blip>
          <a:stretch>
            <a:fillRect/>
          </a:stretch>
        </p:blipFill>
        <p:spPr>
          <a:xfrm>
            <a:off x="617925" y="2297563"/>
            <a:ext cx="1003725" cy="1003725"/>
          </a:xfrm>
          <a:prstGeom prst="rect">
            <a:avLst/>
          </a:prstGeom>
          <a:noFill/>
          <a:ln>
            <a:noFill/>
          </a:ln>
        </p:spPr>
      </p:pic>
      <p:pic>
        <p:nvPicPr>
          <p:cNvPr id="632" name="Google Shape;632;p74"/>
          <p:cNvPicPr preferRelativeResize="0"/>
          <p:nvPr/>
        </p:nvPicPr>
        <p:blipFill>
          <a:blip r:embed="rId5">
            <a:alphaModFix/>
          </a:blip>
          <a:stretch>
            <a:fillRect/>
          </a:stretch>
        </p:blipFill>
        <p:spPr>
          <a:xfrm>
            <a:off x="7922500" y="2297563"/>
            <a:ext cx="1003725" cy="1003725"/>
          </a:xfrm>
          <a:prstGeom prst="rect">
            <a:avLst/>
          </a:prstGeom>
          <a:noFill/>
          <a:ln>
            <a:noFill/>
          </a:ln>
        </p:spPr>
      </p:pic>
      <p:sp>
        <p:nvSpPr>
          <p:cNvPr id="633" name="Google Shape;633;p74"/>
          <p:cNvSpPr/>
          <p:nvPr/>
        </p:nvSpPr>
        <p:spPr>
          <a:xfrm flipH="1" rot="5400000">
            <a:off x="1831600" y="3329250"/>
            <a:ext cx="5805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4"/>
          <p:cNvSpPr/>
          <p:nvPr/>
        </p:nvSpPr>
        <p:spPr>
          <a:xfrm flipH="1" rot="5400000">
            <a:off x="6430425" y="3329250"/>
            <a:ext cx="5805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74"/>
          <p:cNvSpPr/>
          <p:nvPr/>
        </p:nvSpPr>
        <p:spPr>
          <a:xfrm>
            <a:off x="7692500" y="3693450"/>
            <a:ext cx="773400" cy="763500"/>
          </a:xfrm>
          <a:prstGeom prst="wedgeEllipseCallout">
            <a:avLst>
              <a:gd fmla="val -86375" name="adj1"/>
              <a:gd fmla="val 17845"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
        <p:nvSpPr>
          <p:cNvPr id="636" name="Google Shape;636;p74"/>
          <p:cNvSpPr/>
          <p:nvPr/>
        </p:nvSpPr>
        <p:spPr>
          <a:xfrm>
            <a:off x="3075425" y="3714125"/>
            <a:ext cx="2022600" cy="1996500"/>
          </a:xfrm>
          <a:prstGeom prst="wedgeEllipseCallout">
            <a:avLst>
              <a:gd fmla="val -71407" name="adj1"/>
              <a:gd fmla="val -21895" name="adj2"/>
            </a:avLst>
          </a:prstGeom>
          <a:solidFill>
            <a:schemeClr val="lt1"/>
          </a:solidFill>
          <a:ln cap="flat" cmpd="sng" w="38100">
            <a:solidFill>
              <a:srgbClr val="0B774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pic>
        <p:nvPicPr>
          <p:cNvPr id="637" name="Google Shape;637;p74"/>
          <p:cNvPicPr preferRelativeResize="0"/>
          <p:nvPr/>
        </p:nvPicPr>
        <p:blipFill>
          <a:blip r:embed="rId6">
            <a:alphaModFix/>
          </a:blip>
          <a:stretch>
            <a:fillRect/>
          </a:stretch>
        </p:blipFill>
        <p:spPr>
          <a:xfrm>
            <a:off x="3186310" y="3815275"/>
            <a:ext cx="1784100" cy="17841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7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644" name="Google Shape;644;p7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45" name="Google Shape;645;p7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缺點2：脈絡遺失</a:t>
            </a:r>
            <a:endParaRPr/>
          </a:p>
        </p:txBody>
      </p:sp>
      <p:sp>
        <p:nvSpPr>
          <p:cNvPr id="646" name="Google Shape;646;p7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https://www.easyatm.com.tw/wiki/%E5%A4%9A%E7%BE%A9%E8%A9%9E</a:t>
            </a:r>
            <a:endParaRPr/>
          </a:p>
        </p:txBody>
      </p:sp>
      <p:sp>
        <p:nvSpPr>
          <p:cNvPr id="647" name="Google Shape;647;p75"/>
          <p:cNvSpPr/>
          <p:nvPr/>
        </p:nvSpPr>
        <p:spPr>
          <a:xfrm>
            <a:off x="554050" y="2795300"/>
            <a:ext cx="2721000" cy="22242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sz="4000">
                <a:solidFill>
                  <a:schemeClr val="dk1"/>
                </a:solidFill>
              </a:rPr>
              <a:t>山上到處是盛開的</a:t>
            </a:r>
            <a:r>
              <a:rPr lang="zh-TW" sz="4000" u="sng">
                <a:solidFill>
                  <a:srgbClr val="FF9900"/>
                </a:solidFill>
              </a:rPr>
              <a:t>杜鵑</a:t>
            </a:r>
            <a:endParaRPr sz="3600"/>
          </a:p>
        </p:txBody>
      </p:sp>
      <p:pic>
        <p:nvPicPr>
          <p:cNvPr id="648" name="Google Shape;648;p75"/>
          <p:cNvPicPr preferRelativeResize="0"/>
          <p:nvPr/>
        </p:nvPicPr>
        <p:blipFill>
          <a:blip r:embed="rId3">
            <a:alphaModFix/>
          </a:blip>
          <a:stretch>
            <a:fillRect/>
          </a:stretch>
        </p:blipFill>
        <p:spPr>
          <a:xfrm>
            <a:off x="1412688" y="1999838"/>
            <a:ext cx="1003725" cy="1003725"/>
          </a:xfrm>
          <a:prstGeom prst="rect">
            <a:avLst/>
          </a:prstGeom>
          <a:noFill/>
          <a:ln>
            <a:noFill/>
          </a:ln>
        </p:spPr>
      </p:pic>
      <p:sp>
        <p:nvSpPr>
          <p:cNvPr id="649" name="Google Shape;649;p75"/>
          <p:cNvSpPr/>
          <p:nvPr/>
        </p:nvSpPr>
        <p:spPr>
          <a:xfrm>
            <a:off x="5795950" y="2795300"/>
            <a:ext cx="2721000" cy="22242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4000">
                <a:solidFill>
                  <a:schemeClr val="dk1"/>
                </a:solidFill>
              </a:rPr>
              <a:t>樹林裡傳來了</a:t>
            </a:r>
            <a:r>
              <a:rPr lang="zh-TW" sz="4000" u="sng">
                <a:solidFill>
                  <a:srgbClr val="FF9900"/>
                </a:solidFill>
              </a:rPr>
              <a:t>杜鵑</a:t>
            </a:r>
            <a:r>
              <a:rPr lang="zh-TW" sz="4000">
                <a:solidFill>
                  <a:schemeClr val="dk1"/>
                </a:solidFill>
              </a:rPr>
              <a:t>的叫聲</a:t>
            </a:r>
            <a:endParaRPr sz="4000">
              <a:solidFill>
                <a:schemeClr val="dk1"/>
              </a:solidFill>
            </a:endParaRPr>
          </a:p>
        </p:txBody>
      </p:sp>
      <p:pic>
        <p:nvPicPr>
          <p:cNvPr id="650" name="Google Shape;650;p75"/>
          <p:cNvPicPr preferRelativeResize="0"/>
          <p:nvPr/>
        </p:nvPicPr>
        <p:blipFill>
          <a:blip r:embed="rId3">
            <a:alphaModFix/>
          </a:blip>
          <a:stretch>
            <a:fillRect/>
          </a:stretch>
        </p:blipFill>
        <p:spPr>
          <a:xfrm>
            <a:off x="6654588" y="1999838"/>
            <a:ext cx="1003725" cy="1003725"/>
          </a:xfrm>
          <a:prstGeom prst="rect">
            <a:avLst/>
          </a:prstGeom>
          <a:noFill/>
          <a:ln>
            <a:noFill/>
          </a:ln>
        </p:spPr>
      </p:pic>
      <p:pic>
        <p:nvPicPr>
          <p:cNvPr id="651" name="Google Shape;651;p75"/>
          <p:cNvPicPr preferRelativeResize="0"/>
          <p:nvPr/>
        </p:nvPicPr>
        <p:blipFill rotWithShape="1">
          <a:blip r:embed="rId4">
            <a:alphaModFix/>
          </a:blip>
          <a:srcRect b="8525" l="18176" r="11127" t="0"/>
          <a:stretch/>
        </p:blipFill>
        <p:spPr>
          <a:xfrm>
            <a:off x="2416400" y="4352225"/>
            <a:ext cx="1758600" cy="1706700"/>
          </a:xfrm>
          <a:prstGeom prst="ellipse">
            <a:avLst/>
          </a:prstGeom>
          <a:noFill/>
          <a:ln cap="flat" cmpd="sng" w="38100">
            <a:solidFill>
              <a:schemeClr val="lt1"/>
            </a:solidFill>
            <a:prstDash val="solid"/>
            <a:round/>
            <a:headEnd len="sm" w="sm" type="none"/>
            <a:tailEnd len="sm" w="sm" type="none"/>
          </a:ln>
        </p:spPr>
      </p:pic>
      <p:pic>
        <p:nvPicPr>
          <p:cNvPr id="652" name="Google Shape;652;p75"/>
          <p:cNvPicPr preferRelativeResize="0"/>
          <p:nvPr/>
        </p:nvPicPr>
        <p:blipFill>
          <a:blip r:embed="rId5">
            <a:alphaModFix/>
          </a:blip>
          <a:stretch>
            <a:fillRect/>
          </a:stretch>
        </p:blipFill>
        <p:spPr>
          <a:xfrm>
            <a:off x="4686023" y="4326273"/>
            <a:ext cx="1758600" cy="1758600"/>
          </a:xfrm>
          <a:prstGeom prst="ellipse">
            <a:avLst/>
          </a:prstGeom>
          <a:noFill/>
          <a:ln cap="flat" cmpd="sng" w="38100">
            <a:solidFill>
              <a:schemeClr val="lt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8"/>
          <p:cNvSpPr txBox="1"/>
          <p:nvPr>
            <p:ph idx="1" type="body"/>
          </p:nvPr>
        </p:nvSpPr>
        <p:spPr>
          <a:xfrm>
            <a:off x="476250" y="1783075"/>
            <a:ext cx="8191500" cy="4711800"/>
          </a:xfrm>
          <a:prstGeom prst="rect">
            <a:avLst/>
          </a:prstGeom>
        </p:spPr>
        <p:txBody>
          <a:bodyPr anchorCtr="0" anchor="ctr" bIns="91425" lIns="91425" spcFirstLastPara="1" rIns="91425" wrap="square" tIns="91425">
            <a:noAutofit/>
          </a:bodyPr>
          <a:lstStyle/>
          <a:p>
            <a:pPr indent="0" lvl="0" marL="0" rtl="0" algn="l">
              <a:spcBef>
                <a:spcPts val="560"/>
              </a:spcBef>
              <a:spcAft>
                <a:spcPts val="0"/>
              </a:spcAft>
              <a:buClr>
                <a:schemeClr val="dk1"/>
              </a:buClr>
              <a:buSzPts val="1100"/>
              <a:buFont typeface="Arial"/>
              <a:buNone/>
            </a:pPr>
            <a:r>
              <a:rPr lang="zh-TW"/>
              <a:t>現職：</a:t>
            </a:r>
            <a:endParaRPr/>
          </a:p>
          <a:p>
            <a:pPr indent="-381000" lvl="0" marL="457200" rtl="0" algn="l">
              <a:spcBef>
                <a:spcPts val="560"/>
              </a:spcBef>
              <a:spcAft>
                <a:spcPts val="0"/>
              </a:spcAft>
              <a:buSzPts val="2400"/>
              <a:buChar char="●"/>
            </a:pPr>
            <a:r>
              <a:rPr lang="zh-TW"/>
              <a:t>國立政治大學人工智慧與數位教育中心 研究員</a:t>
            </a:r>
            <a:endParaRPr/>
          </a:p>
          <a:p>
            <a:pPr indent="0" lvl="0" marL="0" rtl="0" algn="l">
              <a:spcBef>
                <a:spcPts val="560"/>
              </a:spcBef>
              <a:spcAft>
                <a:spcPts val="0"/>
              </a:spcAft>
              <a:buClr>
                <a:schemeClr val="dk1"/>
              </a:buClr>
              <a:buSzPts val="1100"/>
              <a:buFont typeface="Arial"/>
              <a:buNone/>
            </a:pPr>
            <a:r>
              <a:rPr lang="zh-TW"/>
              <a:t>學歷：</a:t>
            </a:r>
            <a:endParaRPr/>
          </a:p>
          <a:p>
            <a:pPr indent="-381000" lvl="0" marL="457200" rtl="0" algn="l">
              <a:spcBef>
                <a:spcPts val="560"/>
              </a:spcBef>
              <a:spcAft>
                <a:spcPts val="0"/>
              </a:spcAft>
              <a:buSzPts val="2400"/>
              <a:buChar char="●"/>
            </a:pPr>
            <a:r>
              <a:rPr lang="zh-TW"/>
              <a:t>國立政治大學圖書資訊與檔案學研究所 博士</a:t>
            </a:r>
            <a:endParaRPr/>
          </a:p>
          <a:p>
            <a:pPr indent="0" lvl="0" marL="0" rtl="0" algn="l">
              <a:spcBef>
                <a:spcPts val="560"/>
              </a:spcBef>
              <a:spcAft>
                <a:spcPts val="0"/>
              </a:spcAft>
              <a:buClr>
                <a:schemeClr val="dk1"/>
              </a:buClr>
              <a:buSzPts val="1100"/>
              <a:buFont typeface="Arial"/>
              <a:buNone/>
            </a:pPr>
            <a:r>
              <a:rPr lang="zh-TW"/>
              <a:t>專長：</a:t>
            </a:r>
            <a:endParaRPr/>
          </a:p>
          <a:p>
            <a:pPr indent="-381000" lvl="0" marL="457200" rtl="0" algn="l">
              <a:spcBef>
                <a:spcPts val="560"/>
              </a:spcBef>
              <a:spcAft>
                <a:spcPts val="0"/>
              </a:spcAft>
              <a:buSzPts val="2400"/>
              <a:buChar char="●"/>
            </a:pPr>
            <a:r>
              <a:rPr lang="zh-TW"/>
              <a:t>自然語言處理</a:t>
            </a:r>
            <a:endParaRPr/>
          </a:p>
          <a:p>
            <a:pPr indent="-381000" lvl="0" marL="457200" rtl="0" algn="l">
              <a:spcBef>
                <a:spcPts val="0"/>
              </a:spcBef>
              <a:spcAft>
                <a:spcPts val="0"/>
              </a:spcAft>
              <a:buSzPts val="2400"/>
              <a:buChar char="●"/>
            </a:pPr>
            <a:r>
              <a:rPr lang="zh-TW"/>
              <a:t>人工智慧與資料探勘</a:t>
            </a:r>
            <a:endParaRPr/>
          </a:p>
          <a:p>
            <a:pPr indent="-381000" lvl="0" marL="457200" rtl="0" algn="l">
              <a:spcBef>
                <a:spcPts val="0"/>
              </a:spcBef>
              <a:spcAft>
                <a:spcPts val="0"/>
              </a:spcAft>
              <a:buSzPts val="2400"/>
              <a:buChar char="●"/>
            </a:pPr>
            <a:r>
              <a:rPr lang="zh-TW"/>
              <a:t>數位人文</a:t>
            </a:r>
            <a:endParaRPr/>
          </a:p>
          <a:p>
            <a:pPr indent="0" lvl="0" marL="0" rtl="0" algn="l">
              <a:spcBef>
                <a:spcPts val="560"/>
              </a:spcBef>
              <a:spcAft>
                <a:spcPts val="0"/>
              </a:spcAft>
              <a:buNone/>
            </a:pPr>
            <a:r>
              <a:t/>
            </a:r>
            <a:endParaRPr/>
          </a:p>
        </p:txBody>
      </p:sp>
      <p:sp>
        <p:nvSpPr>
          <p:cNvPr id="384" name="Google Shape;384;p58"/>
          <p:cNvSpPr/>
          <p:nvPr/>
        </p:nvSpPr>
        <p:spPr>
          <a:xfrm>
            <a:off x="5420300" y="5249900"/>
            <a:ext cx="3150000" cy="927000"/>
          </a:xfrm>
          <a:prstGeom prst="roundRect">
            <a:avLst>
              <a:gd fmla="val 16667" name="adj"/>
            </a:avLst>
          </a:prstGeom>
          <a:solidFill>
            <a:srgbClr val="783F04"/>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布丁布丁吃什麼？</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000" u="sng">
                <a:solidFill>
                  <a:srgbClr val="FFFFFF"/>
                </a:solidFill>
                <a:latin typeface="Microsoft JhengHei"/>
                <a:ea typeface="Microsoft JhengHei"/>
                <a:cs typeface="Microsoft JhengHei"/>
                <a:sym typeface="Microsoft JhengHei"/>
                <a:hlinkClick r:id="rId3">
                  <a:extLst>
                    <a:ext uri="{A12FA001-AC4F-418D-AE19-62706E023703}">
                      <ahyp:hlinkClr val="tx"/>
                    </a:ext>
                  </a:extLst>
                </a:hlinkClick>
              </a:rPr>
              <a:t>http://blog.pulipuli.info</a:t>
            </a:r>
            <a:r>
              <a:rPr lang="zh-TW" sz="2000">
                <a:solidFill>
                  <a:srgbClr val="FFFFFF"/>
                </a:solidFill>
                <a:latin typeface="Microsoft JhengHei"/>
                <a:ea typeface="Microsoft JhengHei"/>
                <a:cs typeface="Microsoft JhengHei"/>
                <a:sym typeface="Microsoft JhengHei"/>
              </a:rPr>
              <a:t> </a:t>
            </a:r>
            <a:endParaRPr sz="2000">
              <a:solidFill>
                <a:srgbClr val="FFFFFF"/>
              </a:solidFill>
              <a:latin typeface="Microsoft JhengHei"/>
              <a:ea typeface="Microsoft JhengHei"/>
              <a:cs typeface="Microsoft JhengHei"/>
              <a:sym typeface="Microsoft JhengHei"/>
            </a:endParaRPr>
          </a:p>
        </p:txBody>
      </p:sp>
      <p:sp>
        <p:nvSpPr>
          <p:cNvPr id="385" name="Google Shape;385;p5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386" name="Google Shape;386;p5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陳勇汀 (布丁) 講者簡介</a:t>
            </a:r>
            <a:endParaRPr/>
          </a:p>
        </p:txBody>
      </p:sp>
      <p:sp>
        <p:nvSpPr>
          <p:cNvPr id="387" name="Google Shape;387;p5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grpSp>
        <p:nvGrpSpPr>
          <p:cNvPr id="388" name="Google Shape;388;p58"/>
          <p:cNvGrpSpPr/>
          <p:nvPr/>
        </p:nvGrpSpPr>
        <p:grpSpPr>
          <a:xfrm>
            <a:off x="6434025" y="4231525"/>
            <a:ext cx="1122300" cy="1122300"/>
            <a:chOff x="6434025" y="4231525"/>
            <a:chExt cx="1122300" cy="1122300"/>
          </a:xfrm>
        </p:grpSpPr>
        <p:sp>
          <p:nvSpPr>
            <p:cNvPr id="389" name="Google Shape;389;p58"/>
            <p:cNvSpPr/>
            <p:nvPr/>
          </p:nvSpPr>
          <p:spPr>
            <a:xfrm>
              <a:off x="6434025" y="4231525"/>
              <a:ext cx="1122300" cy="11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0" name="Google Shape;390;p58"/>
            <p:cNvPicPr preferRelativeResize="0"/>
            <p:nvPr/>
          </p:nvPicPr>
          <p:blipFill>
            <a:blip r:embed="rId4">
              <a:alphaModFix/>
            </a:blip>
            <a:stretch>
              <a:fillRect/>
            </a:stretch>
          </p:blipFill>
          <p:spPr>
            <a:xfrm>
              <a:off x="6445950" y="4247175"/>
              <a:ext cx="1098700" cy="1091150"/>
            </a:xfrm>
            <a:prstGeom prst="rect">
              <a:avLst/>
            </a:prstGeom>
            <a:noFill/>
            <a:ln>
              <a:noFill/>
            </a:ln>
            <a:effectLst>
              <a:outerShdw rotWithShape="0" algn="bl" dist="9525">
                <a:srgbClr val="FFFFFF"/>
              </a:outerShdw>
            </a:effectLst>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76"/>
          <p:cNvSpPr/>
          <p:nvPr/>
        </p:nvSpPr>
        <p:spPr>
          <a:xfrm>
            <a:off x="1200525" y="1785500"/>
            <a:ext cx="2594400" cy="2594400"/>
          </a:xfrm>
          <a:prstGeom prst="ellipse">
            <a:avLst/>
          </a:prstGeom>
          <a:solidFill>
            <a:srgbClr val="D9EAD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60" name="Google Shape;660;p76"/>
          <p:cNvSpPr txBox="1"/>
          <p:nvPr>
            <p:ph type="title"/>
          </p:nvPr>
        </p:nvSpPr>
        <p:spPr>
          <a:xfrm>
            <a:off x="476250" y="5220150"/>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交給</a:t>
            </a:r>
            <a:r>
              <a:rPr lang="zh-TW">
                <a:solidFill>
                  <a:srgbClr val="0000FF"/>
                </a:solidFill>
              </a:rPr>
              <a:t>語義向量</a:t>
            </a:r>
            <a:r>
              <a:rPr lang="zh-TW"/>
              <a:t>吧！</a:t>
            </a:r>
            <a:endParaRPr/>
          </a:p>
        </p:txBody>
      </p:sp>
      <p:sp>
        <p:nvSpPr>
          <p:cNvPr id="661" name="Google Shape;661;p76"/>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662" name="Google Shape;662;p76"/>
          <p:cNvGrpSpPr/>
          <p:nvPr/>
        </p:nvGrpSpPr>
        <p:grpSpPr>
          <a:xfrm>
            <a:off x="3922516" y="997045"/>
            <a:ext cx="4020959" cy="3873730"/>
            <a:chOff x="3922516" y="997045"/>
            <a:chExt cx="4020959" cy="3873730"/>
          </a:xfrm>
        </p:grpSpPr>
        <p:sp>
          <p:nvSpPr>
            <p:cNvPr id="663" name="Google Shape;663;p76"/>
            <p:cNvSpPr/>
            <p:nvPr/>
          </p:nvSpPr>
          <p:spPr>
            <a:xfrm>
              <a:off x="4071275" y="998675"/>
              <a:ext cx="3872100" cy="3872100"/>
            </a:xfrm>
            <a:prstGeom prst="ellipse">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4" name="Google Shape;664;p76"/>
            <p:cNvPicPr preferRelativeResize="0"/>
            <p:nvPr/>
          </p:nvPicPr>
          <p:blipFill rotWithShape="1">
            <a:blip r:embed="rId3">
              <a:alphaModFix/>
            </a:blip>
            <a:srcRect b="8125" l="-11791" r="7721" t="-17630"/>
            <a:stretch/>
          </p:blipFill>
          <p:spPr>
            <a:xfrm>
              <a:off x="4071375" y="997045"/>
              <a:ext cx="3872100" cy="3873600"/>
            </a:xfrm>
            <a:prstGeom prst="ellipse">
              <a:avLst/>
            </a:prstGeom>
            <a:noFill/>
            <a:ln>
              <a:noFill/>
            </a:ln>
          </p:spPr>
        </p:pic>
        <p:sp>
          <p:nvSpPr>
            <p:cNvPr id="665" name="Google Shape;665;p76"/>
            <p:cNvSpPr/>
            <p:nvPr/>
          </p:nvSpPr>
          <p:spPr>
            <a:xfrm>
              <a:off x="4549750" y="2563425"/>
              <a:ext cx="489000" cy="1520400"/>
            </a:xfrm>
            <a:prstGeom prst="roundRect">
              <a:avLst>
                <a:gd fmla="val 16667" name="adj"/>
              </a:avLst>
            </a:prstGeom>
            <a:solidFill>
              <a:srgbClr val="C9DAF8"/>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6" name="Google Shape;666;p76"/>
            <p:cNvPicPr preferRelativeResize="0"/>
            <p:nvPr/>
          </p:nvPicPr>
          <p:blipFill rotWithShape="1">
            <a:blip r:embed="rId3">
              <a:alphaModFix/>
            </a:blip>
            <a:srcRect b="33375" l="780" r="86074" t="28450"/>
            <a:stretch/>
          </p:blipFill>
          <p:spPr>
            <a:xfrm rot="8100000">
              <a:off x="4328328" y="1967923"/>
              <a:ext cx="489176" cy="1350433"/>
            </a:xfrm>
            <a:prstGeom prst="rect">
              <a:avLst/>
            </a:prstGeom>
            <a:noFill/>
            <a:ln>
              <a:noFill/>
            </a:ln>
          </p:spPr>
        </p:pic>
      </p:grpSp>
      <p:pic>
        <p:nvPicPr>
          <p:cNvPr id="667" name="Google Shape;667;p76"/>
          <p:cNvPicPr preferRelativeResize="0"/>
          <p:nvPr/>
        </p:nvPicPr>
        <p:blipFill rotWithShape="1">
          <a:blip r:embed="rId4">
            <a:alphaModFix/>
          </a:blip>
          <a:srcRect b="0" l="0" r="-21580" t="-21580"/>
          <a:stretch/>
        </p:blipFill>
        <p:spPr>
          <a:xfrm>
            <a:off x="1126275" y="1461300"/>
            <a:ext cx="2945100" cy="2945100"/>
          </a:xfrm>
          <a:prstGeom prst="ellipse">
            <a:avLst/>
          </a:prstGeom>
          <a:noFill/>
          <a:ln>
            <a:noFill/>
          </a:ln>
        </p:spPr>
      </p:pic>
      <p:sp>
        <p:nvSpPr>
          <p:cNvPr id="668" name="Google Shape;668;p76"/>
          <p:cNvSpPr/>
          <p:nvPr/>
        </p:nvSpPr>
        <p:spPr>
          <a:xfrm>
            <a:off x="3050575" y="2664750"/>
            <a:ext cx="382800" cy="1190100"/>
          </a:xfrm>
          <a:prstGeom prst="roundRect">
            <a:avLst>
              <a:gd fmla="val 16667" name="adj"/>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9" name="Google Shape;669;p76"/>
          <p:cNvPicPr preferRelativeResize="0"/>
          <p:nvPr/>
        </p:nvPicPr>
        <p:blipFill rotWithShape="1">
          <a:blip r:embed="rId4">
            <a:alphaModFix/>
          </a:blip>
          <a:srcRect b="27325" l="78727" r="3334" t="25836"/>
          <a:stretch/>
        </p:blipFill>
        <p:spPr>
          <a:xfrm rot="-8100000">
            <a:off x="3150763" y="2033573"/>
            <a:ext cx="434446" cy="1134058"/>
          </a:xfrm>
          <a:prstGeom prst="rect">
            <a:avLst/>
          </a:prstGeom>
          <a:noFill/>
          <a:ln>
            <a:noFill/>
          </a:ln>
        </p:spPr>
      </p:pic>
      <p:sp>
        <p:nvSpPr>
          <p:cNvPr id="670" name="Google Shape;670;p76"/>
          <p:cNvSpPr txBox="1"/>
          <p:nvPr/>
        </p:nvSpPr>
        <p:spPr>
          <a:xfrm>
            <a:off x="3483025" y="5056700"/>
            <a:ext cx="2179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zh-TW" sz="2400">
                <a:solidFill>
                  <a:srgbClr val="0000FF"/>
                </a:solidFill>
                <a:latin typeface="Microsoft JhengHei"/>
                <a:ea typeface="Microsoft JhengHei"/>
                <a:cs typeface="Microsoft JhengHei"/>
                <a:sym typeface="Microsoft JhengHei"/>
              </a:rPr>
              <a:t>embedding</a:t>
            </a:r>
            <a:endParaRPr sz="2400">
              <a:solidFill>
                <a:srgbClr val="0000FF"/>
              </a:solidFill>
              <a:latin typeface="Microsoft JhengHei"/>
              <a:ea typeface="Microsoft JhengHei"/>
              <a:cs typeface="Microsoft JhengHei"/>
              <a:sym typeface="Microsoft JhengHe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7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77" name="Google Shape;677;p77"/>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語義向量 Embedding</a:t>
            </a:r>
            <a:endParaRPr/>
          </a:p>
        </p:txBody>
      </p:sp>
      <p:sp>
        <p:nvSpPr>
          <p:cNvPr id="678" name="Google Shape;678;p77"/>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2.</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7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85" name="Google Shape;685;p78"/>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https://pixabay.com/illustrations/moon-moonlight-night-sky-dark-2372573/</a:t>
            </a:r>
            <a:endParaRPr/>
          </a:p>
        </p:txBody>
      </p:sp>
      <p:sp>
        <p:nvSpPr>
          <p:cNvPr id="686" name="Google Shape;686;p7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情境題</a:t>
            </a:r>
            <a:endParaRPr/>
          </a:p>
        </p:txBody>
      </p:sp>
      <p:pic>
        <p:nvPicPr>
          <p:cNvPr id="687" name="Google Shape;687;p78"/>
          <p:cNvPicPr preferRelativeResize="0"/>
          <p:nvPr/>
        </p:nvPicPr>
        <p:blipFill>
          <a:blip r:embed="rId3">
            <a:alphaModFix/>
          </a:blip>
          <a:stretch>
            <a:fillRect/>
          </a:stretch>
        </p:blipFill>
        <p:spPr>
          <a:xfrm flipH="1">
            <a:off x="476250" y="1323389"/>
            <a:ext cx="8191500" cy="4607686"/>
          </a:xfrm>
          <a:prstGeom prst="rect">
            <a:avLst/>
          </a:prstGeom>
          <a:noFill/>
          <a:ln>
            <a:noFill/>
          </a:ln>
        </p:spPr>
      </p:pic>
      <p:pic>
        <p:nvPicPr>
          <p:cNvPr id="688" name="Google Shape;688;p78"/>
          <p:cNvPicPr preferRelativeResize="0"/>
          <p:nvPr/>
        </p:nvPicPr>
        <p:blipFill>
          <a:blip r:embed="rId4">
            <a:alphaModFix/>
          </a:blip>
          <a:stretch>
            <a:fillRect/>
          </a:stretch>
        </p:blipFill>
        <p:spPr>
          <a:xfrm>
            <a:off x="4204940" y="3072575"/>
            <a:ext cx="2195075" cy="3335550"/>
          </a:xfrm>
          <a:prstGeom prst="rect">
            <a:avLst/>
          </a:prstGeom>
          <a:noFill/>
          <a:ln>
            <a:noFill/>
          </a:ln>
          <a:effectLst>
            <a:outerShdw blurRad="414338" rotWithShape="0" algn="bl" dir="5400000" dist="19050">
              <a:schemeClr val="lt1"/>
            </a:outerShdw>
          </a:effectLst>
        </p:spPr>
      </p:pic>
      <p:sp>
        <p:nvSpPr>
          <p:cNvPr id="689" name="Google Shape;689;p78"/>
          <p:cNvSpPr/>
          <p:nvPr/>
        </p:nvSpPr>
        <p:spPr>
          <a:xfrm>
            <a:off x="5006425" y="1843888"/>
            <a:ext cx="2022000" cy="968100"/>
          </a:xfrm>
          <a:prstGeom prst="wedgeRoundRectCallout">
            <a:avLst>
              <a:gd fmla="val -29404" name="adj1"/>
              <a:gd fmla="val 82532" name="adj2"/>
              <a:gd fmla="val 0" name="adj3"/>
            </a:avLst>
          </a:prstGeom>
          <a:solidFill>
            <a:srgbClr val="FFFFFF"/>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月色真美</a:t>
            </a:r>
            <a:endParaRPr sz="3200">
              <a:latin typeface="Microsoft JhengHei"/>
              <a:ea typeface="Microsoft JhengHei"/>
              <a:cs typeface="Microsoft JhengHei"/>
              <a:sym typeface="Microsoft JhengHe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7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696" name="Google Shape;696;p79"/>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https://pixabay.com/illustrations/moon-moonlight-night-sky-dark-2372573/</a:t>
            </a:r>
            <a:endParaRPr/>
          </a:p>
        </p:txBody>
      </p:sp>
      <p:sp>
        <p:nvSpPr>
          <p:cNvPr id="697" name="Google Shape;697;p7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詞袋模型的反應</a:t>
            </a:r>
            <a:endParaRPr/>
          </a:p>
        </p:txBody>
      </p:sp>
      <p:pic>
        <p:nvPicPr>
          <p:cNvPr id="698" name="Google Shape;698;p79"/>
          <p:cNvPicPr preferRelativeResize="0"/>
          <p:nvPr/>
        </p:nvPicPr>
        <p:blipFill>
          <a:blip r:embed="rId3">
            <a:alphaModFix/>
          </a:blip>
          <a:stretch>
            <a:fillRect/>
          </a:stretch>
        </p:blipFill>
        <p:spPr>
          <a:xfrm flipH="1">
            <a:off x="476250" y="1323389"/>
            <a:ext cx="8191500" cy="4607686"/>
          </a:xfrm>
          <a:prstGeom prst="rect">
            <a:avLst/>
          </a:prstGeom>
          <a:noFill/>
          <a:ln>
            <a:noFill/>
          </a:ln>
        </p:spPr>
      </p:pic>
      <p:pic>
        <p:nvPicPr>
          <p:cNvPr id="699" name="Google Shape;699;p79"/>
          <p:cNvPicPr preferRelativeResize="0"/>
          <p:nvPr/>
        </p:nvPicPr>
        <p:blipFill>
          <a:blip r:embed="rId4">
            <a:alphaModFix/>
          </a:blip>
          <a:stretch>
            <a:fillRect/>
          </a:stretch>
        </p:blipFill>
        <p:spPr>
          <a:xfrm>
            <a:off x="2980965" y="3072575"/>
            <a:ext cx="2195075" cy="3335550"/>
          </a:xfrm>
          <a:prstGeom prst="rect">
            <a:avLst/>
          </a:prstGeom>
          <a:noFill/>
          <a:ln>
            <a:noFill/>
          </a:ln>
          <a:effectLst>
            <a:outerShdw blurRad="342900" rotWithShape="0" algn="bl" dir="5400000" dist="19050">
              <a:schemeClr val="lt1"/>
            </a:outerShdw>
          </a:effectLst>
        </p:spPr>
      </p:pic>
      <p:sp>
        <p:nvSpPr>
          <p:cNvPr id="700" name="Google Shape;700;p79"/>
          <p:cNvSpPr/>
          <p:nvPr/>
        </p:nvSpPr>
        <p:spPr>
          <a:xfrm>
            <a:off x="3782450" y="1843888"/>
            <a:ext cx="2022000" cy="968100"/>
          </a:xfrm>
          <a:prstGeom prst="wedgeRoundRectCallout">
            <a:avLst>
              <a:gd fmla="val -29404" name="adj1"/>
              <a:gd fmla="val 82532" name="adj2"/>
              <a:gd fmla="val 0" name="adj3"/>
            </a:avLst>
          </a:prstGeom>
          <a:solidFill>
            <a:srgbClr val="FFFFFF"/>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chemeClr val="dk1"/>
                </a:solidFill>
                <a:highlight>
                  <a:srgbClr val="FFFF00"/>
                </a:highlight>
                <a:latin typeface="Microsoft JhengHei"/>
                <a:ea typeface="Microsoft JhengHei"/>
                <a:cs typeface="Microsoft JhengHei"/>
                <a:sym typeface="Microsoft JhengHei"/>
              </a:rPr>
              <a:t>月</a:t>
            </a:r>
            <a:r>
              <a:rPr lang="zh-TW" sz="3200">
                <a:latin typeface="Microsoft JhengHei"/>
                <a:ea typeface="Microsoft JhengHei"/>
                <a:cs typeface="Microsoft JhengHei"/>
                <a:sym typeface="Microsoft JhengHei"/>
              </a:rPr>
              <a:t>色真美</a:t>
            </a:r>
            <a:endParaRPr sz="3200">
              <a:latin typeface="Microsoft JhengHei"/>
              <a:ea typeface="Microsoft JhengHei"/>
              <a:cs typeface="Microsoft JhengHei"/>
              <a:sym typeface="Microsoft JhengHei"/>
            </a:endParaRPr>
          </a:p>
        </p:txBody>
      </p:sp>
      <p:grpSp>
        <p:nvGrpSpPr>
          <p:cNvPr id="701" name="Google Shape;701;p79"/>
          <p:cNvGrpSpPr/>
          <p:nvPr/>
        </p:nvGrpSpPr>
        <p:grpSpPr>
          <a:xfrm>
            <a:off x="5608002" y="3438267"/>
            <a:ext cx="2969828" cy="2969689"/>
            <a:chOff x="4448925" y="3158300"/>
            <a:chExt cx="3249976" cy="3249824"/>
          </a:xfrm>
        </p:grpSpPr>
        <p:sp>
          <p:nvSpPr>
            <p:cNvPr id="702" name="Google Shape;702;p79"/>
            <p:cNvSpPr/>
            <p:nvPr/>
          </p:nvSpPr>
          <p:spPr>
            <a:xfrm>
              <a:off x="5521900" y="3587825"/>
              <a:ext cx="1093200" cy="345600"/>
            </a:xfrm>
            <a:prstGeom prst="roundRect">
              <a:avLst>
                <a:gd fmla="val 16667" name="adj"/>
              </a:avLst>
            </a:prstGeom>
            <a:solidFill>
              <a:schemeClr val="lt1"/>
            </a:solidFill>
            <a:ln cap="flat" cmpd="sng" w="9525">
              <a:solidFill>
                <a:srgbClr val="1F497D"/>
              </a:solidFill>
              <a:prstDash val="solid"/>
              <a:round/>
              <a:headEnd len="sm" w="sm" type="none"/>
              <a:tailEnd len="sm" w="sm" type="none"/>
            </a:ln>
            <a:effectLst>
              <a:outerShdw blurRad="342900" rotWithShape="0" algn="bl" dir="5400000" dist="19050">
                <a:schemeClr val="lt1"/>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3" name="Google Shape;703;p79"/>
            <p:cNvPicPr preferRelativeResize="0"/>
            <p:nvPr/>
          </p:nvPicPr>
          <p:blipFill rotWithShape="1">
            <a:blip r:embed="rId5">
              <a:alphaModFix/>
            </a:blip>
            <a:srcRect b="0" l="0" r="0" t="0"/>
            <a:stretch/>
          </p:blipFill>
          <p:spPr>
            <a:xfrm>
              <a:off x="4448925" y="3158300"/>
              <a:ext cx="3249976" cy="3249824"/>
            </a:xfrm>
            <a:prstGeom prst="rect">
              <a:avLst/>
            </a:prstGeom>
            <a:noFill/>
            <a:ln>
              <a:noFill/>
            </a:ln>
            <a:effectLst>
              <a:outerShdw blurRad="342900" rotWithShape="0" algn="bl" dir="5400000" dist="19050">
                <a:schemeClr val="lt1"/>
              </a:outerShdw>
            </a:effectLst>
          </p:spPr>
        </p:pic>
      </p:grpSp>
      <p:sp>
        <p:nvSpPr>
          <p:cNvPr id="704" name="Google Shape;704;p79"/>
          <p:cNvSpPr/>
          <p:nvPr/>
        </p:nvSpPr>
        <p:spPr>
          <a:xfrm>
            <a:off x="6146325" y="1843904"/>
            <a:ext cx="2022000" cy="1243800"/>
          </a:xfrm>
          <a:prstGeom prst="wedgeRoundRectCallout">
            <a:avLst>
              <a:gd fmla="val -8335" name="adj1"/>
              <a:gd fmla="val 78192" name="adj2"/>
              <a:gd fmla="val 0" name="adj3"/>
            </a:avLst>
          </a:prstGeom>
          <a:solidFill>
            <a:srgbClr val="FFFFFF"/>
          </a:solidFill>
          <a:ln cap="flat" cmpd="sng" w="38100">
            <a:solidFill>
              <a:srgbClr val="E06666"/>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今天是</a:t>
            </a:r>
            <a:endParaRPr sz="3200">
              <a:latin typeface="Microsoft JhengHei"/>
              <a:ea typeface="Microsoft JhengHei"/>
              <a:cs typeface="Microsoft JhengHei"/>
              <a:sym typeface="Microsoft JhengHei"/>
            </a:endParaRPr>
          </a:p>
          <a:p>
            <a:pPr indent="0" lvl="0" marL="0" rtl="0" algn="ctr">
              <a:spcBef>
                <a:spcPts val="0"/>
              </a:spcBef>
              <a:spcAft>
                <a:spcPts val="0"/>
              </a:spcAft>
              <a:buNone/>
            </a:pPr>
            <a:r>
              <a:rPr lang="zh-TW" sz="3200">
                <a:latin typeface="Microsoft JhengHei"/>
                <a:ea typeface="Microsoft JhengHei"/>
                <a:cs typeface="Microsoft JhengHei"/>
                <a:sym typeface="Microsoft JhengHei"/>
              </a:rPr>
              <a:t>農曆15</a:t>
            </a:r>
            <a:endParaRPr sz="3200">
              <a:latin typeface="Microsoft JhengHei"/>
              <a:ea typeface="Microsoft JhengHei"/>
              <a:cs typeface="Microsoft JhengHei"/>
              <a:sym typeface="Microsoft JhengHe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8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11" name="Google Shape;711;p80"/>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https://pixabay.com/illustrations/moon-moonlight-night-sky-dark-2372573/</a:t>
            </a:r>
            <a:endParaRPr/>
          </a:p>
        </p:txBody>
      </p:sp>
      <p:sp>
        <p:nvSpPr>
          <p:cNvPr id="712" name="Google Shape;712;p8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語義向量的反應</a:t>
            </a:r>
            <a:endParaRPr/>
          </a:p>
        </p:txBody>
      </p:sp>
      <p:pic>
        <p:nvPicPr>
          <p:cNvPr id="713" name="Google Shape;713;p80"/>
          <p:cNvPicPr preferRelativeResize="0"/>
          <p:nvPr/>
        </p:nvPicPr>
        <p:blipFill>
          <a:blip r:embed="rId3">
            <a:alphaModFix/>
          </a:blip>
          <a:stretch>
            <a:fillRect/>
          </a:stretch>
        </p:blipFill>
        <p:spPr>
          <a:xfrm flipH="1">
            <a:off x="476250" y="1323389"/>
            <a:ext cx="8191500" cy="4607686"/>
          </a:xfrm>
          <a:prstGeom prst="rect">
            <a:avLst/>
          </a:prstGeom>
          <a:noFill/>
          <a:ln>
            <a:noFill/>
          </a:ln>
        </p:spPr>
      </p:pic>
      <p:pic>
        <p:nvPicPr>
          <p:cNvPr id="714" name="Google Shape;714;p80"/>
          <p:cNvPicPr preferRelativeResize="0"/>
          <p:nvPr/>
        </p:nvPicPr>
        <p:blipFill>
          <a:blip r:embed="rId4">
            <a:alphaModFix/>
          </a:blip>
          <a:stretch>
            <a:fillRect/>
          </a:stretch>
        </p:blipFill>
        <p:spPr>
          <a:xfrm>
            <a:off x="2980965" y="3072575"/>
            <a:ext cx="2195075" cy="3335550"/>
          </a:xfrm>
          <a:prstGeom prst="rect">
            <a:avLst/>
          </a:prstGeom>
          <a:noFill/>
          <a:ln>
            <a:noFill/>
          </a:ln>
          <a:effectLst>
            <a:outerShdw blurRad="300038" rotWithShape="0" algn="bl" dir="5400000" dist="19050">
              <a:schemeClr val="lt1"/>
            </a:outerShdw>
          </a:effectLst>
        </p:spPr>
      </p:pic>
      <p:sp>
        <p:nvSpPr>
          <p:cNvPr id="715" name="Google Shape;715;p80"/>
          <p:cNvSpPr/>
          <p:nvPr/>
        </p:nvSpPr>
        <p:spPr>
          <a:xfrm>
            <a:off x="3218300" y="1843888"/>
            <a:ext cx="2022000" cy="968100"/>
          </a:xfrm>
          <a:prstGeom prst="wedgeRoundRectCallout">
            <a:avLst>
              <a:gd fmla="val -6883" name="adj1"/>
              <a:gd fmla="val 76404" name="adj2"/>
              <a:gd fmla="val 0" name="adj3"/>
            </a:avLst>
          </a:prstGeom>
          <a:solidFill>
            <a:srgbClr val="FFFFFF"/>
          </a:solidFill>
          <a:ln cap="flat" cmpd="sng" w="38100">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月色真美</a:t>
            </a:r>
            <a:endParaRPr sz="3200">
              <a:latin typeface="Microsoft JhengHei"/>
              <a:ea typeface="Microsoft JhengHei"/>
              <a:cs typeface="Microsoft JhengHei"/>
              <a:sym typeface="Microsoft JhengHei"/>
            </a:endParaRPr>
          </a:p>
        </p:txBody>
      </p:sp>
      <p:sp>
        <p:nvSpPr>
          <p:cNvPr id="716" name="Google Shape;716;p80"/>
          <p:cNvSpPr/>
          <p:nvPr/>
        </p:nvSpPr>
        <p:spPr>
          <a:xfrm>
            <a:off x="5581100" y="1762975"/>
            <a:ext cx="2810700" cy="1174800"/>
          </a:xfrm>
          <a:prstGeom prst="wedgeRoundRectCallout">
            <a:avLst>
              <a:gd fmla="val -12725" name="adj1"/>
              <a:gd fmla="val 70054" name="adj2"/>
              <a:gd fmla="val 0" name="adj3"/>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很久以前月亮就很漂亮喔</a:t>
            </a:r>
            <a:endParaRPr sz="3200">
              <a:latin typeface="Microsoft JhengHei"/>
              <a:ea typeface="Microsoft JhengHei"/>
              <a:cs typeface="Microsoft JhengHei"/>
              <a:sym typeface="Microsoft JhengHei"/>
            </a:endParaRPr>
          </a:p>
        </p:txBody>
      </p:sp>
      <p:pic>
        <p:nvPicPr>
          <p:cNvPr id="717" name="Google Shape;717;p80"/>
          <p:cNvPicPr preferRelativeResize="0"/>
          <p:nvPr/>
        </p:nvPicPr>
        <p:blipFill>
          <a:blip r:embed="rId5">
            <a:alphaModFix/>
          </a:blip>
          <a:stretch>
            <a:fillRect/>
          </a:stretch>
        </p:blipFill>
        <p:spPr>
          <a:xfrm>
            <a:off x="5176050" y="3447123"/>
            <a:ext cx="3114300" cy="2961000"/>
          </a:xfrm>
          <a:prstGeom prst="rect">
            <a:avLst/>
          </a:prstGeom>
          <a:noFill/>
          <a:ln>
            <a:noFill/>
          </a:ln>
          <a:effectLst>
            <a:outerShdw blurRad="300038" rotWithShape="0" algn="bl" dir="5400000" dist="19050">
              <a:schemeClr val="lt1"/>
            </a:outerShdw>
          </a:effectLst>
        </p:spPr>
      </p:pic>
      <p:pic>
        <p:nvPicPr>
          <p:cNvPr id="718" name="Google Shape;718;p80"/>
          <p:cNvPicPr preferRelativeResize="0"/>
          <p:nvPr/>
        </p:nvPicPr>
        <p:blipFill>
          <a:blip r:embed="rId6">
            <a:alphaModFix/>
          </a:blip>
          <a:stretch>
            <a:fillRect/>
          </a:stretch>
        </p:blipFill>
        <p:spPr>
          <a:xfrm rot="1956433">
            <a:off x="7499999" y="4905325"/>
            <a:ext cx="1105225" cy="1105225"/>
          </a:xfrm>
          <a:prstGeom prst="rect">
            <a:avLst/>
          </a:prstGeom>
          <a:noFill/>
          <a:ln>
            <a:noFill/>
          </a:ln>
          <a:effectLst>
            <a:outerShdw blurRad="300038" rotWithShape="0" algn="bl" dir="5400000" dist="19050">
              <a:schemeClr val="lt1"/>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8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25" name="Google Shape;725;p81"/>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726" name="Google Shape;726;p8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怎麼做到的？</a:t>
            </a:r>
            <a:endParaRPr/>
          </a:p>
        </p:txBody>
      </p:sp>
      <p:pic>
        <p:nvPicPr>
          <p:cNvPr id="727" name="Google Shape;727;p81"/>
          <p:cNvPicPr preferRelativeResize="0"/>
          <p:nvPr/>
        </p:nvPicPr>
        <p:blipFill>
          <a:blip r:embed="rId3">
            <a:alphaModFix/>
          </a:blip>
          <a:stretch>
            <a:fillRect/>
          </a:stretch>
        </p:blipFill>
        <p:spPr>
          <a:xfrm>
            <a:off x="3014850" y="2945673"/>
            <a:ext cx="3114300" cy="2961000"/>
          </a:xfrm>
          <a:prstGeom prst="rect">
            <a:avLst/>
          </a:prstGeom>
          <a:noFill/>
          <a:ln>
            <a:noFill/>
          </a:ln>
        </p:spPr>
      </p:pic>
      <p:sp>
        <p:nvSpPr>
          <p:cNvPr id="728" name="Google Shape;728;p81"/>
          <p:cNvSpPr/>
          <p:nvPr/>
        </p:nvSpPr>
        <p:spPr>
          <a:xfrm>
            <a:off x="6129150" y="1701879"/>
            <a:ext cx="2022000" cy="12438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latin typeface="Microsoft JhengHei"/>
              <a:ea typeface="Microsoft JhengHei"/>
              <a:cs typeface="Microsoft JhengHei"/>
              <a:sym typeface="Microsoft JhengHei"/>
            </a:endParaRPr>
          </a:p>
        </p:txBody>
      </p:sp>
      <p:sp>
        <p:nvSpPr>
          <p:cNvPr id="729" name="Google Shape;729;p81"/>
          <p:cNvSpPr/>
          <p:nvPr/>
        </p:nvSpPr>
        <p:spPr>
          <a:xfrm>
            <a:off x="6509400" y="1794088"/>
            <a:ext cx="1261500" cy="1046400"/>
          </a:xfrm>
          <a:prstGeom prst="heart">
            <a:avLst/>
          </a:prstGeom>
          <a:gradFill>
            <a:gsLst>
              <a:gs pos="0">
                <a:srgbClr val="F5D0D0"/>
              </a:gs>
              <a:gs pos="100000">
                <a:srgbClr val="D96868"/>
              </a:gs>
            </a:gsLst>
            <a:path path="circle">
              <a:fillToRect b="50%" l="50%" r="50%" t="50%"/>
            </a:path>
            <a:tileRect/>
          </a:gradFill>
          <a:ln cap="flat" cmpd="sng" w="38100">
            <a:solidFill>
              <a:srgbClr val="F4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81"/>
          <p:cNvSpPr/>
          <p:nvPr/>
        </p:nvSpPr>
        <p:spPr>
          <a:xfrm>
            <a:off x="992850" y="1701879"/>
            <a:ext cx="2022000" cy="12438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latin typeface="Microsoft JhengHei"/>
              <a:ea typeface="Microsoft JhengHei"/>
              <a:cs typeface="Microsoft JhengHei"/>
              <a:sym typeface="Microsoft JhengHei"/>
            </a:endParaRPr>
          </a:p>
        </p:txBody>
      </p:sp>
      <p:sp>
        <p:nvSpPr>
          <p:cNvPr id="731" name="Google Shape;731;p81"/>
          <p:cNvSpPr/>
          <p:nvPr/>
        </p:nvSpPr>
        <p:spPr>
          <a:xfrm flipH="1">
            <a:off x="3272350" y="2107600"/>
            <a:ext cx="26253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2" name="Google Shape;732;p81"/>
          <p:cNvPicPr preferRelativeResize="0"/>
          <p:nvPr/>
        </p:nvPicPr>
        <p:blipFill>
          <a:blip r:embed="rId4">
            <a:alphaModFix/>
          </a:blip>
          <a:stretch>
            <a:fillRect/>
          </a:stretch>
        </p:blipFill>
        <p:spPr>
          <a:xfrm rot="1956433">
            <a:off x="5701774" y="4349975"/>
            <a:ext cx="1105225" cy="1105225"/>
          </a:xfrm>
          <a:prstGeom prst="rect">
            <a:avLst/>
          </a:prstGeom>
          <a:noFill/>
          <a:ln>
            <a:noFill/>
          </a:ln>
        </p:spPr>
      </p:pic>
      <p:sp>
        <p:nvSpPr>
          <p:cNvPr id="733" name="Google Shape;733;p81"/>
          <p:cNvSpPr/>
          <p:nvPr/>
        </p:nvSpPr>
        <p:spPr>
          <a:xfrm>
            <a:off x="7002100" y="4044425"/>
            <a:ext cx="773400" cy="763500"/>
          </a:xfrm>
          <a:prstGeom prst="wedgeEllipseCallout">
            <a:avLst>
              <a:gd fmla="val -69841" name="adj1"/>
              <a:gd fmla="val 13523"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pic>
        <p:nvPicPr>
          <p:cNvPr id="734" name="Google Shape;734;p81"/>
          <p:cNvPicPr preferRelativeResize="0"/>
          <p:nvPr/>
        </p:nvPicPr>
        <p:blipFill>
          <a:blip r:embed="rId5">
            <a:alphaModFix/>
          </a:blip>
          <a:stretch>
            <a:fillRect/>
          </a:stretch>
        </p:blipFill>
        <p:spPr>
          <a:xfrm>
            <a:off x="1360775" y="1579527"/>
            <a:ext cx="1366150" cy="1366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8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41" name="Google Shape;741;p82"/>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https://www.sigure.tw/learn-japanese/mix/knowledge/tsukigakireidesune.php</a:t>
            </a:r>
            <a:endParaRPr/>
          </a:p>
        </p:txBody>
      </p:sp>
      <p:sp>
        <p:nvSpPr>
          <p:cNvPr id="742" name="Google Shape;742;p8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「I love you」翻譯做</a:t>
            </a:r>
            <a:r>
              <a:rPr lang="zh-TW"/>
              <a:t>「</a:t>
            </a:r>
            <a:r>
              <a:rPr lang="zh-TW"/>
              <a:t>月色真美」</a:t>
            </a:r>
            <a:endParaRPr/>
          </a:p>
        </p:txBody>
      </p:sp>
      <p:sp>
        <p:nvSpPr>
          <p:cNvPr id="743" name="Google Shape;743;p82"/>
          <p:cNvSpPr txBox="1"/>
          <p:nvPr>
            <p:ph idx="1" type="body"/>
          </p:nvPr>
        </p:nvSpPr>
        <p:spPr>
          <a:xfrm>
            <a:off x="533400" y="1791150"/>
            <a:ext cx="4019400" cy="462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sz="1800"/>
              <a:t>日本文豪</a:t>
            </a:r>
            <a:endParaRPr sz="1800"/>
          </a:p>
          <a:p>
            <a:pPr indent="0" lvl="0" marL="0" rtl="0" algn="ctr">
              <a:spcBef>
                <a:spcPts val="0"/>
              </a:spcBef>
              <a:spcAft>
                <a:spcPts val="0"/>
              </a:spcAft>
              <a:buNone/>
            </a:pPr>
            <a:r>
              <a:rPr b="1" lang="zh-TW"/>
              <a:t>夏目漱石</a:t>
            </a:r>
            <a:endParaRPr b="1"/>
          </a:p>
        </p:txBody>
      </p:sp>
      <p:sp>
        <p:nvSpPr>
          <p:cNvPr id="744" name="Google Shape;744;p82"/>
          <p:cNvSpPr txBox="1"/>
          <p:nvPr>
            <p:ph idx="2" type="body"/>
          </p:nvPr>
        </p:nvSpPr>
        <p:spPr>
          <a:xfrm>
            <a:off x="4705350" y="1791150"/>
            <a:ext cx="4019400" cy="4711800"/>
          </a:xfrm>
          <a:prstGeom prst="rect">
            <a:avLst/>
          </a:prstGeom>
        </p:spPr>
        <p:txBody>
          <a:bodyPr anchorCtr="0" anchor="ctr" bIns="91425" lIns="91425" spcFirstLastPara="1" rIns="91425" wrap="square" tIns="91425">
            <a:noAutofit/>
          </a:bodyPr>
          <a:lstStyle/>
          <a:p>
            <a:pPr indent="0" lvl="0" marL="0" rtl="0" algn="ctr">
              <a:spcBef>
                <a:spcPts val="560"/>
              </a:spcBef>
              <a:spcAft>
                <a:spcPts val="0"/>
              </a:spcAft>
              <a:buNone/>
            </a:pPr>
            <a:r>
              <a:rPr lang="zh-TW"/>
              <a:t>“</a:t>
            </a:r>
            <a:r>
              <a:rPr lang="zh-TW"/>
              <a:t>日本人はそんなことは言わない。月が綺麗ですねとでも訳しておけ。”</a:t>
            </a:r>
            <a:endParaRPr/>
          </a:p>
          <a:p>
            <a:pPr indent="0" lvl="0" marL="0" rtl="0" algn="ctr">
              <a:spcBef>
                <a:spcPts val="1000"/>
              </a:spcBef>
              <a:spcAft>
                <a:spcPts val="0"/>
              </a:spcAft>
              <a:buNone/>
            </a:pPr>
            <a:r>
              <a:rPr lang="zh-TW"/>
              <a:t>日本人不會那樣說，翻譯成月色真美之類的即可</a:t>
            </a:r>
            <a:endParaRPr/>
          </a:p>
        </p:txBody>
      </p:sp>
      <p:pic>
        <p:nvPicPr>
          <p:cNvPr id="745" name="Google Shape;745;p82"/>
          <p:cNvPicPr preferRelativeResize="0"/>
          <p:nvPr/>
        </p:nvPicPr>
        <p:blipFill>
          <a:blip r:embed="rId3">
            <a:alphaModFix/>
          </a:blip>
          <a:stretch>
            <a:fillRect/>
          </a:stretch>
        </p:blipFill>
        <p:spPr>
          <a:xfrm>
            <a:off x="1121250" y="2133200"/>
            <a:ext cx="2843700" cy="3279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8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52" name="Google Shape;752;p83"/>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753" name="Google Shape;753;p83"/>
          <p:cNvPicPr preferRelativeResize="0"/>
          <p:nvPr/>
        </p:nvPicPr>
        <p:blipFill>
          <a:blip r:embed="rId3">
            <a:alphaModFix/>
          </a:blip>
          <a:stretch>
            <a:fillRect/>
          </a:stretch>
        </p:blipFill>
        <p:spPr>
          <a:xfrm>
            <a:off x="3014850" y="2099423"/>
            <a:ext cx="3114300" cy="2961000"/>
          </a:xfrm>
          <a:prstGeom prst="rect">
            <a:avLst/>
          </a:prstGeom>
          <a:noFill/>
          <a:ln>
            <a:noFill/>
          </a:ln>
        </p:spPr>
      </p:pic>
      <p:sp>
        <p:nvSpPr>
          <p:cNvPr id="754" name="Google Shape;754;p83"/>
          <p:cNvSpPr/>
          <p:nvPr/>
        </p:nvSpPr>
        <p:spPr>
          <a:xfrm>
            <a:off x="6129150" y="855629"/>
            <a:ext cx="2022000" cy="1243800"/>
          </a:xfrm>
          <a:prstGeom prst="roundRect">
            <a:avLst>
              <a:gd fmla="val 16667" name="adj"/>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latin typeface="Microsoft JhengHei"/>
              <a:ea typeface="Microsoft JhengHei"/>
              <a:cs typeface="Microsoft JhengHei"/>
              <a:sym typeface="Microsoft JhengHei"/>
            </a:endParaRPr>
          </a:p>
        </p:txBody>
      </p:sp>
      <p:sp>
        <p:nvSpPr>
          <p:cNvPr id="755" name="Google Shape;755;p83"/>
          <p:cNvSpPr/>
          <p:nvPr/>
        </p:nvSpPr>
        <p:spPr>
          <a:xfrm>
            <a:off x="6509400" y="947838"/>
            <a:ext cx="1261500" cy="1046400"/>
          </a:xfrm>
          <a:prstGeom prst="heart">
            <a:avLst/>
          </a:prstGeom>
          <a:gradFill>
            <a:gsLst>
              <a:gs pos="0">
                <a:srgbClr val="F5D0D0"/>
              </a:gs>
              <a:gs pos="100000">
                <a:srgbClr val="D96868"/>
              </a:gs>
            </a:gsLst>
            <a:path path="circle">
              <a:fillToRect b="50%" l="50%" r="50%" t="50%"/>
            </a:path>
            <a:tileRect/>
          </a:gradFill>
          <a:ln cap="flat" cmpd="sng" w="38100">
            <a:solidFill>
              <a:srgbClr val="F4CC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83"/>
          <p:cNvSpPr/>
          <p:nvPr/>
        </p:nvSpPr>
        <p:spPr>
          <a:xfrm>
            <a:off x="992850" y="855629"/>
            <a:ext cx="2022000" cy="1243800"/>
          </a:xfrm>
          <a:prstGeom prst="roundRect">
            <a:avLst>
              <a:gd fmla="val 16667" name="adj"/>
            </a:avLst>
          </a:prstGeom>
          <a:solidFill>
            <a:srgbClr val="FFFFFF"/>
          </a:solidFill>
          <a:ln cap="flat" cmpd="sng" w="38100">
            <a:solidFill>
              <a:srgbClr val="BF9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latin typeface="Microsoft JhengHei"/>
              <a:ea typeface="Microsoft JhengHei"/>
              <a:cs typeface="Microsoft JhengHei"/>
              <a:sym typeface="Microsoft JhengHei"/>
            </a:endParaRPr>
          </a:p>
        </p:txBody>
      </p:sp>
      <p:sp>
        <p:nvSpPr>
          <p:cNvPr id="757" name="Google Shape;757;p83"/>
          <p:cNvSpPr/>
          <p:nvPr/>
        </p:nvSpPr>
        <p:spPr>
          <a:xfrm flipH="1">
            <a:off x="3272350" y="1261350"/>
            <a:ext cx="26253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8" name="Google Shape;758;p83"/>
          <p:cNvPicPr preferRelativeResize="0"/>
          <p:nvPr/>
        </p:nvPicPr>
        <p:blipFill>
          <a:blip r:embed="rId4">
            <a:alphaModFix/>
          </a:blip>
          <a:stretch>
            <a:fillRect/>
          </a:stretch>
        </p:blipFill>
        <p:spPr>
          <a:xfrm rot="1956433">
            <a:off x="5701774" y="3503725"/>
            <a:ext cx="1105225" cy="1105225"/>
          </a:xfrm>
          <a:prstGeom prst="rect">
            <a:avLst/>
          </a:prstGeom>
          <a:noFill/>
          <a:ln>
            <a:noFill/>
          </a:ln>
        </p:spPr>
      </p:pic>
      <p:pic>
        <p:nvPicPr>
          <p:cNvPr id="759" name="Google Shape;759;p83"/>
          <p:cNvPicPr preferRelativeResize="0"/>
          <p:nvPr/>
        </p:nvPicPr>
        <p:blipFill>
          <a:blip r:embed="rId5">
            <a:alphaModFix/>
          </a:blip>
          <a:stretch>
            <a:fillRect/>
          </a:stretch>
        </p:blipFill>
        <p:spPr>
          <a:xfrm>
            <a:off x="1360775" y="733277"/>
            <a:ext cx="1366150" cy="1366150"/>
          </a:xfrm>
          <a:prstGeom prst="rect">
            <a:avLst/>
          </a:prstGeom>
          <a:noFill/>
          <a:ln>
            <a:noFill/>
          </a:ln>
        </p:spPr>
      </p:pic>
      <p:sp>
        <p:nvSpPr>
          <p:cNvPr id="760" name="Google Shape;760;p83"/>
          <p:cNvSpPr/>
          <p:nvPr/>
        </p:nvSpPr>
        <p:spPr>
          <a:xfrm>
            <a:off x="2871050" y="4892450"/>
            <a:ext cx="3391500" cy="1163700"/>
          </a:xfrm>
          <a:prstGeom prst="wedgeRoundRectCallout">
            <a:avLst>
              <a:gd fmla="val 37782" name="adj1"/>
              <a:gd fmla="val -86592" name="adj2"/>
              <a:gd fmla="val 0" name="adj3"/>
            </a:avLst>
          </a:prstGeom>
          <a:solidFill>
            <a:srgbClr val="FFFFFF"/>
          </a:solidFill>
          <a:ln cap="flat" cmpd="sng" w="38100">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latin typeface="Microsoft JhengHei"/>
                <a:ea typeface="Microsoft JhengHei"/>
                <a:cs typeface="Microsoft JhengHei"/>
                <a:sym typeface="Microsoft JhengHei"/>
              </a:rPr>
              <a:t>Pre-trained Model</a:t>
            </a:r>
            <a:endParaRPr sz="2400">
              <a:latin typeface="Microsoft JhengHei"/>
              <a:ea typeface="Microsoft JhengHei"/>
              <a:cs typeface="Microsoft JhengHei"/>
              <a:sym typeface="Microsoft JhengHei"/>
            </a:endParaRPr>
          </a:p>
          <a:p>
            <a:pPr indent="0" lvl="0" marL="0" rtl="0" algn="ctr">
              <a:spcBef>
                <a:spcPts val="0"/>
              </a:spcBef>
              <a:spcAft>
                <a:spcPts val="0"/>
              </a:spcAft>
              <a:buNone/>
            </a:pPr>
            <a:r>
              <a:rPr lang="zh-TW" sz="3200">
                <a:latin typeface="Microsoft JhengHei"/>
                <a:ea typeface="Microsoft JhengHei"/>
                <a:cs typeface="Microsoft JhengHei"/>
                <a:sym typeface="Microsoft JhengHei"/>
              </a:rPr>
              <a:t>預建置模型</a:t>
            </a:r>
            <a:endParaRPr sz="3200">
              <a:latin typeface="Microsoft JhengHei"/>
              <a:ea typeface="Microsoft JhengHei"/>
              <a:cs typeface="Microsoft JhengHei"/>
              <a:sym typeface="Microsoft JhengHe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8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767" name="Google Shape;767;p8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768" name="Google Shape;768;p8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語義向量的產生</a:t>
            </a:r>
            <a:endParaRPr/>
          </a:p>
        </p:txBody>
      </p:sp>
      <p:sp>
        <p:nvSpPr>
          <p:cNvPr id="769" name="Google Shape;769;p84"/>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770" name="Google Shape;770;p84"/>
          <p:cNvSpPr/>
          <p:nvPr/>
        </p:nvSpPr>
        <p:spPr>
          <a:xfrm>
            <a:off x="3115813" y="1981963"/>
            <a:ext cx="3401400" cy="7311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sz="3600"/>
              <a:t>月色真美</a:t>
            </a:r>
            <a:endParaRPr sz="3600"/>
          </a:p>
        </p:txBody>
      </p:sp>
      <p:pic>
        <p:nvPicPr>
          <p:cNvPr id="771" name="Google Shape;771;p84"/>
          <p:cNvPicPr preferRelativeResize="0"/>
          <p:nvPr/>
        </p:nvPicPr>
        <p:blipFill>
          <a:blip r:embed="rId3">
            <a:alphaModFix/>
          </a:blip>
          <a:stretch>
            <a:fillRect/>
          </a:stretch>
        </p:blipFill>
        <p:spPr>
          <a:xfrm>
            <a:off x="2626788" y="1845663"/>
            <a:ext cx="1003725" cy="1003725"/>
          </a:xfrm>
          <a:prstGeom prst="rect">
            <a:avLst/>
          </a:prstGeom>
          <a:noFill/>
          <a:ln>
            <a:noFill/>
          </a:ln>
        </p:spPr>
      </p:pic>
      <p:sp>
        <p:nvSpPr>
          <p:cNvPr id="772" name="Google Shape;772;p84"/>
          <p:cNvSpPr/>
          <p:nvPr/>
        </p:nvSpPr>
        <p:spPr>
          <a:xfrm rot="-5400000">
            <a:off x="4054225" y="3266550"/>
            <a:ext cx="15246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3" name="Google Shape;773;p84"/>
          <p:cNvPicPr preferRelativeResize="0"/>
          <p:nvPr/>
        </p:nvPicPr>
        <p:blipFill>
          <a:blip r:embed="rId4">
            <a:alphaModFix/>
          </a:blip>
          <a:stretch>
            <a:fillRect/>
          </a:stretch>
        </p:blipFill>
        <p:spPr>
          <a:xfrm>
            <a:off x="4263912" y="2888000"/>
            <a:ext cx="1105225" cy="1105225"/>
          </a:xfrm>
          <a:prstGeom prst="rect">
            <a:avLst/>
          </a:prstGeom>
          <a:noFill/>
          <a:ln>
            <a:noFill/>
          </a:ln>
        </p:spPr>
      </p:pic>
      <p:sp>
        <p:nvSpPr>
          <p:cNvPr id="774" name="Google Shape;774;p84"/>
          <p:cNvSpPr/>
          <p:nvPr/>
        </p:nvSpPr>
        <p:spPr>
          <a:xfrm>
            <a:off x="1152800" y="4403750"/>
            <a:ext cx="7130400" cy="19980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zh-TW" sz="3600"/>
              <a:t>[-.04, -.05, .05, 0.05, 0, </a:t>
            </a:r>
            <a:endParaRPr sz="3600"/>
          </a:p>
          <a:p>
            <a:pPr indent="0" lvl="0" marL="0" rtl="0" algn="ctr">
              <a:lnSpc>
                <a:spcPct val="100000"/>
              </a:lnSpc>
              <a:spcBef>
                <a:spcPts val="0"/>
              </a:spcBef>
              <a:spcAft>
                <a:spcPts val="0"/>
              </a:spcAft>
              <a:buNone/>
            </a:pPr>
            <a:r>
              <a:rPr lang="zh-TW" sz="3600"/>
              <a:t>……</a:t>
            </a:r>
            <a:endParaRPr sz="3600"/>
          </a:p>
          <a:p>
            <a:pPr indent="0" lvl="0" marL="0" rtl="0" algn="ctr">
              <a:lnSpc>
                <a:spcPct val="100000"/>
              </a:lnSpc>
              <a:spcBef>
                <a:spcPts val="0"/>
              </a:spcBef>
              <a:spcAft>
                <a:spcPts val="0"/>
              </a:spcAft>
              <a:buNone/>
            </a:pPr>
            <a:r>
              <a:rPr lang="zh-TW" sz="3600"/>
              <a:t>.06 , -0.04, -.05, .03, .06]</a:t>
            </a:r>
            <a:endParaRPr sz="3600"/>
          </a:p>
        </p:txBody>
      </p:sp>
      <p:pic>
        <p:nvPicPr>
          <p:cNvPr id="775" name="Google Shape;775;p84"/>
          <p:cNvPicPr preferRelativeResize="0"/>
          <p:nvPr/>
        </p:nvPicPr>
        <p:blipFill>
          <a:blip r:embed="rId5">
            <a:alphaModFix/>
          </a:blip>
          <a:stretch>
            <a:fillRect/>
          </a:stretch>
        </p:blipFill>
        <p:spPr>
          <a:xfrm>
            <a:off x="762300" y="3843075"/>
            <a:ext cx="1243800" cy="1243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8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782" name="Google Shape;782;p8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783" name="Google Shape;783;p8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sz="3800"/>
              <a:t>Universal Sentence Encoder (USE)</a:t>
            </a:r>
            <a:endParaRPr sz="3800"/>
          </a:p>
        </p:txBody>
      </p:sp>
      <p:sp>
        <p:nvSpPr>
          <p:cNvPr id="784" name="Google Shape;784;p8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(Cer et al., 2018)</a:t>
            </a:r>
            <a:endParaRPr/>
          </a:p>
        </p:txBody>
      </p:sp>
      <p:sp>
        <p:nvSpPr>
          <p:cNvPr id="785" name="Google Shape;785;p85"/>
          <p:cNvSpPr/>
          <p:nvPr/>
        </p:nvSpPr>
        <p:spPr>
          <a:xfrm>
            <a:off x="6877950" y="1965825"/>
            <a:ext cx="1789800" cy="1163700"/>
          </a:xfrm>
          <a:prstGeom prst="roundRect">
            <a:avLst>
              <a:gd fmla="val 16667" name="adj"/>
            </a:avLst>
          </a:prstGeom>
          <a:solidFill>
            <a:srgbClr val="4A86E8"/>
          </a:solid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chemeClr val="lt1"/>
                </a:solidFill>
                <a:latin typeface="Microsoft JhengHei"/>
                <a:ea typeface="Microsoft JhengHei"/>
                <a:cs typeface="Microsoft JhengHei"/>
                <a:sym typeface="Microsoft JhengHei"/>
              </a:rPr>
              <a:t>預建置</a:t>
            </a:r>
            <a:endParaRPr sz="3200">
              <a:solidFill>
                <a:schemeClr val="lt1"/>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3200">
                <a:solidFill>
                  <a:schemeClr val="lt1"/>
                </a:solidFill>
                <a:latin typeface="Microsoft JhengHei"/>
                <a:ea typeface="Microsoft JhengHei"/>
                <a:cs typeface="Microsoft JhengHei"/>
                <a:sym typeface="Microsoft JhengHei"/>
              </a:rPr>
              <a:t>模型</a:t>
            </a:r>
            <a:endParaRPr sz="3200">
              <a:solidFill>
                <a:schemeClr val="lt1"/>
              </a:solidFill>
              <a:latin typeface="Microsoft JhengHei"/>
              <a:ea typeface="Microsoft JhengHei"/>
              <a:cs typeface="Microsoft JhengHei"/>
              <a:sym typeface="Microsoft JhengHei"/>
            </a:endParaRPr>
          </a:p>
        </p:txBody>
      </p:sp>
      <p:sp>
        <p:nvSpPr>
          <p:cNvPr id="786" name="Google Shape;786;p85"/>
          <p:cNvSpPr/>
          <p:nvPr/>
        </p:nvSpPr>
        <p:spPr>
          <a:xfrm>
            <a:off x="476250" y="2011875"/>
            <a:ext cx="2426700" cy="1071600"/>
          </a:xfrm>
          <a:prstGeom prst="roundRect">
            <a:avLst>
              <a:gd fmla="val 16667" name="adj"/>
            </a:avLst>
          </a:prstGeom>
          <a:solidFill>
            <a:srgbClr val="274E13"/>
          </a:solid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chemeClr val="lt1"/>
                </a:solidFill>
                <a:latin typeface="Microsoft JhengHei"/>
                <a:ea typeface="Microsoft JhengHei"/>
                <a:cs typeface="Microsoft JhengHei"/>
                <a:sym typeface="Microsoft JhengHei"/>
              </a:rPr>
              <a:t>資料來源</a:t>
            </a:r>
            <a:endParaRPr sz="2400">
              <a:solidFill>
                <a:schemeClr val="lt1"/>
              </a:solidFill>
              <a:latin typeface="Microsoft JhengHei"/>
              <a:ea typeface="Microsoft JhengHei"/>
              <a:cs typeface="Microsoft JhengHei"/>
              <a:sym typeface="Microsoft JhengHei"/>
            </a:endParaRPr>
          </a:p>
        </p:txBody>
      </p:sp>
      <p:pic>
        <p:nvPicPr>
          <p:cNvPr id="787" name="Google Shape;787;p85"/>
          <p:cNvPicPr preferRelativeResize="0"/>
          <p:nvPr/>
        </p:nvPicPr>
        <p:blipFill>
          <a:blip r:embed="rId3">
            <a:alphaModFix/>
          </a:blip>
          <a:stretch>
            <a:fillRect/>
          </a:stretch>
        </p:blipFill>
        <p:spPr>
          <a:xfrm>
            <a:off x="1177450" y="3129525"/>
            <a:ext cx="1163700" cy="1163700"/>
          </a:xfrm>
          <a:prstGeom prst="rect">
            <a:avLst/>
          </a:prstGeom>
          <a:noFill/>
          <a:ln>
            <a:noFill/>
          </a:ln>
        </p:spPr>
      </p:pic>
      <p:pic>
        <p:nvPicPr>
          <p:cNvPr id="788" name="Google Shape;788;p85"/>
          <p:cNvPicPr preferRelativeResize="0"/>
          <p:nvPr/>
        </p:nvPicPr>
        <p:blipFill>
          <a:blip r:embed="rId4">
            <a:alphaModFix/>
          </a:blip>
          <a:stretch>
            <a:fillRect/>
          </a:stretch>
        </p:blipFill>
        <p:spPr>
          <a:xfrm>
            <a:off x="6987807" y="3350575"/>
            <a:ext cx="1570075" cy="1570075"/>
          </a:xfrm>
          <a:prstGeom prst="rect">
            <a:avLst/>
          </a:prstGeom>
          <a:noFill/>
          <a:ln>
            <a:noFill/>
          </a:ln>
        </p:spPr>
      </p:pic>
      <p:pic>
        <p:nvPicPr>
          <p:cNvPr id="789" name="Google Shape;789;p85"/>
          <p:cNvPicPr preferRelativeResize="0"/>
          <p:nvPr/>
        </p:nvPicPr>
        <p:blipFill>
          <a:blip r:embed="rId5">
            <a:alphaModFix/>
          </a:blip>
          <a:stretch>
            <a:fillRect/>
          </a:stretch>
        </p:blipFill>
        <p:spPr>
          <a:xfrm>
            <a:off x="4041602" y="3214575"/>
            <a:ext cx="1523301" cy="2244424"/>
          </a:xfrm>
          <a:prstGeom prst="rect">
            <a:avLst/>
          </a:prstGeom>
          <a:noFill/>
          <a:ln>
            <a:noFill/>
          </a:ln>
        </p:spPr>
      </p:pic>
      <p:sp>
        <p:nvSpPr>
          <p:cNvPr id="790" name="Google Shape;790;p85"/>
          <p:cNvSpPr/>
          <p:nvPr/>
        </p:nvSpPr>
        <p:spPr>
          <a:xfrm>
            <a:off x="3705150" y="2011875"/>
            <a:ext cx="2196300" cy="1071600"/>
          </a:xfrm>
          <a:prstGeom prst="roundRect">
            <a:avLst>
              <a:gd fmla="val 16667" name="adj"/>
            </a:avLst>
          </a:prstGeom>
          <a:solidFill>
            <a:srgbClr val="E06666"/>
          </a:solidFill>
          <a:ln cap="flat" cmpd="sng" w="38100">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chemeClr val="lt1"/>
                </a:solidFill>
                <a:latin typeface="Microsoft JhengHei"/>
                <a:ea typeface="Microsoft JhengHei"/>
                <a:cs typeface="Microsoft JhengHei"/>
                <a:sym typeface="Microsoft JhengHei"/>
              </a:rPr>
              <a:t>深度學習</a:t>
            </a:r>
            <a:endParaRPr sz="3200">
              <a:solidFill>
                <a:schemeClr val="lt1"/>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3200">
                <a:solidFill>
                  <a:schemeClr val="lt1"/>
                </a:solidFill>
                <a:latin typeface="Microsoft JhengHei"/>
                <a:ea typeface="Microsoft JhengHei"/>
                <a:cs typeface="Microsoft JhengHei"/>
                <a:sym typeface="Microsoft JhengHei"/>
              </a:rPr>
              <a:t>網路架構</a:t>
            </a:r>
            <a:endParaRPr sz="2400">
              <a:solidFill>
                <a:schemeClr val="lt1"/>
              </a:solidFill>
              <a:latin typeface="Microsoft JhengHei"/>
              <a:ea typeface="Microsoft JhengHei"/>
              <a:cs typeface="Microsoft JhengHei"/>
              <a:sym typeface="Microsoft JhengHei"/>
            </a:endParaRPr>
          </a:p>
        </p:txBody>
      </p:sp>
      <p:sp>
        <p:nvSpPr>
          <p:cNvPr id="791" name="Google Shape;791;p85"/>
          <p:cNvSpPr txBox="1"/>
          <p:nvPr/>
        </p:nvSpPr>
        <p:spPr>
          <a:xfrm>
            <a:off x="476250" y="4578482"/>
            <a:ext cx="2426700" cy="14229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chemeClr val="dk1"/>
              </a:buClr>
              <a:buSzPts val="2400"/>
              <a:buFont typeface="Microsoft JhengHei"/>
              <a:buChar char="●"/>
            </a:pPr>
            <a:r>
              <a:rPr lang="zh-TW" sz="2400">
                <a:solidFill>
                  <a:schemeClr val="dk1"/>
                </a:solidFill>
                <a:latin typeface="Microsoft JhengHei"/>
                <a:ea typeface="Microsoft JhengHei"/>
                <a:cs typeface="Microsoft JhengHei"/>
                <a:sym typeface="Microsoft JhengHei"/>
              </a:rPr>
              <a:t>Wikipedia</a:t>
            </a:r>
            <a:endParaRPr sz="2400">
              <a:solidFill>
                <a:schemeClr val="dk1"/>
              </a:solidFill>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chemeClr val="dk1"/>
              </a:buClr>
              <a:buSzPts val="2400"/>
              <a:buFont typeface="Microsoft JhengHei"/>
              <a:buChar char="●"/>
            </a:pPr>
            <a:r>
              <a:rPr lang="zh-TW" sz="2400">
                <a:solidFill>
                  <a:schemeClr val="dk1"/>
                </a:solidFill>
                <a:latin typeface="Microsoft JhengHei"/>
                <a:ea typeface="Microsoft JhengHei"/>
                <a:cs typeface="Microsoft JhengHei"/>
                <a:sym typeface="Microsoft JhengHei"/>
              </a:rPr>
              <a:t>網路新聞</a:t>
            </a:r>
            <a:endParaRPr sz="2400">
              <a:solidFill>
                <a:schemeClr val="dk1"/>
              </a:solidFill>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chemeClr val="dk1"/>
              </a:buClr>
              <a:buSzPts val="2400"/>
              <a:buFont typeface="Microsoft JhengHei"/>
              <a:buChar char="●"/>
            </a:pPr>
            <a:r>
              <a:rPr lang="zh-TW" sz="2400">
                <a:solidFill>
                  <a:schemeClr val="dk1"/>
                </a:solidFill>
                <a:latin typeface="Microsoft JhengHei"/>
                <a:ea typeface="Microsoft JhengHei"/>
                <a:cs typeface="Microsoft JhengHei"/>
                <a:sym typeface="Microsoft JhengHei"/>
              </a:rPr>
              <a:t>網路問答</a:t>
            </a:r>
            <a:endParaRPr sz="2400">
              <a:solidFill>
                <a:schemeClr val="dk1"/>
              </a:solidFill>
              <a:latin typeface="Microsoft JhengHei"/>
              <a:ea typeface="Microsoft JhengHei"/>
              <a:cs typeface="Microsoft JhengHei"/>
              <a:sym typeface="Microsoft JhengHei"/>
            </a:endParaRPr>
          </a:p>
          <a:p>
            <a:pPr indent="-381000" lvl="0" marL="457200" rtl="0" algn="l">
              <a:lnSpc>
                <a:spcPct val="115000"/>
              </a:lnSpc>
              <a:spcBef>
                <a:spcPts val="0"/>
              </a:spcBef>
              <a:spcAft>
                <a:spcPts val="0"/>
              </a:spcAft>
              <a:buClr>
                <a:schemeClr val="dk1"/>
              </a:buClr>
              <a:buSzPts val="2400"/>
              <a:buFont typeface="Microsoft JhengHei"/>
              <a:buChar char="●"/>
            </a:pPr>
            <a:r>
              <a:rPr lang="zh-TW" sz="2400">
                <a:solidFill>
                  <a:schemeClr val="dk1"/>
                </a:solidFill>
                <a:latin typeface="Microsoft JhengHei"/>
                <a:ea typeface="Microsoft JhengHei"/>
                <a:cs typeface="Microsoft JhengHei"/>
                <a:sym typeface="Microsoft JhengHei"/>
              </a:rPr>
              <a:t>論壇</a:t>
            </a:r>
            <a:endParaRPr sz="2400">
              <a:latin typeface="Microsoft JhengHei"/>
              <a:ea typeface="Microsoft JhengHei"/>
              <a:cs typeface="Microsoft JhengHei"/>
              <a:sym typeface="Microsoft JhengHei"/>
            </a:endParaRPr>
          </a:p>
        </p:txBody>
      </p:sp>
      <p:sp>
        <p:nvSpPr>
          <p:cNvPr id="792" name="Google Shape;792;p85"/>
          <p:cNvSpPr txBox="1"/>
          <p:nvPr/>
        </p:nvSpPr>
        <p:spPr>
          <a:xfrm>
            <a:off x="3589950" y="5590103"/>
            <a:ext cx="2426700" cy="786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2400">
                <a:solidFill>
                  <a:schemeClr val="dk1"/>
                </a:solidFill>
                <a:latin typeface="Microsoft JhengHei"/>
                <a:ea typeface="Microsoft JhengHei"/>
                <a:cs typeface="Microsoft JhengHei"/>
                <a:sym typeface="Microsoft JhengHei"/>
              </a:rPr>
              <a:t>Transformer</a:t>
            </a:r>
            <a:endParaRPr sz="2400">
              <a:latin typeface="Microsoft JhengHei"/>
              <a:ea typeface="Microsoft JhengHei"/>
              <a:cs typeface="Microsoft JhengHei"/>
              <a:sym typeface="Microsoft JhengHei"/>
            </a:endParaRPr>
          </a:p>
        </p:txBody>
      </p:sp>
      <p:sp>
        <p:nvSpPr>
          <p:cNvPr id="793" name="Google Shape;793;p85"/>
          <p:cNvSpPr/>
          <p:nvPr/>
        </p:nvSpPr>
        <p:spPr>
          <a:xfrm rot="10800000">
            <a:off x="2971650" y="2285325"/>
            <a:ext cx="6648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85"/>
          <p:cNvSpPr/>
          <p:nvPr/>
        </p:nvSpPr>
        <p:spPr>
          <a:xfrm rot="10800000">
            <a:off x="6057300" y="2285325"/>
            <a:ext cx="6648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9"/>
          <p:cNvSpPr txBox="1"/>
          <p:nvPr>
            <p:ph idx="1" type="body"/>
          </p:nvPr>
        </p:nvSpPr>
        <p:spPr>
          <a:xfrm>
            <a:off x="2194850" y="1783075"/>
            <a:ext cx="4754400" cy="4711800"/>
          </a:xfrm>
          <a:prstGeom prst="rect">
            <a:avLst/>
          </a:prstGeom>
        </p:spPr>
        <p:txBody>
          <a:bodyPr anchorCtr="0" anchor="ctr" bIns="91425" lIns="91425" spcFirstLastPara="1" rIns="91425" wrap="square" tIns="91425">
            <a:noAutofit/>
          </a:bodyPr>
          <a:lstStyle/>
          <a:p>
            <a:pPr indent="-381000" lvl="0" marL="457200" rtl="0" algn="l">
              <a:lnSpc>
                <a:spcPct val="150000"/>
              </a:lnSpc>
              <a:spcBef>
                <a:spcPts val="560"/>
              </a:spcBef>
              <a:spcAft>
                <a:spcPts val="0"/>
              </a:spcAft>
              <a:buSzPts val="2400"/>
              <a:buAutoNum type="arabicPeriod"/>
            </a:pPr>
            <a:r>
              <a:rPr lang="zh-TW"/>
              <a:t>自然語言處理基本概念</a:t>
            </a:r>
            <a:endParaRPr/>
          </a:p>
          <a:p>
            <a:pPr indent="-381000" lvl="0" marL="457200" rtl="0" algn="l">
              <a:lnSpc>
                <a:spcPct val="150000"/>
              </a:lnSpc>
              <a:spcBef>
                <a:spcPts val="0"/>
              </a:spcBef>
              <a:spcAft>
                <a:spcPts val="0"/>
              </a:spcAft>
              <a:buSzPts val="2400"/>
              <a:buAutoNum type="arabicPeriod"/>
            </a:pPr>
            <a:r>
              <a:rPr lang="zh-TW"/>
              <a:t>語義向量 (Embedding)</a:t>
            </a:r>
            <a:endParaRPr/>
          </a:p>
          <a:p>
            <a:pPr indent="-381000" lvl="0" marL="457200" rtl="0" algn="l">
              <a:lnSpc>
                <a:spcPct val="150000"/>
              </a:lnSpc>
              <a:spcBef>
                <a:spcPts val="0"/>
              </a:spcBef>
              <a:spcAft>
                <a:spcPts val="0"/>
              </a:spcAft>
              <a:buSzPts val="2400"/>
              <a:buAutoNum type="arabicPeriod"/>
            </a:pPr>
            <a:r>
              <a:rPr lang="zh-TW"/>
              <a:t>語義向量實作</a:t>
            </a:r>
            <a:endParaRPr/>
          </a:p>
          <a:p>
            <a:pPr indent="-381000" lvl="0" marL="457200" rtl="0" algn="l">
              <a:lnSpc>
                <a:spcPct val="150000"/>
              </a:lnSpc>
              <a:spcBef>
                <a:spcPts val="0"/>
              </a:spcBef>
              <a:spcAft>
                <a:spcPts val="0"/>
              </a:spcAft>
              <a:buSzPts val="2400"/>
              <a:buAutoNum type="arabicPeriod"/>
            </a:pPr>
            <a:r>
              <a:rPr lang="zh-TW"/>
              <a:t>分類應用：問答判斷</a:t>
            </a:r>
            <a:endParaRPr/>
          </a:p>
          <a:p>
            <a:pPr indent="-381000" lvl="1" marL="914400" rtl="0" algn="l">
              <a:lnSpc>
                <a:spcPct val="150000"/>
              </a:lnSpc>
              <a:spcBef>
                <a:spcPts val="0"/>
              </a:spcBef>
              <a:spcAft>
                <a:spcPts val="0"/>
              </a:spcAft>
              <a:buSzPts val="2400"/>
              <a:buChar char="○"/>
            </a:pPr>
            <a:r>
              <a:rPr lang="zh-TW"/>
              <a:t>實作：設計問答資料集</a:t>
            </a:r>
            <a:endParaRPr/>
          </a:p>
          <a:p>
            <a:pPr indent="-381000" lvl="0" marL="457200" rtl="0" algn="l">
              <a:lnSpc>
                <a:spcPct val="150000"/>
              </a:lnSpc>
              <a:spcBef>
                <a:spcPts val="0"/>
              </a:spcBef>
              <a:spcAft>
                <a:spcPts val="0"/>
              </a:spcAft>
              <a:buSzPts val="2400"/>
              <a:buAutoNum type="arabicPeriod"/>
            </a:pPr>
            <a:r>
              <a:rPr lang="zh-TW"/>
              <a:t>分群應用</a:t>
            </a:r>
            <a:endParaRPr/>
          </a:p>
          <a:p>
            <a:pPr indent="-381000" lvl="1" marL="914400" rtl="0" algn="l">
              <a:lnSpc>
                <a:spcPct val="150000"/>
              </a:lnSpc>
              <a:spcBef>
                <a:spcPts val="0"/>
              </a:spcBef>
              <a:spcAft>
                <a:spcPts val="0"/>
              </a:spcAft>
              <a:buSzPts val="2400"/>
              <a:buChar char="○"/>
            </a:pPr>
            <a:r>
              <a:rPr lang="zh-TW"/>
              <a:t>實作：用Python實作分群</a:t>
            </a:r>
            <a:endParaRPr/>
          </a:p>
          <a:p>
            <a:pPr indent="-381000" lvl="0" marL="457200" rtl="0" algn="l">
              <a:lnSpc>
                <a:spcPct val="150000"/>
              </a:lnSpc>
              <a:spcBef>
                <a:spcPts val="0"/>
              </a:spcBef>
              <a:spcAft>
                <a:spcPts val="0"/>
              </a:spcAft>
              <a:buSzPts val="2400"/>
              <a:buAutoNum type="arabicPeriod"/>
            </a:pPr>
            <a:r>
              <a:rPr lang="zh-TW"/>
              <a:t>結語</a:t>
            </a:r>
            <a:endParaRPr/>
          </a:p>
        </p:txBody>
      </p:sp>
      <p:sp>
        <p:nvSpPr>
          <p:cNvPr id="397" name="Google Shape;397;p5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398" name="Google Shape;398;p5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課程大綱</a:t>
            </a:r>
            <a:endParaRPr/>
          </a:p>
        </p:txBody>
      </p:sp>
      <p:sp>
        <p:nvSpPr>
          <p:cNvPr id="399" name="Google Shape;399;p5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86"/>
          <p:cNvSpPr txBox="1"/>
          <p:nvPr>
            <p:ph idx="1" type="body"/>
          </p:nvPr>
        </p:nvSpPr>
        <p:spPr>
          <a:xfrm>
            <a:off x="4157600" y="1783075"/>
            <a:ext cx="4510200" cy="4711800"/>
          </a:xfrm>
          <a:prstGeom prst="rect">
            <a:avLst/>
          </a:prstGeom>
        </p:spPr>
        <p:txBody>
          <a:bodyPr anchorCtr="0" anchor="ctr" bIns="91425" lIns="91425" spcFirstLastPara="1" rIns="91425" wrap="square" tIns="91425">
            <a:noAutofit/>
          </a:bodyPr>
          <a:lstStyle/>
          <a:p>
            <a:pPr indent="-381000" lvl="0" marL="457200" rtl="0" algn="l">
              <a:spcBef>
                <a:spcPts val="1000"/>
              </a:spcBef>
              <a:spcAft>
                <a:spcPts val="0"/>
              </a:spcAft>
              <a:buSzPts val="2400"/>
              <a:buChar char="●"/>
            </a:pPr>
            <a:r>
              <a:rPr lang="zh-TW"/>
              <a:t>利用Transformer架構編碼器捕捉語義向量</a:t>
            </a:r>
            <a:endParaRPr/>
          </a:p>
          <a:p>
            <a:pPr indent="-381000" lvl="1" marL="914400" rtl="0" algn="l">
              <a:spcBef>
                <a:spcPts val="1000"/>
              </a:spcBef>
              <a:spcAft>
                <a:spcPts val="0"/>
              </a:spcAft>
              <a:buSzPts val="2400"/>
              <a:buChar char="○"/>
            </a:pPr>
            <a:r>
              <a:rPr lang="zh-TW">
                <a:solidFill>
                  <a:schemeClr val="dk1"/>
                </a:solidFill>
              </a:rPr>
              <a:t>不同的</a:t>
            </a:r>
            <a:r>
              <a:rPr b="1" lang="zh-TW">
                <a:solidFill>
                  <a:srgbClr val="FF0000"/>
                </a:solidFill>
                <a:highlight>
                  <a:srgbClr val="FFFF00"/>
                </a:highlight>
              </a:rPr>
              <a:t>文字</a:t>
            </a:r>
            <a:endParaRPr b="1">
              <a:solidFill>
                <a:srgbClr val="FF0000"/>
              </a:solidFill>
              <a:highlight>
                <a:srgbClr val="FFFF00"/>
              </a:highlight>
            </a:endParaRPr>
          </a:p>
          <a:p>
            <a:pPr indent="-381000" lvl="1" marL="914400" rtl="0" algn="l">
              <a:spcBef>
                <a:spcPts val="1000"/>
              </a:spcBef>
              <a:spcAft>
                <a:spcPts val="0"/>
              </a:spcAft>
              <a:buSzPts val="2400"/>
              <a:buChar char="○"/>
            </a:pPr>
            <a:r>
              <a:rPr lang="zh-TW"/>
              <a:t>文字的前後順序 (雙向) </a:t>
            </a:r>
            <a:br>
              <a:rPr lang="zh-TW"/>
            </a:br>
            <a:r>
              <a:rPr lang="zh-TW"/>
              <a:t>➡ </a:t>
            </a:r>
            <a:r>
              <a:rPr b="1" lang="zh-TW">
                <a:solidFill>
                  <a:srgbClr val="FF0000"/>
                </a:solidFill>
                <a:highlight>
                  <a:srgbClr val="FFFF00"/>
                </a:highlight>
              </a:rPr>
              <a:t>文法</a:t>
            </a:r>
            <a:endParaRPr b="1">
              <a:solidFill>
                <a:srgbClr val="FF0000"/>
              </a:solidFill>
              <a:highlight>
                <a:srgbClr val="FFFF00"/>
              </a:highlight>
            </a:endParaRPr>
          </a:p>
          <a:p>
            <a:pPr indent="-381000" lvl="0" marL="457200" rtl="0" algn="l">
              <a:spcBef>
                <a:spcPts val="1000"/>
              </a:spcBef>
              <a:spcAft>
                <a:spcPts val="0"/>
              </a:spcAft>
              <a:buSzPts val="2400"/>
              <a:buChar char="●"/>
            </a:pPr>
            <a:r>
              <a:rPr lang="zh-TW"/>
              <a:t>句子的語義向量 (sentence embedding)以512維度的向量呈現</a:t>
            </a:r>
            <a:endParaRPr/>
          </a:p>
        </p:txBody>
      </p:sp>
      <p:sp>
        <p:nvSpPr>
          <p:cNvPr id="801" name="Google Shape;801;p8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02" name="Google Shape;802;p8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深度學習網路架構</a:t>
            </a:r>
            <a:endParaRPr b="0" sz="3200"/>
          </a:p>
          <a:p>
            <a:pPr indent="0" lvl="0" marL="0" rtl="0" algn="ctr">
              <a:spcBef>
                <a:spcPts val="0"/>
              </a:spcBef>
              <a:spcAft>
                <a:spcPts val="0"/>
              </a:spcAft>
              <a:buNone/>
            </a:pPr>
            <a:r>
              <a:rPr lang="zh-TW"/>
              <a:t>Transformer</a:t>
            </a:r>
            <a:endParaRPr/>
          </a:p>
        </p:txBody>
      </p:sp>
      <p:sp>
        <p:nvSpPr>
          <p:cNvPr id="803" name="Google Shape;803;p8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804" name="Google Shape;804;p86"/>
          <p:cNvPicPr preferRelativeResize="0"/>
          <p:nvPr/>
        </p:nvPicPr>
        <p:blipFill>
          <a:blip r:embed="rId3">
            <a:alphaModFix/>
          </a:blip>
          <a:stretch>
            <a:fillRect/>
          </a:stretch>
        </p:blipFill>
        <p:spPr>
          <a:xfrm>
            <a:off x="476248" y="1783075"/>
            <a:ext cx="3197917" cy="47117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87"/>
          <p:cNvSpPr txBox="1"/>
          <p:nvPr>
            <p:ph idx="1" type="body"/>
          </p:nvPr>
        </p:nvSpPr>
        <p:spPr>
          <a:xfrm>
            <a:off x="533400" y="5259150"/>
            <a:ext cx="2196000" cy="1243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Gottlob Frege</a:t>
            </a:r>
            <a:endParaRPr/>
          </a:p>
          <a:p>
            <a:pPr indent="0" lvl="0" marL="0" rtl="0" algn="ctr">
              <a:spcBef>
                <a:spcPts val="560"/>
              </a:spcBef>
              <a:spcAft>
                <a:spcPts val="0"/>
              </a:spcAft>
              <a:buNone/>
            </a:pPr>
            <a:r>
              <a:rPr lang="zh-TW"/>
              <a:t>(1848-1925)</a:t>
            </a:r>
            <a:endParaRPr/>
          </a:p>
        </p:txBody>
      </p:sp>
      <p:sp>
        <p:nvSpPr>
          <p:cNvPr id="811" name="Google Shape;811;p8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12" name="Google Shape;812;p8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2400">
                <a:solidFill>
                  <a:schemeClr val="dk1"/>
                </a:solidFill>
                <a:latin typeface="Arial"/>
                <a:ea typeface="Arial"/>
                <a:cs typeface="Arial"/>
                <a:sym typeface="Arial"/>
              </a:rPr>
              <a:t>the principle of compositionality</a:t>
            </a:r>
            <a:endParaRPr b="0" sz="3200"/>
          </a:p>
          <a:p>
            <a:pPr indent="0" lvl="0" marL="0" rtl="0" algn="ctr">
              <a:spcBef>
                <a:spcPts val="0"/>
              </a:spcBef>
              <a:spcAft>
                <a:spcPts val="0"/>
              </a:spcAft>
              <a:buNone/>
            </a:pPr>
            <a:r>
              <a:rPr lang="zh-TW"/>
              <a:t>複合性原理 </a:t>
            </a:r>
            <a:endParaRPr sz="2400"/>
          </a:p>
        </p:txBody>
      </p:sp>
      <p:sp>
        <p:nvSpPr>
          <p:cNvPr id="813" name="Google Shape;813;p87"/>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814" name="Google Shape;814;p87"/>
          <p:cNvSpPr txBox="1"/>
          <p:nvPr>
            <p:ph idx="2" type="body"/>
          </p:nvPr>
        </p:nvSpPr>
        <p:spPr>
          <a:xfrm>
            <a:off x="2618400" y="1791150"/>
            <a:ext cx="6296400" cy="4711800"/>
          </a:xfrm>
          <a:prstGeom prst="rect">
            <a:avLst/>
          </a:prstGeom>
        </p:spPr>
        <p:txBody>
          <a:bodyPr anchorCtr="0" anchor="ctr" bIns="91425" lIns="91425" spcFirstLastPara="1" rIns="91425" wrap="square" tIns="91425">
            <a:noAutofit/>
          </a:bodyPr>
          <a:lstStyle/>
          <a:p>
            <a:pPr indent="-431800" lvl="0" marL="457200" rtl="0" algn="l">
              <a:spcBef>
                <a:spcPts val="560"/>
              </a:spcBef>
              <a:spcAft>
                <a:spcPts val="0"/>
              </a:spcAft>
              <a:buClr>
                <a:schemeClr val="dk1"/>
              </a:buClr>
              <a:buSzPts val="3200"/>
              <a:buFont typeface="Arial"/>
              <a:buChar char="●"/>
            </a:pPr>
            <a:r>
              <a:rPr lang="zh-TW" sz="3200">
                <a:solidFill>
                  <a:schemeClr val="dk1"/>
                </a:solidFill>
                <a:latin typeface="Arial"/>
                <a:ea typeface="Arial"/>
                <a:cs typeface="Arial"/>
                <a:sym typeface="Arial"/>
              </a:rPr>
              <a:t>一個複雜表達式的</a:t>
            </a:r>
            <a:r>
              <a:rPr lang="zh-TW" sz="3200">
                <a:solidFill>
                  <a:srgbClr val="FF0000"/>
                </a:solidFill>
                <a:highlight>
                  <a:srgbClr val="FFFF00"/>
                </a:highlight>
                <a:latin typeface="Arial"/>
                <a:ea typeface="Arial"/>
                <a:cs typeface="Arial"/>
                <a:sym typeface="Arial"/>
              </a:rPr>
              <a:t>意義 (=向量)</a:t>
            </a:r>
            <a:r>
              <a:rPr lang="zh-TW" sz="3200">
                <a:solidFill>
                  <a:schemeClr val="dk1"/>
                </a:solidFill>
                <a:latin typeface="Arial"/>
                <a:ea typeface="Arial"/>
                <a:cs typeface="Arial"/>
                <a:sym typeface="Arial"/>
              </a:rPr>
              <a:t>是由</a:t>
            </a:r>
            <a:endParaRPr sz="3200">
              <a:solidFill>
                <a:schemeClr val="dk1"/>
              </a:solidFill>
              <a:latin typeface="Arial"/>
              <a:ea typeface="Arial"/>
              <a:cs typeface="Arial"/>
              <a:sym typeface="Arial"/>
            </a:endParaRPr>
          </a:p>
          <a:p>
            <a:pPr indent="-431800" lvl="1" marL="914400" rtl="0" algn="l">
              <a:spcBef>
                <a:spcPts val="0"/>
              </a:spcBef>
              <a:spcAft>
                <a:spcPts val="0"/>
              </a:spcAft>
              <a:buClr>
                <a:schemeClr val="dk1"/>
              </a:buClr>
              <a:buSzPts val="3200"/>
              <a:buFont typeface="Arial"/>
              <a:buChar char="○"/>
            </a:pPr>
            <a:r>
              <a:rPr lang="zh-TW" sz="3200">
                <a:solidFill>
                  <a:schemeClr val="dk1"/>
                </a:solidFill>
                <a:latin typeface="Arial"/>
                <a:ea typeface="Arial"/>
                <a:cs typeface="Arial"/>
                <a:sym typeface="Arial"/>
              </a:rPr>
              <a:t>其各</a:t>
            </a:r>
            <a:r>
              <a:rPr lang="zh-TW" sz="3200">
                <a:solidFill>
                  <a:srgbClr val="FF0000"/>
                </a:solidFill>
                <a:highlight>
                  <a:srgbClr val="FFFF00"/>
                </a:highlight>
                <a:latin typeface="Arial"/>
                <a:ea typeface="Arial"/>
                <a:cs typeface="Arial"/>
                <a:sym typeface="Arial"/>
              </a:rPr>
              <a:t>組成部分的意義(=文字)</a:t>
            </a:r>
            <a:r>
              <a:rPr lang="zh-TW" sz="3200">
                <a:solidFill>
                  <a:schemeClr val="dk1"/>
                </a:solidFill>
                <a:latin typeface="Arial"/>
                <a:ea typeface="Arial"/>
                <a:cs typeface="Arial"/>
                <a:sym typeface="Arial"/>
              </a:rPr>
              <a:t> </a:t>
            </a:r>
            <a:br>
              <a:rPr lang="zh-TW" sz="3200">
                <a:solidFill>
                  <a:schemeClr val="dk1"/>
                </a:solidFill>
                <a:latin typeface="Arial"/>
                <a:ea typeface="Arial"/>
                <a:cs typeface="Arial"/>
                <a:sym typeface="Arial"/>
              </a:rPr>
            </a:br>
            <a:r>
              <a:rPr lang="zh-TW" sz="3200">
                <a:solidFill>
                  <a:schemeClr val="dk1"/>
                </a:solidFill>
                <a:latin typeface="Arial"/>
                <a:ea typeface="Arial"/>
                <a:cs typeface="Arial"/>
                <a:sym typeface="Arial"/>
              </a:rPr>
              <a:t>以及</a:t>
            </a:r>
            <a:endParaRPr sz="3200">
              <a:solidFill>
                <a:schemeClr val="dk1"/>
              </a:solidFill>
              <a:latin typeface="Arial"/>
              <a:ea typeface="Arial"/>
              <a:cs typeface="Arial"/>
              <a:sym typeface="Arial"/>
            </a:endParaRPr>
          </a:p>
          <a:p>
            <a:pPr indent="-431800" lvl="1" marL="914400" rtl="0" algn="l">
              <a:spcBef>
                <a:spcPts val="0"/>
              </a:spcBef>
              <a:spcAft>
                <a:spcPts val="0"/>
              </a:spcAft>
              <a:buClr>
                <a:schemeClr val="dk1"/>
              </a:buClr>
              <a:buSzPts val="3200"/>
              <a:buFont typeface="Arial"/>
              <a:buChar char="○"/>
            </a:pPr>
            <a:r>
              <a:rPr lang="zh-TW" sz="3200">
                <a:solidFill>
                  <a:schemeClr val="dk1"/>
                </a:solidFill>
                <a:latin typeface="Arial"/>
                <a:ea typeface="Arial"/>
                <a:cs typeface="Arial"/>
                <a:sym typeface="Arial"/>
              </a:rPr>
              <a:t>用以結合它們的</a:t>
            </a:r>
            <a:r>
              <a:rPr lang="zh-TW" sz="3200">
                <a:solidFill>
                  <a:srgbClr val="FF0000"/>
                </a:solidFill>
                <a:highlight>
                  <a:srgbClr val="FFFF00"/>
                </a:highlight>
                <a:latin typeface="Arial"/>
                <a:ea typeface="Arial"/>
                <a:cs typeface="Arial"/>
                <a:sym typeface="Arial"/>
              </a:rPr>
              <a:t>規則 (=文法)</a:t>
            </a:r>
            <a:r>
              <a:rPr lang="zh-TW" sz="3200">
                <a:solidFill>
                  <a:schemeClr val="dk1"/>
                </a:solidFill>
                <a:latin typeface="Arial"/>
                <a:ea typeface="Arial"/>
                <a:cs typeface="Arial"/>
                <a:sym typeface="Arial"/>
              </a:rPr>
              <a:t> 來決定的。</a:t>
            </a:r>
            <a:endParaRPr sz="3200"/>
          </a:p>
        </p:txBody>
      </p:sp>
      <p:pic>
        <p:nvPicPr>
          <p:cNvPr id="815" name="Google Shape;815;p87"/>
          <p:cNvPicPr preferRelativeResize="0"/>
          <p:nvPr/>
        </p:nvPicPr>
        <p:blipFill>
          <a:blip r:embed="rId3">
            <a:alphaModFix/>
          </a:blip>
          <a:stretch>
            <a:fillRect/>
          </a:stretch>
        </p:blipFill>
        <p:spPr>
          <a:xfrm>
            <a:off x="588400" y="2312700"/>
            <a:ext cx="2085975" cy="2828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8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822" name="Google Shape;822;p8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823" name="Google Shape;823;p8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簡化版語義向量的例子</a:t>
            </a:r>
            <a:endParaRPr/>
          </a:p>
        </p:txBody>
      </p:sp>
      <p:sp>
        <p:nvSpPr>
          <p:cNvPr id="824" name="Google Shape;824;p8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825" name="Google Shape;825;p88"/>
          <p:cNvGraphicFramePr/>
          <p:nvPr/>
        </p:nvGraphicFramePr>
        <p:xfrm>
          <a:off x="952500" y="2476500"/>
          <a:ext cx="3000000" cy="3000000"/>
        </p:xfrm>
        <a:graphic>
          <a:graphicData uri="http://schemas.openxmlformats.org/drawingml/2006/table">
            <a:tbl>
              <a:tblPr>
                <a:noFill/>
                <a:tableStyleId>{7AF9AF83-A6B1-41A0-B282-7FBEE329F165}</a:tableStyleId>
              </a:tblPr>
              <a:tblGrid>
                <a:gridCol w="2413000"/>
                <a:gridCol w="2413000"/>
                <a:gridCol w="2413000"/>
              </a:tblGrid>
              <a:tr h="381000">
                <a:tc rowSpan="2">
                  <a:txBody>
                    <a:bodyPr/>
                    <a:lstStyle/>
                    <a:p>
                      <a:pPr indent="0" lvl="0" marL="0" rtl="0" algn="ctr">
                        <a:spcBef>
                          <a:spcPts val="0"/>
                        </a:spcBef>
                        <a:spcAft>
                          <a:spcPts val="0"/>
                        </a:spcAft>
                        <a:buNone/>
                      </a:pPr>
                      <a:r>
                        <a:rPr b="1" lang="zh-TW" sz="1800">
                          <a:solidFill>
                            <a:schemeClr val="lt1"/>
                          </a:solidFill>
                        </a:rPr>
                        <a:t>文字</a:t>
                      </a:r>
                      <a:endParaRPr b="1" sz="1800">
                        <a:solidFill>
                          <a:schemeClr val="lt1"/>
                        </a:solidFill>
                      </a:endParaRPr>
                    </a:p>
                  </a:txBody>
                  <a:tcPr marT="91425" marB="91425" marR="91425" marL="91425" anchor="b">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dk2"/>
                    </a:solidFill>
                  </a:tcPr>
                </a:tc>
                <a:tc gridSpan="2">
                  <a:txBody>
                    <a:bodyPr/>
                    <a:lstStyle/>
                    <a:p>
                      <a:pPr indent="0" lvl="0" marL="0" rtl="0" algn="ctr">
                        <a:spcBef>
                          <a:spcPts val="0"/>
                        </a:spcBef>
                        <a:spcAft>
                          <a:spcPts val="0"/>
                        </a:spcAft>
                        <a:buNone/>
                      </a:pPr>
                      <a:r>
                        <a:rPr b="1" lang="zh-TW" sz="1800">
                          <a:solidFill>
                            <a:schemeClr val="lt1"/>
                          </a:solidFill>
                        </a:rPr>
                        <a:t>語義</a:t>
                      </a:r>
                      <a:r>
                        <a:rPr b="1" lang="zh-TW" sz="1800">
                          <a:solidFill>
                            <a:schemeClr val="lt1"/>
                          </a:solidFill>
                        </a:rPr>
                        <a:t>向量</a:t>
                      </a:r>
                      <a:endParaRPr b="1" sz="1800">
                        <a:solidFill>
                          <a:schemeClr val="lt1"/>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dk2"/>
                    </a:solidFill>
                  </a:tcPr>
                </a:tc>
                <a:tc hMerge="1"/>
              </a:tr>
              <a:tr h="381000">
                <a:tc vMerge="1"/>
                <a:tc>
                  <a:txBody>
                    <a:bodyPr/>
                    <a:lstStyle/>
                    <a:p>
                      <a:pPr indent="0" lvl="0" marL="0" rtl="0" algn="ctr">
                        <a:spcBef>
                          <a:spcPts val="0"/>
                        </a:spcBef>
                        <a:spcAft>
                          <a:spcPts val="0"/>
                        </a:spcAft>
                        <a:buNone/>
                      </a:pPr>
                      <a:r>
                        <a:rPr b="1" lang="zh-TW" sz="1800">
                          <a:solidFill>
                            <a:schemeClr val="lt1"/>
                          </a:solidFill>
                        </a:rPr>
                        <a:t>維度0</a:t>
                      </a:r>
                      <a:endParaRPr b="1" sz="1800">
                        <a:solidFill>
                          <a:schemeClr val="lt1"/>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None/>
                      </a:pPr>
                      <a:r>
                        <a:rPr b="1" lang="zh-TW" sz="1800">
                          <a:solidFill>
                            <a:schemeClr val="lt1"/>
                          </a:solidFill>
                        </a:rPr>
                        <a:t>維度1</a:t>
                      </a:r>
                      <a:endParaRPr b="1" sz="1800">
                        <a:solidFill>
                          <a:schemeClr val="lt1"/>
                        </a:solidFill>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dk2"/>
                    </a:solidFill>
                  </a:tcPr>
                </a:tc>
              </a:tr>
              <a:tr h="381000">
                <a:tc>
                  <a:txBody>
                    <a:bodyPr/>
                    <a:lstStyle/>
                    <a:p>
                      <a:pPr indent="0" lvl="0" marL="0" rtl="0" algn="ctr">
                        <a:spcBef>
                          <a:spcPts val="0"/>
                        </a:spcBef>
                        <a:spcAft>
                          <a:spcPts val="0"/>
                        </a:spcAft>
                        <a:buNone/>
                      </a:pPr>
                      <a:r>
                        <a:rPr b="1" lang="zh-TW" sz="1800"/>
                        <a:t>德國</a:t>
                      </a:r>
                      <a:endParaRPr b="1"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TW" sz="1800"/>
                        <a:t>[1,</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TW" sz="1800"/>
                        <a:t>3]</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b="1" lang="zh-TW" sz="1800"/>
                        <a:t>法國</a:t>
                      </a:r>
                      <a:endParaRPr b="1"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1800"/>
                        <a:t>[2,</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1800"/>
                        <a:t>2]</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CFE2F3"/>
                    </a:solidFill>
                  </a:tcPr>
                </a:tc>
              </a:tr>
              <a:tr h="381000">
                <a:tc>
                  <a:txBody>
                    <a:bodyPr/>
                    <a:lstStyle/>
                    <a:p>
                      <a:pPr indent="0" lvl="0" marL="0" rtl="0" algn="ctr">
                        <a:spcBef>
                          <a:spcPts val="0"/>
                        </a:spcBef>
                        <a:spcAft>
                          <a:spcPts val="0"/>
                        </a:spcAft>
                        <a:buNone/>
                      </a:pPr>
                      <a:r>
                        <a:rPr b="1" lang="zh-TW" sz="1800"/>
                        <a:t>星期一</a:t>
                      </a:r>
                      <a:endParaRPr b="1"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TW" sz="1800"/>
                        <a:t>[9,</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zh-TW" sz="1800"/>
                        <a:t>2]</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r h="381000">
                <a:tc>
                  <a:txBody>
                    <a:bodyPr/>
                    <a:lstStyle/>
                    <a:p>
                      <a:pPr indent="0" lvl="0" marL="0" rtl="0" algn="ctr">
                        <a:spcBef>
                          <a:spcPts val="0"/>
                        </a:spcBef>
                        <a:spcAft>
                          <a:spcPts val="0"/>
                        </a:spcAft>
                        <a:buNone/>
                      </a:pPr>
                      <a:r>
                        <a:rPr b="1" lang="zh-TW" sz="1800"/>
                        <a:t>星期二</a:t>
                      </a:r>
                      <a:endParaRPr b="1"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1800"/>
                        <a:t>[10,</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1800"/>
                        <a:t>1]</a:t>
                      </a:r>
                      <a:endParaRPr sz="1800"/>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89"/>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832" name="Google Shape;832;p8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33" name="Google Shape;833;p8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簡化版</a:t>
            </a:r>
            <a:r>
              <a:rPr lang="zh-TW"/>
              <a:t>語義向量的例子</a:t>
            </a:r>
            <a:endParaRPr/>
          </a:p>
        </p:txBody>
      </p:sp>
      <p:sp>
        <p:nvSpPr>
          <p:cNvPr id="834" name="Google Shape;834;p8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835" name="Google Shape;835;p89" title="縱軸：維度1，橫軸：維度0"/>
          <p:cNvPicPr preferRelativeResize="0"/>
          <p:nvPr/>
        </p:nvPicPr>
        <p:blipFill rotWithShape="1">
          <a:blip r:embed="rId3">
            <a:alphaModFix/>
          </a:blip>
          <a:srcRect b="0" l="0" r="0" t="12549"/>
          <a:stretch/>
        </p:blipFill>
        <p:spPr>
          <a:xfrm>
            <a:off x="476250" y="1924311"/>
            <a:ext cx="8191500" cy="4429326"/>
          </a:xfrm>
          <a:prstGeom prst="rect">
            <a:avLst/>
          </a:prstGeom>
          <a:noFill/>
          <a:ln>
            <a:noFill/>
          </a:ln>
        </p:spPr>
      </p:pic>
      <p:sp>
        <p:nvSpPr>
          <p:cNvPr id="836" name="Google Shape;836;p89"/>
          <p:cNvSpPr txBox="1"/>
          <p:nvPr/>
        </p:nvSpPr>
        <p:spPr>
          <a:xfrm>
            <a:off x="2412900" y="2718163"/>
            <a:ext cx="3095100" cy="4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latin typeface="Microsoft JhengHei"/>
                <a:ea typeface="Microsoft JhengHei"/>
                <a:cs typeface="Microsoft JhengHei"/>
                <a:sym typeface="Microsoft JhengHei"/>
              </a:rPr>
              <a:t>德國</a:t>
            </a:r>
            <a:endParaRPr sz="2400">
              <a:latin typeface="Microsoft JhengHei"/>
              <a:ea typeface="Microsoft JhengHei"/>
              <a:cs typeface="Microsoft JhengHei"/>
              <a:sym typeface="Microsoft JhengHei"/>
            </a:endParaRPr>
          </a:p>
        </p:txBody>
      </p:sp>
      <p:sp>
        <p:nvSpPr>
          <p:cNvPr id="837" name="Google Shape;837;p89"/>
          <p:cNvSpPr txBox="1"/>
          <p:nvPr/>
        </p:nvSpPr>
        <p:spPr>
          <a:xfrm>
            <a:off x="2944550" y="3621938"/>
            <a:ext cx="3095100" cy="4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latin typeface="Microsoft JhengHei"/>
                <a:ea typeface="Microsoft JhengHei"/>
                <a:cs typeface="Microsoft JhengHei"/>
                <a:sym typeface="Microsoft JhengHei"/>
              </a:rPr>
              <a:t>法國</a:t>
            </a:r>
            <a:endParaRPr sz="2400">
              <a:latin typeface="Microsoft JhengHei"/>
              <a:ea typeface="Microsoft JhengHei"/>
              <a:cs typeface="Microsoft JhengHei"/>
              <a:sym typeface="Microsoft JhengHei"/>
            </a:endParaRPr>
          </a:p>
        </p:txBody>
      </p:sp>
      <p:sp>
        <p:nvSpPr>
          <p:cNvPr id="838" name="Google Shape;838;p89"/>
          <p:cNvSpPr txBox="1"/>
          <p:nvPr/>
        </p:nvSpPr>
        <p:spPr>
          <a:xfrm>
            <a:off x="5975075" y="3483913"/>
            <a:ext cx="3095100" cy="4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latin typeface="Microsoft JhengHei"/>
                <a:ea typeface="Microsoft JhengHei"/>
                <a:cs typeface="Microsoft JhengHei"/>
                <a:sym typeface="Microsoft JhengHei"/>
              </a:rPr>
              <a:t>星期一</a:t>
            </a:r>
            <a:endParaRPr sz="2400">
              <a:latin typeface="Microsoft JhengHei"/>
              <a:ea typeface="Microsoft JhengHei"/>
              <a:cs typeface="Microsoft JhengHei"/>
              <a:sym typeface="Microsoft JhengHei"/>
            </a:endParaRPr>
          </a:p>
        </p:txBody>
      </p:sp>
      <p:sp>
        <p:nvSpPr>
          <p:cNvPr id="839" name="Google Shape;839;p89"/>
          <p:cNvSpPr txBox="1"/>
          <p:nvPr/>
        </p:nvSpPr>
        <p:spPr>
          <a:xfrm>
            <a:off x="6569900" y="4377075"/>
            <a:ext cx="1585500" cy="4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latin typeface="Microsoft JhengHei"/>
                <a:ea typeface="Microsoft JhengHei"/>
                <a:cs typeface="Microsoft JhengHei"/>
                <a:sym typeface="Microsoft JhengHei"/>
              </a:rPr>
              <a:t>星期二</a:t>
            </a:r>
            <a:endParaRPr sz="2400">
              <a:latin typeface="Microsoft JhengHei"/>
              <a:ea typeface="Microsoft JhengHei"/>
              <a:cs typeface="Microsoft JhengHei"/>
              <a:sym typeface="Microsoft JhengHe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9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846" name="Google Shape;846;p90"/>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solidFill>
                  <a:schemeClr val="dk1"/>
                </a:solidFill>
              </a:rPr>
              <a:t>語義向量</a:t>
            </a:r>
            <a:r>
              <a:rPr lang="zh-TW"/>
              <a:t>實作</a:t>
            </a:r>
            <a:endParaRPr/>
          </a:p>
        </p:txBody>
      </p:sp>
      <p:sp>
        <p:nvSpPr>
          <p:cNvPr id="847" name="Google Shape;847;p90"/>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3.</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9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54" name="Google Shape;854;p9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Sentence Encoder</a:t>
            </a:r>
            <a:endParaRPr/>
          </a:p>
        </p:txBody>
      </p:sp>
      <p:sp>
        <p:nvSpPr>
          <p:cNvPr id="855" name="Google Shape;855;p9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856" name="Google Shape;856;p91"/>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857" name="Google Shape;857;p91"/>
          <p:cNvPicPr preferRelativeResize="0"/>
          <p:nvPr/>
        </p:nvPicPr>
        <p:blipFill>
          <a:blip r:embed="rId3">
            <a:alphaModFix/>
          </a:blip>
          <a:stretch>
            <a:fillRect/>
          </a:stretch>
        </p:blipFill>
        <p:spPr>
          <a:xfrm>
            <a:off x="319725" y="1966725"/>
            <a:ext cx="8504549" cy="4385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9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864" name="Google Shape;864;p9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65" name="Google Shape;865;p9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課程網頁取得教材</a:t>
            </a:r>
            <a:endParaRPr/>
          </a:p>
        </p:txBody>
      </p:sp>
      <p:sp>
        <p:nvSpPr>
          <p:cNvPr id="866" name="Google Shape;866;p9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867" name="Google Shape;867;p92"/>
          <p:cNvSpPr/>
          <p:nvPr/>
        </p:nvSpPr>
        <p:spPr>
          <a:xfrm flipH="1" rot="-1580050">
            <a:off x="3638575" y="2419383"/>
            <a:ext cx="1731267" cy="893808"/>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92"/>
          <p:cNvSpPr/>
          <p:nvPr/>
        </p:nvSpPr>
        <p:spPr>
          <a:xfrm>
            <a:off x="5283425" y="2957498"/>
            <a:ext cx="2882700" cy="9561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800" u="sng">
                <a:solidFill>
                  <a:srgbClr val="0000FF"/>
                </a:solidFill>
              </a:rPr>
              <a:t>Sentence Encoder</a:t>
            </a:r>
            <a:endParaRPr sz="2800" u="sng">
              <a:solidFill>
                <a:srgbClr val="0000FF"/>
              </a:solidFill>
            </a:endParaRPr>
          </a:p>
        </p:txBody>
      </p:sp>
      <p:grpSp>
        <p:nvGrpSpPr>
          <p:cNvPr id="869" name="Google Shape;869;p92"/>
          <p:cNvGrpSpPr/>
          <p:nvPr/>
        </p:nvGrpSpPr>
        <p:grpSpPr>
          <a:xfrm>
            <a:off x="5859163" y="1378700"/>
            <a:ext cx="1731200" cy="1731200"/>
            <a:chOff x="5647775" y="2241075"/>
            <a:chExt cx="2252700" cy="2252700"/>
          </a:xfrm>
        </p:grpSpPr>
        <p:sp>
          <p:nvSpPr>
            <p:cNvPr id="870" name="Google Shape;870;p92"/>
            <p:cNvSpPr/>
            <p:nvPr/>
          </p:nvSpPr>
          <p:spPr>
            <a:xfrm>
              <a:off x="5647775" y="2241075"/>
              <a:ext cx="2252700" cy="22527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1" name="Google Shape;871;p92"/>
            <p:cNvPicPr preferRelativeResize="0"/>
            <p:nvPr/>
          </p:nvPicPr>
          <p:blipFill>
            <a:blip r:embed="rId3">
              <a:alphaModFix/>
            </a:blip>
            <a:stretch>
              <a:fillRect/>
            </a:stretch>
          </p:blipFill>
          <p:spPr>
            <a:xfrm>
              <a:off x="5973416" y="2566716"/>
              <a:ext cx="1601268" cy="1601268"/>
            </a:xfrm>
            <a:prstGeom prst="rect">
              <a:avLst/>
            </a:prstGeom>
            <a:noFill/>
            <a:ln>
              <a:noFill/>
            </a:ln>
          </p:spPr>
        </p:pic>
      </p:grpSp>
      <p:sp>
        <p:nvSpPr>
          <p:cNvPr id="872" name="Google Shape;872;p92"/>
          <p:cNvSpPr/>
          <p:nvPr/>
        </p:nvSpPr>
        <p:spPr>
          <a:xfrm>
            <a:off x="5273700" y="5461063"/>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800" u="sng">
                <a:solidFill>
                  <a:srgbClr val="0000FF"/>
                </a:solidFill>
              </a:rPr>
              <a:t>問水果店還是寵物店 - 問答形式</a:t>
            </a:r>
            <a:endParaRPr sz="2800" u="sng">
              <a:solidFill>
                <a:srgbClr val="0000FF"/>
              </a:solidFill>
            </a:endParaRPr>
          </a:p>
        </p:txBody>
      </p:sp>
      <p:grpSp>
        <p:nvGrpSpPr>
          <p:cNvPr id="873" name="Google Shape;873;p92"/>
          <p:cNvGrpSpPr/>
          <p:nvPr/>
        </p:nvGrpSpPr>
        <p:grpSpPr>
          <a:xfrm>
            <a:off x="6007700" y="4172425"/>
            <a:ext cx="1315850" cy="1483200"/>
            <a:chOff x="6007700" y="2877025"/>
            <a:chExt cx="1315850" cy="1483200"/>
          </a:xfrm>
        </p:grpSpPr>
        <p:sp>
          <p:nvSpPr>
            <p:cNvPr id="874" name="Google Shape;874;p92"/>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875" name="Google Shape;875;p92"/>
            <p:cNvPicPr preferRelativeResize="0"/>
            <p:nvPr/>
          </p:nvPicPr>
          <p:blipFill>
            <a:blip r:embed="rId4">
              <a:alphaModFix/>
            </a:blip>
            <a:stretch>
              <a:fillRect/>
            </a:stretch>
          </p:blipFill>
          <p:spPr>
            <a:xfrm>
              <a:off x="6007700" y="2976450"/>
              <a:ext cx="1315850" cy="1315850"/>
            </a:xfrm>
            <a:prstGeom prst="rect">
              <a:avLst/>
            </a:prstGeom>
            <a:noFill/>
            <a:ln>
              <a:noFill/>
            </a:ln>
          </p:spPr>
        </p:pic>
      </p:grpSp>
      <p:sp>
        <p:nvSpPr>
          <p:cNvPr id="876" name="Google Shape;876;p92"/>
          <p:cNvSpPr/>
          <p:nvPr/>
        </p:nvSpPr>
        <p:spPr>
          <a:xfrm rot="-9219950">
            <a:off x="3638575" y="4109033"/>
            <a:ext cx="1731267" cy="893808"/>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7" name="Google Shape;877;p92"/>
          <p:cNvPicPr preferRelativeResize="0"/>
          <p:nvPr/>
        </p:nvPicPr>
        <p:blipFill>
          <a:blip r:embed="rId5">
            <a:alphaModFix/>
          </a:blip>
          <a:stretch>
            <a:fillRect/>
          </a:stretch>
        </p:blipFill>
        <p:spPr>
          <a:xfrm>
            <a:off x="1730880" y="3109888"/>
            <a:ext cx="1624536" cy="162226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9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84" name="Google Shape;884;p9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0" lang="zh-TW" sz="3200">
                <a:solidFill>
                  <a:schemeClr val="dk1"/>
                </a:solidFill>
              </a:rPr>
              <a:t>辦公室套裝的自由軟體</a:t>
            </a:r>
            <a:endParaRPr b="0" sz="3200">
              <a:solidFill>
                <a:schemeClr val="dk1"/>
              </a:solidFill>
            </a:endParaRPr>
          </a:p>
          <a:p>
            <a:pPr indent="0" lvl="0" marL="0" rtl="0" algn="ctr">
              <a:spcBef>
                <a:spcPts val="0"/>
              </a:spcBef>
              <a:spcAft>
                <a:spcPts val="0"/>
              </a:spcAft>
              <a:buNone/>
            </a:pPr>
            <a:r>
              <a:rPr lang="zh-TW">
                <a:solidFill>
                  <a:schemeClr val="dk1"/>
                </a:solidFill>
              </a:rPr>
              <a:t>LibreOffice</a:t>
            </a:r>
            <a:endParaRPr/>
          </a:p>
        </p:txBody>
      </p:sp>
      <p:sp>
        <p:nvSpPr>
          <p:cNvPr id="885" name="Google Shape;885;p9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886" name="Google Shape;886;p93"/>
          <p:cNvSpPr txBox="1"/>
          <p:nvPr/>
        </p:nvSpPr>
        <p:spPr>
          <a:xfrm>
            <a:off x="476250" y="2040325"/>
            <a:ext cx="8191500" cy="44544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56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LibreOffice辦公室套裝軟體的試算表工具</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LibreOffice是跨平臺的開放自由軟體，是編輯開放文件格式(ODF)的最佳選擇</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0"/>
              </a:spcAft>
              <a:buClr>
                <a:srgbClr val="1F497D"/>
              </a:buClr>
              <a:buSzPts val="2400"/>
              <a:buFont typeface="Noto Symbol"/>
              <a:buChar char="●"/>
            </a:pPr>
            <a:r>
              <a:rPr lang="zh-TW" sz="2400">
                <a:latin typeface="Microsoft JhengHei"/>
                <a:ea typeface="Microsoft JhengHei"/>
                <a:cs typeface="Microsoft JhengHei"/>
                <a:sym typeface="Microsoft JhengHei"/>
              </a:rPr>
              <a:t>開放文件格式包含文件(ODT)、</a:t>
            </a:r>
            <a:r>
              <a:rPr lang="zh-TW" sz="2400">
                <a:solidFill>
                  <a:srgbClr val="FF0000"/>
                </a:solidFill>
                <a:latin typeface="Microsoft JhengHei"/>
                <a:ea typeface="Microsoft JhengHei"/>
                <a:cs typeface="Microsoft JhengHei"/>
                <a:sym typeface="Microsoft JhengHei"/>
              </a:rPr>
              <a:t>試算表(ODS)</a:t>
            </a:r>
            <a:r>
              <a:rPr lang="zh-TW" sz="2400">
                <a:latin typeface="Microsoft JhengHei"/>
                <a:ea typeface="Microsoft JhengHei"/>
                <a:cs typeface="Microsoft JhengHei"/>
                <a:sym typeface="Microsoft JhengHei"/>
              </a:rPr>
              <a:t>、投影片(ODP)等多種類型格式</a:t>
            </a:r>
            <a:endParaRPr sz="2400">
              <a:latin typeface="Microsoft JhengHei"/>
              <a:ea typeface="Microsoft JhengHei"/>
              <a:cs typeface="Microsoft JhengHei"/>
              <a:sym typeface="Microsoft JhengHei"/>
            </a:endParaRPr>
          </a:p>
          <a:p>
            <a:pPr indent="-381000" lvl="0" marL="457200" rtl="0" algn="l">
              <a:lnSpc>
                <a:spcPct val="115000"/>
              </a:lnSpc>
              <a:spcBef>
                <a:spcPts val="1000"/>
              </a:spcBef>
              <a:spcAft>
                <a:spcPts val="1000"/>
              </a:spcAft>
              <a:buClr>
                <a:srgbClr val="1F497D"/>
              </a:buClr>
              <a:buSzPts val="2400"/>
              <a:buFont typeface="Noto Symbol"/>
              <a:buChar char="●"/>
            </a:pPr>
            <a:r>
              <a:rPr lang="zh-TW" sz="2400">
                <a:latin typeface="Microsoft JhengHei"/>
                <a:ea typeface="Microsoft JhengHei"/>
                <a:cs typeface="Microsoft JhengHei"/>
                <a:sym typeface="Microsoft JhengHei"/>
              </a:rPr>
              <a:t>開放文件格式是我國政府的主要通用格式</a:t>
            </a:r>
            <a:endParaRPr sz="2400">
              <a:latin typeface="Microsoft JhengHei"/>
              <a:ea typeface="Microsoft JhengHei"/>
              <a:cs typeface="Microsoft JhengHei"/>
              <a:sym typeface="Microsoft JhengHei"/>
            </a:endParaRPr>
          </a:p>
        </p:txBody>
      </p:sp>
      <p:sp>
        <p:nvSpPr>
          <p:cNvPr id="887" name="Google Shape;887;p93"/>
          <p:cNvSpPr/>
          <p:nvPr/>
        </p:nvSpPr>
        <p:spPr>
          <a:xfrm>
            <a:off x="2669500" y="5305100"/>
            <a:ext cx="4629000" cy="8493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zh-TW" sz="2400" u="sng">
                <a:solidFill>
                  <a:srgbClr val="FFFFFF"/>
                </a:solidFill>
                <a:hlinkClick r:id="rId3">
                  <a:extLst>
                    <a:ext uri="{A12FA001-AC4F-418D-AE19-62706E023703}">
                      <ahyp:hlinkClr val="tx"/>
                    </a:ext>
                  </a:extLst>
                </a:hlinkClick>
              </a:rPr>
              <a:t>https://zh-tw.libreoffice.org</a:t>
            </a:r>
            <a:br>
              <a:rPr lang="zh-TW" sz="2400" u="sng">
                <a:solidFill>
                  <a:srgbClr val="FFFFFF"/>
                </a:solidFill>
                <a:hlinkClick r:id="rId4">
                  <a:extLst>
                    <a:ext uri="{A12FA001-AC4F-418D-AE19-62706E023703}">
                      <ahyp:hlinkClr val="tx"/>
                    </a:ext>
                  </a:extLst>
                </a:hlinkClick>
              </a:rPr>
            </a:br>
            <a:r>
              <a:rPr lang="zh-TW" sz="2400" u="sng">
                <a:solidFill>
                  <a:srgbClr val="FFFFFF"/>
                </a:solidFill>
                <a:hlinkClick r:id="rId5">
                  <a:extLst>
                    <a:ext uri="{A12FA001-AC4F-418D-AE19-62706E023703}">
                      <ahyp:hlinkClr val="tx"/>
                    </a:ext>
                  </a:extLst>
                </a:hlinkClick>
              </a:rPr>
              <a:t>/download/libreoffice-fresh/</a:t>
            </a:r>
            <a:endParaRPr sz="2400">
              <a:solidFill>
                <a:srgbClr val="FFFFFF"/>
              </a:solidFill>
            </a:endParaRPr>
          </a:p>
        </p:txBody>
      </p:sp>
      <p:pic>
        <p:nvPicPr>
          <p:cNvPr id="888" name="Google Shape;888;p93"/>
          <p:cNvPicPr preferRelativeResize="0"/>
          <p:nvPr/>
        </p:nvPicPr>
        <p:blipFill>
          <a:blip r:embed="rId6">
            <a:alphaModFix/>
          </a:blip>
          <a:stretch>
            <a:fillRect/>
          </a:stretch>
        </p:blipFill>
        <p:spPr>
          <a:xfrm>
            <a:off x="2338925" y="5142025"/>
            <a:ext cx="1175450" cy="1175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94"/>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895" name="Google Shape;895;p9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896" name="Google Shape;896;p9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LibreOffice下載</a:t>
            </a:r>
            <a:endParaRPr/>
          </a:p>
        </p:txBody>
      </p:sp>
      <p:sp>
        <p:nvSpPr>
          <p:cNvPr id="897" name="Google Shape;897;p9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pSp>
        <p:nvGrpSpPr>
          <p:cNvPr id="898" name="Google Shape;898;p94"/>
          <p:cNvGrpSpPr/>
          <p:nvPr/>
        </p:nvGrpSpPr>
        <p:grpSpPr>
          <a:xfrm>
            <a:off x="7078875" y="4262500"/>
            <a:ext cx="1315850" cy="1483200"/>
            <a:chOff x="6007700" y="2877025"/>
            <a:chExt cx="1315850" cy="1483200"/>
          </a:xfrm>
        </p:grpSpPr>
        <p:sp>
          <p:nvSpPr>
            <p:cNvPr id="899" name="Google Shape;899;p94"/>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900" name="Google Shape;900;p94"/>
            <p:cNvPicPr preferRelativeResize="0"/>
            <p:nvPr/>
          </p:nvPicPr>
          <p:blipFill>
            <a:blip r:embed="rId3">
              <a:alphaModFix/>
            </a:blip>
            <a:stretch>
              <a:fillRect/>
            </a:stretch>
          </p:blipFill>
          <p:spPr>
            <a:xfrm>
              <a:off x="6007700" y="2976450"/>
              <a:ext cx="1315850" cy="1315850"/>
            </a:xfrm>
            <a:prstGeom prst="rect">
              <a:avLst/>
            </a:prstGeom>
            <a:noFill/>
            <a:ln>
              <a:noFill/>
            </a:ln>
          </p:spPr>
        </p:pic>
      </p:grpSp>
      <p:sp>
        <p:nvSpPr>
          <p:cNvPr id="901" name="Google Shape;901;p94"/>
          <p:cNvSpPr/>
          <p:nvPr/>
        </p:nvSpPr>
        <p:spPr>
          <a:xfrm flipH="1">
            <a:off x="2577638" y="3368950"/>
            <a:ext cx="1028400" cy="8100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2" name="Google Shape;902;p94"/>
          <p:cNvPicPr preferRelativeResize="0"/>
          <p:nvPr/>
        </p:nvPicPr>
        <p:blipFill>
          <a:blip r:embed="rId4">
            <a:alphaModFix/>
          </a:blip>
          <a:stretch>
            <a:fillRect/>
          </a:stretch>
        </p:blipFill>
        <p:spPr>
          <a:xfrm>
            <a:off x="3762000" y="2963950"/>
            <a:ext cx="1620000" cy="1620000"/>
          </a:xfrm>
          <a:prstGeom prst="rect">
            <a:avLst/>
          </a:prstGeom>
          <a:noFill/>
          <a:ln>
            <a:noFill/>
          </a:ln>
        </p:spPr>
      </p:pic>
      <p:sp>
        <p:nvSpPr>
          <p:cNvPr id="903" name="Google Shape;903;p94"/>
          <p:cNvSpPr/>
          <p:nvPr/>
        </p:nvSpPr>
        <p:spPr>
          <a:xfrm>
            <a:off x="3307400" y="4749175"/>
            <a:ext cx="2529300" cy="7635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3200">
                <a:solidFill>
                  <a:srgbClr val="1F497D"/>
                </a:solidFill>
                <a:latin typeface="Microsoft JhengHei"/>
                <a:ea typeface="Microsoft JhengHei"/>
                <a:cs typeface="Microsoft JhengHei"/>
                <a:sym typeface="Microsoft JhengHei"/>
              </a:rPr>
              <a:t>LibreOffice</a:t>
            </a:r>
            <a:endParaRPr sz="3200">
              <a:solidFill>
                <a:srgbClr val="1F497D"/>
              </a:solidFill>
              <a:latin typeface="Microsoft JhengHei"/>
              <a:ea typeface="Microsoft JhengHei"/>
              <a:cs typeface="Microsoft JhengHei"/>
              <a:sym typeface="Microsoft JhengHei"/>
            </a:endParaRPr>
          </a:p>
        </p:txBody>
      </p:sp>
      <p:sp>
        <p:nvSpPr>
          <p:cNvPr id="904" name="Google Shape;904;p94"/>
          <p:cNvSpPr txBox="1"/>
          <p:nvPr/>
        </p:nvSpPr>
        <p:spPr>
          <a:xfrm>
            <a:off x="3024450" y="5677888"/>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2400">
              <a:latin typeface="Microsoft JhengHei"/>
              <a:ea typeface="Microsoft JhengHei"/>
              <a:cs typeface="Microsoft JhengHei"/>
              <a:sym typeface="Microsoft JhengHei"/>
            </a:endParaRPr>
          </a:p>
        </p:txBody>
      </p:sp>
      <p:pic>
        <p:nvPicPr>
          <p:cNvPr id="905" name="Google Shape;905;p94"/>
          <p:cNvPicPr preferRelativeResize="0"/>
          <p:nvPr/>
        </p:nvPicPr>
        <p:blipFill>
          <a:blip r:embed="rId5">
            <a:alphaModFix/>
          </a:blip>
          <a:stretch>
            <a:fillRect/>
          </a:stretch>
        </p:blipFill>
        <p:spPr>
          <a:xfrm>
            <a:off x="673692" y="2963588"/>
            <a:ext cx="1624536" cy="1622268"/>
          </a:xfrm>
          <a:prstGeom prst="rect">
            <a:avLst/>
          </a:prstGeom>
          <a:noFill/>
          <a:ln>
            <a:noFill/>
          </a:ln>
          <a:effectLst>
            <a:outerShdw blurRad="57150" rotWithShape="0" algn="bl" dir="5400000" dist="19050">
              <a:srgbClr val="000000">
                <a:alpha val="50000"/>
              </a:srgbClr>
            </a:outerShdw>
          </a:effectLst>
        </p:spPr>
      </p:pic>
      <p:sp>
        <p:nvSpPr>
          <p:cNvPr id="906" name="Google Shape;906;p94"/>
          <p:cNvSpPr/>
          <p:nvPr/>
        </p:nvSpPr>
        <p:spPr>
          <a:xfrm flipH="1">
            <a:off x="5645238" y="3368950"/>
            <a:ext cx="1028400" cy="8100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7" name="Google Shape;907;p94"/>
          <p:cNvPicPr preferRelativeResize="0"/>
          <p:nvPr/>
        </p:nvPicPr>
        <p:blipFill>
          <a:blip r:embed="rId6">
            <a:alphaModFix/>
          </a:blip>
          <a:stretch>
            <a:fillRect/>
          </a:stretch>
        </p:blipFill>
        <p:spPr>
          <a:xfrm>
            <a:off x="7222601" y="1859284"/>
            <a:ext cx="1028401" cy="1418482"/>
          </a:xfrm>
          <a:prstGeom prst="rect">
            <a:avLst/>
          </a:prstGeom>
          <a:noFill/>
          <a:ln>
            <a:noFill/>
          </a:ln>
        </p:spPr>
      </p:pic>
      <p:sp>
        <p:nvSpPr>
          <p:cNvPr id="908" name="Google Shape;908;p94"/>
          <p:cNvSpPr/>
          <p:nvPr/>
        </p:nvSpPr>
        <p:spPr>
          <a:xfrm>
            <a:off x="6778300" y="3161963"/>
            <a:ext cx="1917000" cy="7635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3200">
                <a:solidFill>
                  <a:srgbClr val="1F497D"/>
                </a:solidFill>
                <a:latin typeface="Microsoft JhengHei"/>
                <a:ea typeface="Microsoft JhengHei"/>
                <a:cs typeface="Microsoft JhengHei"/>
                <a:sym typeface="Microsoft JhengHei"/>
              </a:rPr>
              <a:t>CSV</a:t>
            </a:r>
            <a:endParaRPr sz="3200">
              <a:solidFill>
                <a:srgbClr val="1F497D"/>
              </a:solidFill>
              <a:latin typeface="Microsoft JhengHei"/>
              <a:ea typeface="Microsoft JhengHei"/>
              <a:cs typeface="Microsoft JhengHei"/>
              <a:sym typeface="Microsoft JhengHei"/>
            </a:endParaRPr>
          </a:p>
        </p:txBody>
      </p:sp>
      <p:sp>
        <p:nvSpPr>
          <p:cNvPr id="909" name="Google Shape;909;p94"/>
          <p:cNvSpPr/>
          <p:nvPr/>
        </p:nvSpPr>
        <p:spPr>
          <a:xfrm>
            <a:off x="6778300" y="5673738"/>
            <a:ext cx="1917000" cy="763500"/>
          </a:xfrm>
          <a:prstGeom prst="roundRect">
            <a:avLst>
              <a:gd fmla="val 16667" name="adj"/>
            </a:avLst>
          </a:prstGeom>
          <a:solidFill>
            <a:srgbClr val="FFFFFF"/>
          </a:solidFill>
          <a:ln cap="flat" cmpd="sng" w="38100">
            <a:solidFill>
              <a:srgbClr val="1F497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lang="zh-TW" sz="3200">
                <a:solidFill>
                  <a:srgbClr val="1F497D"/>
                </a:solidFill>
                <a:latin typeface="Microsoft JhengHei"/>
                <a:ea typeface="Microsoft JhengHei"/>
                <a:cs typeface="Microsoft JhengHei"/>
                <a:sym typeface="Microsoft JhengHei"/>
              </a:rPr>
              <a:t>ODS</a:t>
            </a:r>
            <a:endParaRPr sz="3200">
              <a:solidFill>
                <a:srgbClr val="1F497D"/>
              </a:solidFill>
              <a:latin typeface="Microsoft JhengHei"/>
              <a:ea typeface="Microsoft JhengHei"/>
              <a:cs typeface="Microsoft JhengHei"/>
              <a:sym typeface="Microsoft JhengHe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9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16" name="Google Shape;916;p9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17" name="Google Shape;917;p9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LibreOffice安裝</a:t>
            </a:r>
            <a:endParaRPr/>
          </a:p>
        </p:txBody>
      </p:sp>
      <p:sp>
        <p:nvSpPr>
          <p:cNvPr id="918" name="Google Shape;918;p9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919" name="Google Shape;919;p95"/>
          <p:cNvPicPr preferRelativeResize="0"/>
          <p:nvPr/>
        </p:nvPicPr>
        <p:blipFill>
          <a:blip r:embed="rId3">
            <a:alphaModFix/>
          </a:blip>
          <a:stretch>
            <a:fillRect/>
          </a:stretch>
        </p:blipFill>
        <p:spPr>
          <a:xfrm>
            <a:off x="1552575" y="2324450"/>
            <a:ext cx="6038850" cy="3629025"/>
          </a:xfrm>
          <a:prstGeom prst="rect">
            <a:avLst/>
          </a:prstGeom>
          <a:noFill/>
          <a:ln>
            <a:noFill/>
          </a:ln>
        </p:spPr>
      </p:pic>
      <p:sp>
        <p:nvSpPr>
          <p:cNvPr id="920" name="Google Shape;920;p95"/>
          <p:cNvSpPr/>
          <p:nvPr/>
        </p:nvSpPr>
        <p:spPr>
          <a:xfrm>
            <a:off x="5617050" y="5542725"/>
            <a:ext cx="1073400" cy="410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406" name="Google Shape;406;p60"/>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1.</a:t>
            </a:r>
            <a:endParaRPr/>
          </a:p>
        </p:txBody>
      </p:sp>
      <p:sp>
        <p:nvSpPr>
          <p:cNvPr id="407" name="Google Shape;407;p60"/>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自然語言處理基本概念</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96"/>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27" name="Google Shape;927;p9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28" name="Google Shape;928;p9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觀察資料集</a:t>
            </a:r>
            <a:endParaRPr/>
          </a:p>
        </p:txBody>
      </p:sp>
      <p:sp>
        <p:nvSpPr>
          <p:cNvPr id="929" name="Google Shape;929;p9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930" name="Google Shape;930;p96"/>
          <p:cNvGraphicFramePr/>
          <p:nvPr/>
        </p:nvGraphicFramePr>
        <p:xfrm>
          <a:off x="1122700" y="2424475"/>
          <a:ext cx="3000000" cy="3000000"/>
        </p:xfrm>
        <a:graphic>
          <a:graphicData uri="http://schemas.openxmlformats.org/drawingml/2006/table">
            <a:tbl>
              <a:tblPr>
                <a:noFill/>
                <a:tableStyleId>{7AF9AF83-A6B1-41A0-B282-7FBEE329F165}</a:tableStyleId>
              </a:tblPr>
              <a:tblGrid>
                <a:gridCol w="4340325"/>
                <a:gridCol w="2898675"/>
              </a:tblGrid>
              <a:tr h="381000">
                <a:tc>
                  <a:txBody>
                    <a:bodyPr/>
                    <a:lstStyle/>
                    <a:p>
                      <a:pPr indent="0" lvl="0" marL="0" rtl="0" algn="ctr">
                        <a:lnSpc>
                          <a:spcPct val="115000"/>
                        </a:lnSpc>
                        <a:spcBef>
                          <a:spcPts val="0"/>
                        </a:spcBef>
                        <a:spcAft>
                          <a:spcPts val="0"/>
                        </a:spcAft>
                        <a:buNone/>
                      </a:pPr>
                      <a:r>
                        <a:rPr lang="zh-TW" sz="1800">
                          <a:solidFill>
                            <a:schemeClr val="lt1"/>
                          </a:solidFill>
                        </a:rPr>
                        <a:t>question</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15000"/>
                        </a:lnSpc>
                        <a:spcBef>
                          <a:spcPts val="0"/>
                        </a:spcBef>
                        <a:spcAft>
                          <a:spcPts val="0"/>
                        </a:spcAft>
                        <a:buNone/>
                      </a:pPr>
                      <a:r>
                        <a:rPr lang="zh-TW" sz="1800">
                          <a:solidFill>
                            <a:schemeClr val="lt1"/>
                          </a:solidFill>
                        </a:rPr>
                        <a:t>answer</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lnSpc>
                          <a:spcPct val="115000"/>
                        </a:lnSpc>
                        <a:spcBef>
                          <a:spcPts val="0"/>
                        </a:spcBef>
                        <a:spcAft>
                          <a:spcPts val="0"/>
                        </a:spcAft>
                        <a:buNone/>
                      </a:pPr>
                      <a:r>
                        <a:rPr lang="zh-TW" sz="1800"/>
                        <a:t>你知道怎麽分辨百香果和牛奶果嗎？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請問現在是椪柑的產季嗎？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lnSpc>
                          <a:spcPct val="115000"/>
                        </a:lnSpc>
                        <a:spcBef>
                          <a:spcPts val="0"/>
                        </a:spcBef>
                        <a:spcAft>
                          <a:spcPts val="0"/>
                        </a:spcAft>
                        <a:buNone/>
                      </a:pPr>
                      <a:r>
                        <a:rPr lang="zh-TW" sz="1800"/>
                        <a:t>屏東的芒果有比玉井的好吃嗎？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這家店有在賣芒果嗎？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lnSpc>
                          <a:spcPct val="115000"/>
                        </a:lnSpc>
                        <a:spcBef>
                          <a:spcPts val="0"/>
                        </a:spcBef>
                        <a:spcAft>
                          <a:spcPts val="0"/>
                        </a:spcAft>
                        <a:buNone/>
                      </a:pPr>
                      <a:r>
                        <a:rPr lang="zh-TW" sz="1800"/>
                        <a:t>請問要去哪裡買狗骨頭？</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貓跳台可以寄送嗎？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lnSpc>
                          <a:spcPct val="115000"/>
                        </a:lnSpc>
                        <a:spcBef>
                          <a:spcPts val="0"/>
                        </a:spcBef>
                        <a:spcAft>
                          <a:spcPts val="0"/>
                        </a:spcAft>
                        <a:buNone/>
                      </a:pPr>
                      <a:r>
                        <a:rPr lang="zh-TW" sz="1800"/>
                        <a:t>寵物用的廁所要怎麼選比較好？</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德國牧羊犬吃的東西要去哪裡買？</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bl>
          </a:graphicData>
        </a:graphic>
      </p:graphicFrame>
      <p:grpSp>
        <p:nvGrpSpPr>
          <p:cNvPr id="931" name="Google Shape;931;p96"/>
          <p:cNvGrpSpPr/>
          <p:nvPr/>
        </p:nvGrpSpPr>
        <p:grpSpPr>
          <a:xfrm>
            <a:off x="3914075" y="1269050"/>
            <a:ext cx="1315850" cy="1483200"/>
            <a:chOff x="6007700" y="2877025"/>
            <a:chExt cx="1315850" cy="1483200"/>
          </a:xfrm>
        </p:grpSpPr>
        <p:sp>
          <p:nvSpPr>
            <p:cNvPr id="932" name="Google Shape;932;p96"/>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933" name="Google Shape;933;p96"/>
            <p:cNvPicPr preferRelativeResize="0"/>
            <p:nvPr/>
          </p:nvPicPr>
          <p:blipFill>
            <a:blip r:embed="rId3">
              <a:alphaModFix/>
            </a:blip>
            <a:stretch>
              <a:fillRect/>
            </a:stretch>
          </p:blipFill>
          <p:spPr>
            <a:xfrm>
              <a:off x="6007700" y="2976450"/>
              <a:ext cx="1315850" cy="1315850"/>
            </a:xfrm>
            <a:prstGeom prst="rect">
              <a:avLst/>
            </a:prstGeom>
            <a:noFill/>
            <a:ln>
              <a:noFill/>
            </a:ln>
          </p:spPr>
        </p:pic>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9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940" name="Google Shape;940;p9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941" name="Google Shape;941;p97"/>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42" name="Google Shape;942;p9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觀察資料集</a:t>
            </a:r>
            <a:endParaRPr/>
          </a:p>
        </p:txBody>
      </p:sp>
      <p:graphicFrame>
        <p:nvGraphicFramePr>
          <p:cNvPr id="943" name="Google Shape;943;p97"/>
          <p:cNvGraphicFramePr/>
          <p:nvPr/>
        </p:nvGraphicFramePr>
        <p:xfrm>
          <a:off x="1122700" y="2424475"/>
          <a:ext cx="3000000" cy="3000000"/>
        </p:xfrm>
        <a:graphic>
          <a:graphicData uri="http://schemas.openxmlformats.org/drawingml/2006/table">
            <a:tbl>
              <a:tblPr>
                <a:noFill/>
                <a:tableStyleId>{7AF9AF83-A6B1-41A0-B282-7FBEE329F165}</a:tableStyleId>
              </a:tblPr>
              <a:tblGrid>
                <a:gridCol w="4340325"/>
                <a:gridCol w="2898675"/>
              </a:tblGrid>
              <a:tr h="381000">
                <a:tc>
                  <a:txBody>
                    <a:bodyPr/>
                    <a:lstStyle/>
                    <a:p>
                      <a:pPr indent="0" lvl="0" marL="0" rtl="0" algn="ctr">
                        <a:lnSpc>
                          <a:spcPct val="115000"/>
                        </a:lnSpc>
                        <a:spcBef>
                          <a:spcPts val="0"/>
                        </a:spcBef>
                        <a:spcAft>
                          <a:spcPts val="0"/>
                        </a:spcAft>
                        <a:buNone/>
                      </a:pPr>
                      <a:r>
                        <a:rPr lang="zh-TW" sz="1800">
                          <a:solidFill>
                            <a:schemeClr val="lt1"/>
                          </a:solidFill>
                        </a:rPr>
                        <a:t>question</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15000"/>
                        </a:lnSpc>
                        <a:spcBef>
                          <a:spcPts val="0"/>
                        </a:spcBef>
                        <a:spcAft>
                          <a:spcPts val="0"/>
                        </a:spcAft>
                        <a:buNone/>
                      </a:pPr>
                      <a:r>
                        <a:rPr lang="zh-TW" sz="1800">
                          <a:solidFill>
                            <a:schemeClr val="lt1"/>
                          </a:solidFill>
                        </a:rPr>
                        <a:t>answer</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lnSpc>
                          <a:spcPct val="115000"/>
                        </a:lnSpc>
                        <a:spcBef>
                          <a:spcPts val="0"/>
                        </a:spcBef>
                        <a:spcAft>
                          <a:spcPts val="0"/>
                        </a:spcAft>
                        <a:buNone/>
                      </a:pPr>
                      <a:r>
                        <a:rPr lang="zh-TW" sz="1800"/>
                        <a:t>你知道怎麽分辨百香果和牛奶果嗎？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請問現在是椪柑的產季嗎？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lnSpc>
                          <a:spcPct val="115000"/>
                        </a:lnSpc>
                        <a:spcBef>
                          <a:spcPts val="0"/>
                        </a:spcBef>
                        <a:spcAft>
                          <a:spcPts val="0"/>
                        </a:spcAft>
                        <a:buNone/>
                      </a:pPr>
                      <a:r>
                        <a:rPr lang="zh-TW" sz="1800"/>
                        <a:t>屏東的芒果有比玉井的好吃嗎？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這家店有在賣芒果嗎？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lnSpc>
                          <a:spcPct val="115000"/>
                        </a:lnSpc>
                        <a:spcBef>
                          <a:spcPts val="0"/>
                        </a:spcBef>
                        <a:spcAft>
                          <a:spcPts val="0"/>
                        </a:spcAft>
                        <a:buNone/>
                      </a:pPr>
                      <a:r>
                        <a:rPr lang="zh-TW" sz="1800"/>
                        <a:t>請問要去哪裡買狗骨頭？</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貓跳台可以寄送嗎？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r h="381000">
                <a:tc>
                  <a:txBody>
                    <a:bodyPr/>
                    <a:lstStyle/>
                    <a:p>
                      <a:pPr indent="0" lvl="0" marL="0" rtl="0" algn="l">
                        <a:lnSpc>
                          <a:spcPct val="115000"/>
                        </a:lnSpc>
                        <a:spcBef>
                          <a:spcPts val="0"/>
                        </a:spcBef>
                        <a:spcAft>
                          <a:spcPts val="0"/>
                        </a:spcAft>
                        <a:buNone/>
                      </a:pPr>
                      <a:r>
                        <a:rPr lang="zh-TW" sz="1800"/>
                        <a:t>寵物用的廁所要怎麼選比較好？</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德國牧羊犬吃的東西要去哪裡買？</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bl>
          </a:graphicData>
        </a:graphic>
      </p:graphicFrame>
      <p:sp>
        <p:nvSpPr>
          <p:cNvPr id="944" name="Google Shape;944;p97"/>
          <p:cNvSpPr/>
          <p:nvPr/>
        </p:nvSpPr>
        <p:spPr>
          <a:xfrm>
            <a:off x="1310225" y="1660975"/>
            <a:ext cx="1542300" cy="763500"/>
          </a:xfrm>
          <a:prstGeom prst="wedgeRoundRectCallout">
            <a:avLst>
              <a:gd fmla="val 45523" name="adj1"/>
              <a:gd fmla="val 73507"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文本</a:t>
            </a:r>
            <a:endParaRPr sz="3200">
              <a:latin typeface="Microsoft JhengHei"/>
              <a:ea typeface="Microsoft JhengHei"/>
              <a:cs typeface="Microsoft JhengHei"/>
              <a:sym typeface="Microsoft JhengHei"/>
            </a:endParaRPr>
          </a:p>
        </p:txBody>
      </p:sp>
      <p:sp>
        <p:nvSpPr>
          <p:cNvPr id="945" name="Google Shape;945;p97"/>
          <p:cNvSpPr/>
          <p:nvPr/>
        </p:nvSpPr>
        <p:spPr>
          <a:xfrm>
            <a:off x="6506300" y="1711025"/>
            <a:ext cx="1542300" cy="763500"/>
          </a:xfrm>
          <a:prstGeom prst="wedgeRoundRectCallout">
            <a:avLst>
              <a:gd fmla="val -20833" name="adj1"/>
              <a:gd fmla="val 6250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分類</a:t>
            </a:r>
            <a:endParaRPr sz="3200">
              <a:latin typeface="Microsoft JhengHei"/>
              <a:ea typeface="Microsoft JhengHei"/>
              <a:cs typeface="Microsoft JhengHei"/>
              <a:sym typeface="Microsoft JhengHei"/>
            </a:endParaRPr>
          </a:p>
        </p:txBody>
      </p:sp>
      <p:sp>
        <p:nvSpPr>
          <p:cNvPr id="946" name="Google Shape;946;p97"/>
          <p:cNvSpPr/>
          <p:nvPr/>
        </p:nvSpPr>
        <p:spPr>
          <a:xfrm>
            <a:off x="6868250" y="3112650"/>
            <a:ext cx="1911300" cy="763500"/>
          </a:xfrm>
          <a:prstGeom prst="wedgeRoundRectCallout">
            <a:avLst>
              <a:gd fmla="val -63096" name="adj1"/>
              <a:gd fmla="val 2499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已知案例</a:t>
            </a:r>
            <a:endParaRPr sz="3200">
              <a:latin typeface="Microsoft JhengHei"/>
              <a:ea typeface="Microsoft JhengHei"/>
              <a:cs typeface="Microsoft JhengHei"/>
              <a:sym typeface="Microsoft JhengHei"/>
            </a:endParaRPr>
          </a:p>
        </p:txBody>
      </p:sp>
      <p:sp>
        <p:nvSpPr>
          <p:cNvPr id="947" name="Google Shape;947;p97"/>
          <p:cNvSpPr/>
          <p:nvPr/>
        </p:nvSpPr>
        <p:spPr>
          <a:xfrm>
            <a:off x="6868250" y="4053750"/>
            <a:ext cx="1911300" cy="763500"/>
          </a:xfrm>
          <a:prstGeom prst="wedgeRoundRectCallout">
            <a:avLst>
              <a:gd fmla="val -101334" name="adj1"/>
              <a:gd fmla="val -35327"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3200">
                <a:latin typeface="Microsoft JhengHei"/>
                <a:ea typeface="Microsoft JhengHei"/>
                <a:cs typeface="Microsoft JhengHei"/>
                <a:sym typeface="Microsoft JhengHei"/>
              </a:rPr>
              <a:t>未</a:t>
            </a:r>
            <a:r>
              <a:rPr lang="zh-TW" sz="3200">
                <a:latin typeface="Microsoft JhengHei"/>
                <a:ea typeface="Microsoft JhengHei"/>
                <a:cs typeface="Microsoft JhengHei"/>
                <a:sym typeface="Microsoft JhengHei"/>
              </a:rPr>
              <a:t>知案例</a:t>
            </a:r>
            <a:endParaRPr sz="3200">
              <a:latin typeface="Microsoft JhengHei"/>
              <a:ea typeface="Microsoft JhengHei"/>
              <a:cs typeface="Microsoft JhengHei"/>
              <a:sym typeface="Microsoft JhengHe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9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54" name="Google Shape;954;p9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55" name="Google Shape;955;p9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Sentence Encoder操作</a:t>
            </a:r>
            <a:endParaRPr/>
          </a:p>
        </p:txBody>
      </p:sp>
      <p:sp>
        <p:nvSpPr>
          <p:cNvPr id="956" name="Google Shape;956;p9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957" name="Google Shape;957;p98"/>
          <p:cNvPicPr preferRelativeResize="0"/>
          <p:nvPr/>
        </p:nvPicPr>
        <p:blipFill>
          <a:blip r:embed="rId3">
            <a:alphaModFix/>
          </a:blip>
          <a:stretch>
            <a:fillRect/>
          </a:stretch>
        </p:blipFill>
        <p:spPr>
          <a:xfrm>
            <a:off x="319725" y="1966725"/>
            <a:ext cx="8504549" cy="4385400"/>
          </a:xfrm>
          <a:prstGeom prst="rect">
            <a:avLst/>
          </a:prstGeom>
          <a:noFill/>
          <a:ln>
            <a:noFill/>
          </a:ln>
        </p:spPr>
      </p:pic>
      <p:sp>
        <p:nvSpPr>
          <p:cNvPr id="958" name="Google Shape;958;p98"/>
          <p:cNvSpPr/>
          <p:nvPr/>
        </p:nvSpPr>
        <p:spPr>
          <a:xfrm>
            <a:off x="2225100" y="2447800"/>
            <a:ext cx="1565700" cy="601200"/>
          </a:xfrm>
          <a:prstGeom prst="wedgeRoundRectCallout">
            <a:avLst>
              <a:gd fmla="val -13706" name="adj1"/>
              <a:gd fmla="val 9055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1. </a:t>
            </a:r>
            <a:r>
              <a:rPr lang="zh-TW" sz="1800">
                <a:solidFill>
                  <a:srgbClr val="FFFFFF"/>
                </a:solidFill>
                <a:latin typeface="Microsoft JhengHei"/>
                <a:ea typeface="Microsoft JhengHei"/>
                <a:cs typeface="Microsoft JhengHei"/>
                <a:sym typeface="Microsoft JhengHei"/>
              </a:rPr>
              <a:t>開啟ODS</a:t>
            </a:r>
            <a:endParaRPr sz="1800">
              <a:solidFill>
                <a:srgbClr val="FFFFFF"/>
              </a:solidFill>
              <a:latin typeface="Microsoft JhengHei"/>
              <a:ea typeface="Microsoft JhengHei"/>
              <a:cs typeface="Microsoft JhengHei"/>
              <a:sym typeface="Microsoft JhengHei"/>
            </a:endParaRPr>
          </a:p>
        </p:txBody>
      </p:sp>
      <p:sp>
        <p:nvSpPr>
          <p:cNvPr id="959" name="Google Shape;959;p98"/>
          <p:cNvSpPr/>
          <p:nvPr/>
        </p:nvSpPr>
        <p:spPr>
          <a:xfrm>
            <a:off x="827700" y="4542025"/>
            <a:ext cx="2348400" cy="790200"/>
          </a:xfrm>
          <a:prstGeom prst="wedgeRoundRectCallout">
            <a:avLst>
              <a:gd fmla="val -13706" name="adj1"/>
              <a:gd fmla="val 90552" name="adj2"/>
              <a:gd fmla="val 0" name="adj3"/>
            </a:avLst>
          </a:prstGeom>
          <a:solidFill>
            <a:srgbClr val="FF0000"/>
          </a:solidFill>
          <a:ln cap="flat" cmpd="sng" w="38100">
            <a:solidFill>
              <a:srgbClr val="FFFF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2400">
                <a:solidFill>
                  <a:srgbClr val="FFFFFF"/>
                </a:solidFill>
                <a:latin typeface="Microsoft JhengHei"/>
                <a:ea typeface="Microsoft JhengHei"/>
                <a:cs typeface="Microsoft JhengHei"/>
                <a:sym typeface="Microsoft JhengHei"/>
              </a:rPr>
              <a:t>2</a:t>
            </a:r>
            <a:r>
              <a:rPr b="1" lang="zh-TW" sz="2400">
                <a:solidFill>
                  <a:srgbClr val="FFFFFF"/>
                </a:solidFill>
                <a:latin typeface="Microsoft JhengHei"/>
                <a:ea typeface="Microsoft JhengHei"/>
                <a:cs typeface="Microsoft JhengHei"/>
                <a:sym typeface="Microsoft JhengHei"/>
              </a:rPr>
              <a:t>. </a:t>
            </a:r>
            <a:r>
              <a:rPr b="1" lang="zh-TW" sz="2400">
                <a:solidFill>
                  <a:srgbClr val="FFFFFF"/>
                </a:solidFill>
                <a:latin typeface="Microsoft JhengHei"/>
                <a:ea typeface="Microsoft JhengHei"/>
                <a:cs typeface="Microsoft JhengHei"/>
                <a:sym typeface="Microsoft JhengHei"/>
              </a:rPr>
              <a:t>選擇分析方式</a:t>
            </a:r>
            <a:endParaRPr b="1" sz="2400">
              <a:solidFill>
                <a:srgbClr val="FFFFFF"/>
              </a:solidFill>
              <a:latin typeface="Microsoft JhengHei"/>
              <a:ea typeface="Microsoft JhengHei"/>
              <a:cs typeface="Microsoft JhengHei"/>
              <a:sym typeface="Microsoft JhengHei"/>
            </a:endParaRPr>
          </a:p>
        </p:txBody>
      </p:sp>
      <p:sp>
        <p:nvSpPr>
          <p:cNvPr id="960" name="Google Shape;960;p98"/>
          <p:cNvSpPr/>
          <p:nvPr/>
        </p:nvSpPr>
        <p:spPr>
          <a:xfrm>
            <a:off x="6355775" y="4731025"/>
            <a:ext cx="1876200" cy="601200"/>
          </a:xfrm>
          <a:prstGeom prst="wedgeRoundRectCallout">
            <a:avLst>
              <a:gd fmla="val 53730" name="adj1"/>
              <a:gd fmla="val 12189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3</a:t>
            </a:r>
            <a:r>
              <a:rPr lang="zh-TW" sz="1800">
                <a:solidFill>
                  <a:srgbClr val="FFFFFF"/>
                </a:solidFill>
                <a:latin typeface="Microsoft JhengHei"/>
                <a:ea typeface="Microsoft JhengHei"/>
                <a:cs typeface="Microsoft JhengHei"/>
                <a:sym typeface="Microsoft JhengHei"/>
              </a:rPr>
              <a:t>. </a:t>
            </a:r>
            <a:r>
              <a:rPr lang="zh-TW" sz="1800">
                <a:solidFill>
                  <a:srgbClr val="FFFFFF"/>
                </a:solidFill>
                <a:latin typeface="Microsoft JhengHei"/>
                <a:ea typeface="Microsoft JhengHei"/>
                <a:cs typeface="Microsoft JhengHei"/>
                <a:sym typeface="Microsoft JhengHei"/>
              </a:rPr>
              <a:t>查看文本模型</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9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67" name="Google Shape;967;p9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968" name="Google Shape;968;p9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Tokenization ⇨ 詞袋模型</a:t>
            </a:r>
            <a:endParaRPr/>
          </a:p>
        </p:txBody>
      </p:sp>
      <p:sp>
        <p:nvSpPr>
          <p:cNvPr id="969" name="Google Shape;969;p99"/>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970" name="Google Shape;970;p99"/>
          <p:cNvPicPr preferRelativeResize="0"/>
          <p:nvPr/>
        </p:nvPicPr>
        <p:blipFill rotWithShape="1">
          <a:blip r:embed="rId3">
            <a:alphaModFix/>
          </a:blip>
          <a:srcRect b="43760" l="0" r="29088" t="0"/>
          <a:stretch/>
        </p:blipFill>
        <p:spPr>
          <a:xfrm>
            <a:off x="0" y="2261874"/>
            <a:ext cx="9143999" cy="375421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00"/>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77" name="Google Shape;977;p10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78" name="Google Shape;978;p10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979" name="Google Shape;979;p10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Tokenization ⇨ 詞袋模型</a:t>
            </a:r>
            <a:endParaRPr/>
          </a:p>
        </p:txBody>
      </p:sp>
      <p:pic>
        <p:nvPicPr>
          <p:cNvPr id="980" name="Google Shape;980;p100"/>
          <p:cNvPicPr preferRelativeResize="0"/>
          <p:nvPr/>
        </p:nvPicPr>
        <p:blipFill rotWithShape="1">
          <a:blip r:embed="rId3">
            <a:alphaModFix/>
          </a:blip>
          <a:srcRect b="43760" l="0" r="53336" t="0"/>
          <a:stretch/>
        </p:blipFill>
        <p:spPr>
          <a:xfrm>
            <a:off x="2650475" y="2261875"/>
            <a:ext cx="6017274" cy="3754200"/>
          </a:xfrm>
          <a:prstGeom prst="rect">
            <a:avLst/>
          </a:prstGeom>
          <a:noFill/>
          <a:ln>
            <a:noFill/>
          </a:ln>
        </p:spPr>
      </p:pic>
      <p:sp>
        <p:nvSpPr>
          <p:cNvPr id="981" name="Google Shape;981;p100"/>
          <p:cNvSpPr/>
          <p:nvPr/>
        </p:nvSpPr>
        <p:spPr>
          <a:xfrm>
            <a:off x="669500" y="4525425"/>
            <a:ext cx="2224200" cy="763500"/>
          </a:xfrm>
          <a:prstGeom prst="wedgeRoundRectCallout">
            <a:avLst>
              <a:gd fmla="val 44596" name="adj1"/>
              <a:gd fmla="val -8924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4. 這家店有在賣</a:t>
            </a:r>
            <a:r>
              <a:rPr lang="zh-TW" sz="2200">
                <a:solidFill>
                  <a:srgbClr val="FF0000"/>
                </a:solidFill>
                <a:highlight>
                  <a:srgbClr val="FFFF00"/>
                </a:highlight>
                <a:latin typeface="Microsoft JhengHei"/>
                <a:ea typeface="Microsoft JhengHei"/>
                <a:cs typeface="Microsoft JhengHei"/>
                <a:sym typeface="Microsoft JhengHei"/>
              </a:rPr>
              <a:t>芒果</a:t>
            </a:r>
            <a:r>
              <a:rPr lang="zh-TW" sz="2200">
                <a:latin typeface="Microsoft JhengHei"/>
                <a:ea typeface="Microsoft JhengHei"/>
                <a:cs typeface="Microsoft JhengHei"/>
                <a:sym typeface="Microsoft JhengHei"/>
              </a:rPr>
              <a:t>嗎？</a:t>
            </a:r>
            <a:endParaRPr sz="2200">
              <a:latin typeface="Microsoft JhengHei"/>
              <a:ea typeface="Microsoft JhengHei"/>
              <a:cs typeface="Microsoft JhengHei"/>
              <a:sym typeface="Microsoft JhengHei"/>
            </a:endParaRPr>
          </a:p>
        </p:txBody>
      </p:sp>
      <p:sp>
        <p:nvSpPr>
          <p:cNvPr id="982" name="Google Shape;982;p100"/>
          <p:cNvSpPr/>
          <p:nvPr/>
        </p:nvSpPr>
        <p:spPr>
          <a:xfrm>
            <a:off x="399175" y="2643225"/>
            <a:ext cx="2594700" cy="763500"/>
          </a:xfrm>
          <a:prstGeom prst="wedgeRoundRectCallout">
            <a:avLst>
              <a:gd fmla="val 46523" name="adj1"/>
              <a:gd fmla="val 9827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3</a:t>
            </a:r>
            <a:r>
              <a:rPr lang="zh-TW" sz="2200">
                <a:latin typeface="Microsoft JhengHei"/>
                <a:ea typeface="Microsoft JhengHei"/>
                <a:cs typeface="Microsoft JhengHei"/>
                <a:sym typeface="Microsoft JhengHei"/>
              </a:rPr>
              <a:t>. </a:t>
            </a:r>
            <a:r>
              <a:rPr lang="zh-TW" sz="2200">
                <a:latin typeface="Microsoft JhengHei"/>
                <a:ea typeface="Microsoft JhengHei"/>
                <a:cs typeface="Microsoft JhengHei"/>
                <a:sym typeface="Microsoft JhengHei"/>
              </a:rPr>
              <a:t>屏東的</a:t>
            </a:r>
            <a:r>
              <a:rPr lang="zh-TW" sz="2200">
                <a:solidFill>
                  <a:srgbClr val="FF0000"/>
                </a:solidFill>
                <a:highlight>
                  <a:srgbClr val="FFFF00"/>
                </a:highlight>
                <a:latin typeface="Microsoft JhengHei"/>
                <a:ea typeface="Microsoft JhengHei"/>
                <a:cs typeface="Microsoft JhengHei"/>
                <a:sym typeface="Microsoft JhengHei"/>
              </a:rPr>
              <a:t>芒果</a:t>
            </a:r>
            <a:r>
              <a:rPr lang="zh-TW" sz="2200">
                <a:latin typeface="Microsoft JhengHei"/>
                <a:ea typeface="Microsoft JhengHei"/>
                <a:cs typeface="Microsoft JhengHei"/>
                <a:sym typeface="Microsoft JhengHei"/>
              </a:rPr>
              <a:t>有比玉井的好吃嗎？</a:t>
            </a:r>
            <a:endParaRPr sz="2200">
              <a:latin typeface="Microsoft JhengHei"/>
              <a:ea typeface="Microsoft JhengHei"/>
              <a:cs typeface="Microsoft JhengHei"/>
              <a:sym typeface="Microsoft JhengHei"/>
            </a:endParaRPr>
          </a:p>
        </p:txBody>
      </p:sp>
      <p:sp>
        <p:nvSpPr>
          <p:cNvPr id="983" name="Google Shape;983;p100"/>
          <p:cNvSpPr/>
          <p:nvPr/>
        </p:nvSpPr>
        <p:spPr>
          <a:xfrm>
            <a:off x="6509600" y="3616700"/>
            <a:ext cx="1542300" cy="763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84" name="Google Shape;984;p100"/>
          <p:cNvSpPr/>
          <p:nvPr/>
        </p:nvSpPr>
        <p:spPr>
          <a:xfrm>
            <a:off x="6509600" y="2744100"/>
            <a:ext cx="1542300" cy="4248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85" name="Google Shape;985;p100"/>
          <p:cNvSpPr/>
          <p:nvPr/>
        </p:nvSpPr>
        <p:spPr>
          <a:xfrm rot="-5400000">
            <a:off x="6974300" y="3166650"/>
            <a:ext cx="612900" cy="524700"/>
          </a:xfrm>
          <a:prstGeom prst="lef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01"/>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992" name="Google Shape;992;p10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993" name="Google Shape;993;p10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Embedding ⇨ 語義向量</a:t>
            </a:r>
            <a:endParaRPr/>
          </a:p>
        </p:txBody>
      </p:sp>
      <p:sp>
        <p:nvSpPr>
          <p:cNvPr id="994" name="Google Shape;994;p10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995" name="Google Shape;995;p101"/>
          <p:cNvPicPr preferRelativeResize="0"/>
          <p:nvPr/>
        </p:nvPicPr>
        <p:blipFill rotWithShape="1">
          <a:blip r:embed="rId3">
            <a:alphaModFix/>
          </a:blip>
          <a:srcRect b="40323" l="0" r="29158" t="0"/>
          <a:stretch/>
        </p:blipFill>
        <p:spPr>
          <a:xfrm>
            <a:off x="0" y="2187087"/>
            <a:ext cx="9144001" cy="3903774"/>
          </a:xfrm>
          <a:prstGeom prst="rect">
            <a:avLst/>
          </a:prstGeom>
          <a:noFill/>
          <a:ln>
            <a:noFill/>
          </a:ln>
        </p:spPr>
      </p:pic>
      <p:sp>
        <p:nvSpPr>
          <p:cNvPr id="996" name="Google Shape;996;p101"/>
          <p:cNvSpPr/>
          <p:nvPr/>
        </p:nvSpPr>
        <p:spPr>
          <a:xfrm>
            <a:off x="2484900" y="2645575"/>
            <a:ext cx="6435900" cy="2901900"/>
          </a:xfrm>
          <a:prstGeom prst="roundRect">
            <a:avLst>
              <a:gd fmla="val 580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997" name="Google Shape;997;p101"/>
          <p:cNvSpPr/>
          <p:nvPr/>
        </p:nvSpPr>
        <p:spPr>
          <a:xfrm>
            <a:off x="3154125" y="1857125"/>
            <a:ext cx="4575000" cy="601200"/>
          </a:xfrm>
          <a:prstGeom prst="wedgeRoundRectCallout">
            <a:avLst>
              <a:gd fmla="val -13706" name="adj1"/>
              <a:gd fmla="val 9055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語義向量：question0 ~ question511</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10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04" name="Google Shape;1004;p10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005" name="Google Shape;1005;p10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應用</a:t>
            </a:r>
            <a:endParaRPr/>
          </a:p>
        </p:txBody>
      </p:sp>
      <p:sp>
        <p:nvSpPr>
          <p:cNvPr id="1006" name="Google Shape;1006;p10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007" name="Google Shape;1007;p102"/>
          <p:cNvSpPr/>
          <p:nvPr/>
        </p:nvSpPr>
        <p:spPr>
          <a:xfrm>
            <a:off x="3320800" y="3098450"/>
            <a:ext cx="15927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文本模型</a:t>
            </a:r>
            <a:endParaRPr sz="2400">
              <a:solidFill>
                <a:srgbClr val="FFFFFF"/>
              </a:solidFill>
              <a:latin typeface="Microsoft JhengHei"/>
              <a:ea typeface="Microsoft JhengHei"/>
              <a:cs typeface="Microsoft JhengHei"/>
              <a:sym typeface="Microsoft JhengHei"/>
            </a:endParaRPr>
          </a:p>
        </p:txBody>
      </p:sp>
      <p:pic>
        <p:nvPicPr>
          <p:cNvPr id="1008" name="Google Shape;1008;p102"/>
          <p:cNvPicPr preferRelativeResize="0"/>
          <p:nvPr/>
        </p:nvPicPr>
        <p:blipFill>
          <a:blip r:embed="rId3">
            <a:alphaModFix/>
          </a:blip>
          <a:stretch>
            <a:fillRect/>
          </a:stretch>
        </p:blipFill>
        <p:spPr>
          <a:xfrm>
            <a:off x="933438" y="4246713"/>
            <a:ext cx="1003725" cy="1003725"/>
          </a:xfrm>
          <a:prstGeom prst="rect">
            <a:avLst/>
          </a:prstGeom>
          <a:noFill/>
          <a:ln>
            <a:noFill/>
          </a:ln>
        </p:spPr>
      </p:pic>
      <p:sp>
        <p:nvSpPr>
          <p:cNvPr id="1009" name="Google Shape;1009;p102"/>
          <p:cNvSpPr/>
          <p:nvPr/>
        </p:nvSpPr>
        <p:spPr>
          <a:xfrm>
            <a:off x="797650" y="3098450"/>
            <a:ext cx="1275300" cy="7635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文件</a:t>
            </a:r>
            <a:endParaRPr sz="2400">
              <a:solidFill>
                <a:srgbClr val="FFFFFF"/>
              </a:solidFill>
              <a:latin typeface="Microsoft JhengHei"/>
              <a:ea typeface="Microsoft JhengHei"/>
              <a:cs typeface="Microsoft JhengHei"/>
              <a:sym typeface="Microsoft JhengHei"/>
            </a:endParaRPr>
          </a:p>
        </p:txBody>
      </p:sp>
      <p:sp>
        <p:nvSpPr>
          <p:cNvPr id="1010" name="Google Shape;1010;p102"/>
          <p:cNvSpPr/>
          <p:nvPr/>
        </p:nvSpPr>
        <p:spPr>
          <a:xfrm flipH="1">
            <a:off x="2198850" y="3217850"/>
            <a:ext cx="8382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1" name="Google Shape;1011;p102"/>
          <p:cNvPicPr preferRelativeResize="0"/>
          <p:nvPr/>
        </p:nvPicPr>
        <p:blipFill>
          <a:blip r:embed="rId4">
            <a:alphaModFix/>
          </a:blip>
          <a:stretch>
            <a:fillRect/>
          </a:stretch>
        </p:blipFill>
        <p:spPr>
          <a:xfrm>
            <a:off x="3479550" y="4110975"/>
            <a:ext cx="1275200" cy="1275200"/>
          </a:xfrm>
          <a:prstGeom prst="rect">
            <a:avLst/>
          </a:prstGeom>
          <a:noFill/>
          <a:ln>
            <a:noFill/>
          </a:ln>
        </p:spPr>
      </p:pic>
      <p:sp>
        <p:nvSpPr>
          <p:cNvPr id="1012" name="Google Shape;1012;p102"/>
          <p:cNvSpPr/>
          <p:nvPr/>
        </p:nvSpPr>
        <p:spPr>
          <a:xfrm flipH="1" rot="1799800">
            <a:off x="5221984" y="3756195"/>
            <a:ext cx="838284" cy="524859"/>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02"/>
          <p:cNvSpPr/>
          <p:nvPr/>
        </p:nvSpPr>
        <p:spPr>
          <a:xfrm rot="9900232">
            <a:off x="5243457" y="2957422"/>
            <a:ext cx="838248" cy="524898"/>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02"/>
          <p:cNvSpPr/>
          <p:nvPr/>
        </p:nvSpPr>
        <p:spPr>
          <a:xfrm>
            <a:off x="6411650" y="2576450"/>
            <a:ext cx="1985100" cy="6414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分類應用</a:t>
            </a:r>
            <a:endParaRPr sz="2400">
              <a:solidFill>
                <a:srgbClr val="FFFFFF"/>
              </a:solidFill>
              <a:latin typeface="Microsoft JhengHei"/>
              <a:ea typeface="Microsoft JhengHei"/>
              <a:cs typeface="Microsoft JhengHei"/>
              <a:sym typeface="Microsoft JhengHei"/>
            </a:endParaRPr>
          </a:p>
        </p:txBody>
      </p:sp>
      <p:sp>
        <p:nvSpPr>
          <p:cNvPr id="1015" name="Google Shape;1015;p102"/>
          <p:cNvSpPr/>
          <p:nvPr/>
        </p:nvSpPr>
        <p:spPr>
          <a:xfrm>
            <a:off x="6411650" y="4158975"/>
            <a:ext cx="1985100" cy="6414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分群應用</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10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22" name="Google Shape;1022;p103"/>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分類應用：問答判斷</a:t>
            </a:r>
            <a:endParaRPr/>
          </a:p>
        </p:txBody>
      </p:sp>
      <p:sp>
        <p:nvSpPr>
          <p:cNvPr id="1023" name="Google Shape;1023;p103"/>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4.</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104"/>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30" name="Google Shape;1030;p10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031" name="Google Shape;1031;p104"/>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未知案例</a:t>
            </a:r>
            <a:endParaRPr/>
          </a:p>
        </p:txBody>
      </p:sp>
      <p:sp>
        <p:nvSpPr>
          <p:cNvPr id="1032" name="Google Shape;1032;p10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未知案例 ⇦ 已知案例</a:t>
            </a:r>
            <a:endParaRPr/>
          </a:p>
        </p:txBody>
      </p:sp>
      <p:graphicFrame>
        <p:nvGraphicFramePr>
          <p:cNvPr id="1033" name="Google Shape;1033;p104"/>
          <p:cNvGraphicFramePr/>
          <p:nvPr/>
        </p:nvGraphicFramePr>
        <p:xfrm>
          <a:off x="4623588" y="2534600"/>
          <a:ext cx="3000000" cy="3000000"/>
        </p:xfrm>
        <a:graphic>
          <a:graphicData uri="http://schemas.openxmlformats.org/drawingml/2006/table">
            <a:tbl>
              <a:tblPr>
                <a:noFill/>
                <a:tableStyleId>{7AF9AF83-A6B1-41A0-B282-7FBEE329F165}</a:tableStyleId>
              </a:tblPr>
              <a:tblGrid>
                <a:gridCol w="2606750"/>
                <a:gridCol w="1292075"/>
              </a:tblGrid>
              <a:tr h="381000">
                <a:tc>
                  <a:txBody>
                    <a:bodyPr/>
                    <a:lstStyle/>
                    <a:p>
                      <a:pPr indent="0" lvl="0" marL="0" rtl="0" algn="ctr">
                        <a:lnSpc>
                          <a:spcPct val="115000"/>
                        </a:lnSpc>
                        <a:spcBef>
                          <a:spcPts val="0"/>
                        </a:spcBef>
                        <a:spcAft>
                          <a:spcPts val="0"/>
                        </a:spcAft>
                        <a:buNone/>
                      </a:pPr>
                      <a:r>
                        <a:rPr lang="zh-TW" sz="1800">
                          <a:solidFill>
                            <a:schemeClr val="lt1"/>
                          </a:solidFill>
                        </a:rPr>
                        <a:t>question</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15000"/>
                        </a:lnSpc>
                        <a:spcBef>
                          <a:spcPts val="0"/>
                        </a:spcBef>
                        <a:spcAft>
                          <a:spcPts val="0"/>
                        </a:spcAft>
                        <a:buNone/>
                      </a:pPr>
                      <a:r>
                        <a:rPr lang="zh-TW" sz="1800">
                          <a:solidFill>
                            <a:schemeClr val="lt1"/>
                          </a:solidFill>
                        </a:rPr>
                        <a:t>answer</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627900">
                <a:tc>
                  <a:txBody>
                    <a:bodyPr/>
                    <a:lstStyle/>
                    <a:p>
                      <a:pPr indent="0" lvl="0" marL="0" rtl="0" algn="l">
                        <a:lnSpc>
                          <a:spcPct val="115000"/>
                        </a:lnSpc>
                        <a:spcBef>
                          <a:spcPts val="0"/>
                        </a:spcBef>
                        <a:spcAft>
                          <a:spcPts val="0"/>
                        </a:spcAft>
                        <a:buNone/>
                      </a:pPr>
                      <a:r>
                        <a:rPr lang="zh-TW" sz="1800"/>
                        <a:t>你知道怎麽分辨百香果和牛奶果嗎？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381000">
                <a:tc>
                  <a:txBody>
                    <a:bodyPr/>
                    <a:lstStyle/>
                    <a:p>
                      <a:pPr indent="0" lvl="0" marL="0" rtl="0" algn="l">
                        <a:lnSpc>
                          <a:spcPct val="115000"/>
                        </a:lnSpc>
                        <a:spcBef>
                          <a:spcPts val="0"/>
                        </a:spcBef>
                        <a:spcAft>
                          <a:spcPts val="0"/>
                        </a:spcAft>
                        <a:buNone/>
                      </a:pPr>
                      <a:r>
                        <a:rPr lang="zh-TW" sz="1800"/>
                        <a:t>請問現在是椪柑的產季嗎？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627900">
                <a:tc>
                  <a:txBody>
                    <a:bodyPr/>
                    <a:lstStyle/>
                    <a:p>
                      <a:pPr indent="0" lvl="0" marL="0" rtl="0" algn="l">
                        <a:lnSpc>
                          <a:spcPct val="115000"/>
                        </a:lnSpc>
                        <a:spcBef>
                          <a:spcPts val="0"/>
                        </a:spcBef>
                        <a:spcAft>
                          <a:spcPts val="0"/>
                        </a:spcAft>
                        <a:buNone/>
                      </a:pPr>
                      <a:r>
                        <a:rPr lang="zh-TW" sz="1800"/>
                        <a:t>屏東的芒果有比玉井的好吃嗎？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381000">
                <a:tc>
                  <a:txBody>
                    <a:bodyPr/>
                    <a:lstStyle/>
                    <a:p>
                      <a:pPr indent="0" lvl="0" marL="0" rtl="0" algn="l">
                        <a:lnSpc>
                          <a:spcPct val="115000"/>
                        </a:lnSpc>
                        <a:spcBef>
                          <a:spcPts val="0"/>
                        </a:spcBef>
                        <a:spcAft>
                          <a:spcPts val="0"/>
                        </a:spcAft>
                        <a:buNone/>
                      </a:pPr>
                      <a:r>
                        <a:rPr lang="zh-TW" sz="1800"/>
                        <a:t>請問要去哪裡買狗骨頭？</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r>
              <a:tr h="381000">
                <a:tc>
                  <a:txBody>
                    <a:bodyPr/>
                    <a:lstStyle/>
                    <a:p>
                      <a:pPr indent="0" lvl="0" marL="0" rtl="0" algn="l">
                        <a:lnSpc>
                          <a:spcPct val="115000"/>
                        </a:lnSpc>
                        <a:spcBef>
                          <a:spcPts val="0"/>
                        </a:spcBef>
                        <a:spcAft>
                          <a:spcPts val="0"/>
                        </a:spcAft>
                        <a:buNone/>
                      </a:pPr>
                      <a:r>
                        <a:rPr lang="zh-TW" sz="1800"/>
                        <a:t>貓跳台可以寄送嗎？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r>
              <a:tr h="627900">
                <a:tc>
                  <a:txBody>
                    <a:bodyPr/>
                    <a:lstStyle/>
                    <a:p>
                      <a:pPr indent="0" lvl="0" marL="0" rtl="0" algn="l">
                        <a:lnSpc>
                          <a:spcPct val="115000"/>
                        </a:lnSpc>
                        <a:spcBef>
                          <a:spcPts val="0"/>
                        </a:spcBef>
                        <a:spcAft>
                          <a:spcPts val="0"/>
                        </a:spcAft>
                        <a:buNone/>
                      </a:pPr>
                      <a:r>
                        <a:rPr lang="zh-TW" sz="1800"/>
                        <a:t>寵物用的廁所要怎麼選比較好？</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r>
            </a:tbl>
          </a:graphicData>
        </a:graphic>
      </p:graphicFrame>
      <p:sp>
        <p:nvSpPr>
          <p:cNvPr id="1034" name="Google Shape;1034;p104"/>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35" name="Google Shape;1035;p104"/>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已知案例</a:t>
            </a:r>
            <a:endParaRPr/>
          </a:p>
        </p:txBody>
      </p:sp>
      <p:sp>
        <p:nvSpPr>
          <p:cNvPr id="1036" name="Google Shape;1036;p104"/>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1037" name="Google Shape;1037;p104"/>
          <p:cNvGraphicFramePr/>
          <p:nvPr/>
        </p:nvGraphicFramePr>
        <p:xfrm>
          <a:off x="894775" y="3235950"/>
          <a:ext cx="3000000" cy="3000000"/>
        </p:xfrm>
        <a:graphic>
          <a:graphicData uri="http://schemas.openxmlformats.org/drawingml/2006/table">
            <a:tbl>
              <a:tblPr>
                <a:noFill/>
                <a:tableStyleId>{7AF9AF83-A6B1-41A0-B282-7FBEE329F165}</a:tableStyleId>
              </a:tblPr>
              <a:tblGrid>
                <a:gridCol w="1786325"/>
                <a:gridCol w="1192975"/>
              </a:tblGrid>
              <a:tr h="381000">
                <a:tc>
                  <a:txBody>
                    <a:bodyPr/>
                    <a:lstStyle/>
                    <a:p>
                      <a:pPr indent="0" lvl="0" marL="0" rtl="0" algn="ctr">
                        <a:lnSpc>
                          <a:spcPct val="115000"/>
                        </a:lnSpc>
                        <a:spcBef>
                          <a:spcPts val="0"/>
                        </a:spcBef>
                        <a:spcAft>
                          <a:spcPts val="0"/>
                        </a:spcAft>
                        <a:buNone/>
                      </a:pPr>
                      <a:r>
                        <a:rPr lang="zh-TW" sz="1800">
                          <a:solidFill>
                            <a:schemeClr val="lt1"/>
                          </a:solidFill>
                        </a:rPr>
                        <a:t>question</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15000"/>
                        </a:lnSpc>
                        <a:spcBef>
                          <a:spcPts val="0"/>
                        </a:spcBef>
                        <a:spcAft>
                          <a:spcPts val="0"/>
                        </a:spcAft>
                        <a:buNone/>
                      </a:pPr>
                      <a:r>
                        <a:rPr lang="zh-TW" sz="1800">
                          <a:solidFill>
                            <a:schemeClr val="lt1"/>
                          </a:solidFill>
                        </a:rPr>
                        <a:t>answer</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lnSpc>
                          <a:spcPct val="115000"/>
                        </a:lnSpc>
                        <a:spcBef>
                          <a:spcPts val="0"/>
                        </a:spcBef>
                        <a:spcAft>
                          <a:spcPts val="0"/>
                        </a:spcAft>
                        <a:buNone/>
                      </a:pPr>
                      <a:r>
                        <a:rPr lang="zh-TW" sz="1800"/>
                        <a:t>這家店有在賣芒果嗎？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如何挑給德國牧羊犬吃的飼料？</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bl>
          </a:graphicData>
        </a:graphic>
      </p:graphicFrame>
      <p:sp>
        <p:nvSpPr>
          <p:cNvPr id="1038" name="Google Shape;1038;p104"/>
          <p:cNvSpPr/>
          <p:nvPr/>
        </p:nvSpPr>
        <p:spPr>
          <a:xfrm rot="-10799187">
            <a:off x="3189148" y="3617089"/>
            <a:ext cx="1269300" cy="524700"/>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04"/>
          <p:cNvSpPr/>
          <p:nvPr/>
        </p:nvSpPr>
        <p:spPr>
          <a:xfrm rot="-8099607">
            <a:off x="2804241" y="4594404"/>
            <a:ext cx="1857216" cy="524390"/>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0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46" name="Google Shape;1046;p10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47" name="Google Shape;1047;p10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048" name="Google Shape;1048;p10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詞袋模型的相近</a:t>
            </a:r>
            <a:endParaRPr/>
          </a:p>
        </p:txBody>
      </p:sp>
      <p:pic>
        <p:nvPicPr>
          <p:cNvPr id="1049" name="Google Shape;1049;p105"/>
          <p:cNvPicPr preferRelativeResize="0"/>
          <p:nvPr/>
        </p:nvPicPr>
        <p:blipFill rotWithShape="1">
          <a:blip r:embed="rId3">
            <a:alphaModFix/>
          </a:blip>
          <a:srcRect b="43760" l="0" r="53336" t="0"/>
          <a:stretch/>
        </p:blipFill>
        <p:spPr>
          <a:xfrm>
            <a:off x="2650475" y="2261875"/>
            <a:ext cx="6017274" cy="3754200"/>
          </a:xfrm>
          <a:prstGeom prst="rect">
            <a:avLst/>
          </a:prstGeom>
          <a:noFill/>
          <a:ln>
            <a:noFill/>
          </a:ln>
        </p:spPr>
      </p:pic>
      <p:sp>
        <p:nvSpPr>
          <p:cNvPr id="1050" name="Google Shape;1050;p105"/>
          <p:cNvSpPr/>
          <p:nvPr/>
        </p:nvSpPr>
        <p:spPr>
          <a:xfrm>
            <a:off x="669500" y="4525425"/>
            <a:ext cx="2224200" cy="763500"/>
          </a:xfrm>
          <a:prstGeom prst="wedgeRoundRectCallout">
            <a:avLst>
              <a:gd fmla="val 44596" name="adj1"/>
              <a:gd fmla="val -8924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4. 這家店有在賣</a:t>
            </a:r>
            <a:r>
              <a:rPr lang="zh-TW" sz="2200">
                <a:solidFill>
                  <a:srgbClr val="FF0000"/>
                </a:solidFill>
                <a:highlight>
                  <a:srgbClr val="FFFF00"/>
                </a:highlight>
                <a:latin typeface="Microsoft JhengHei"/>
                <a:ea typeface="Microsoft JhengHei"/>
                <a:cs typeface="Microsoft JhengHei"/>
                <a:sym typeface="Microsoft JhengHei"/>
              </a:rPr>
              <a:t>芒果</a:t>
            </a:r>
            <a:r>
              <a:rPr lang="zh-TW" sz="2200">
                <a:latin typeface="Microsoft JhengHei"/>
                <a:ea typeface="Microsoft JhengHei"/>
                <a:cs typeface="Microsoft JhengHei"/>
                <a:sym typeface="Microsoft JhengHei"/>
              </a:rPr>
              <a:t>嗎？</a:t>
            </a:r>
            <a:endParaRPr sz="2200">
              <a:latin typeface="Microsoft JhengHei"/>
              <a:ea typeface="Microsoft JhengHei"/>
              <a:cs typeface="Microsoft JhengHei"/>
              <a:sym typeface="Microsoft JhengHei"/>
            </a:endParaRPr>
          </a:p>
        </p:txBody>
      </p:sp>
      <p:sp>
        <p:nvSpPr>
          <p:cNvPr id="1051" name="Google Shape;1051;p105"/>
          <p:cNvSpPr/>
          <p:nvPr/>
        </p:nvSpPr>
        <p:spPr>
          <a:xfrm>
            <a:off x="399175" y="2643225"/>
            <a:ext cx="2594700" cy="763500"/>
          </a:xfrm>
          <a:prstGeom prst="wedgeRoundRectCallout">
            <a:avLst>
              <a:gd fmla="val 46523" name="adj1"/>
              <a:gd fmla="val 9827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3. 屏東的</a:t>
            </a:r>
            <a:r>
              <a:rPr lang="zh-TW" sz="2200">
                <a:solidFill>
                  <a:srgbClr val="FF0000"/>
                </a:solidFill>
                <a:highlight>
                  <a:srgbClr val="FFFF00"/>
                </a:highlight>
                <a:latin typeface="Microsoft JhengHei"/>
                <a:ea typeface="Microsoft JhengHei"/>
                <a:cs typeface="Microsoft JhengHei"/>
                <a:sym typeface="Microsoft JhengHei"/>
              </a:rPr>
              <a:t>芒果</a:t>
            </a:r>
            <a:r>
              <a:rPr lang="zh-TW" sz="2200">
                <a:latin typeface="Microsoft JhengHei"/>
                <a:ea typeface="Microsoft JhengHei"/>
                <a:cs typeface="Microsoft JhengHei"/>
                <a:sym typeface="Microsoft JhengHei"/>
              </a:rPr>
              <a:t>有比玉井的好吃嗎？</a:t>
            </a:r>
            <a:endParaRPr sz="2200">
              <a:latin typeface="Microsoft JhengHei"/>
              <a:ea typeface="Microsoft JhengHei"/>
              <a:cs typeface="Microsoft JhengHei"/>
              <a:sym typeface="Microsoft JhengHei"/>
            </a:endParaRPr>
          </a:p>
        </p:txBody>
      </p:sp>
      <p:sp>
        <p:nvSpPr>
          <p:cNvPr id="1052" name="Google Shape;1052;p105"/>
          <p:cNvSpPr/>
          <p:nvPr/>
        </p:nvSpPr>
        <p:spPr>
          <a:xfrm>
            <a:off x="6509600" y="3616700"/>
            <a:ext cx="1542300" cy="763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053" name="Google Shape;1053;p105"/>
          <p:cNvSpPr/>
          <p:nvPr/>
        </p:nvSpPr>
        <p:spPr>
          <a:xfrm>
            <a:off x="6509600" y="2744100"/>
            <a:ext cx="1542300" cy="4248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054" name="Google Shape;1054;p105"/>
          <p:cNvSpPr/>
          <p:nvPr/>
        </p:nvSpPr>
        <p:spPr>
          <a:xfrm rot="-5400000">
            <a:off x="6974300" y="3166650"/>
            <a:ext cx="612900" cy="524700"/>
          </a:xfrm>
          <a:prstGeom prst="lef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05"/>
          <p:cNvSpPr/>
          <p:nvPr/>
        </p:nvSpPr>
        <p:spPr>
          <a:xfrm rot="924145">
            <a:off x="2535779" y="3121862"/>
            <a:ext cx="3674368" cy="524735"/>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05"/>
          <p:cNvSpPr/>
          <p:nvPr/>
        </p:nvSpPr>
        <p:spPr>
          <a:xfrm flipH="1" rot="-870699">
            <a:off x="2657257" y="4312100"/>
            <a:ext cx="3674323" cy="524763"/>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414" name="Google Shape;414;p6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415" name="Google Shape;415;p61"/>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000000"/>
                </a:solidFill>
                <a:latin typeface="Microsoft JhengHei"/>
                <a:ea typeface="Microsoft JhengHei"/>
                <a:cs typeface="Microsoft JhengHei"/>
                <a:sym typeface="Microsoft JhengHei"/>
              </a:rPr>
              <a:t>電腦也吃花生？略吃</a:t>
            </a:r>
            <a:endParaRPr b="1" sz="4000">
              <a:latin typeface="Microsoft JhengHei"/>
              <a:ea typeface="Microsoft JhengHei"/>
              <a:cs typeface="Microsoft JhengHei"/>
              <a:sym typeface="Microsoft JhengHei"/>
            </a:endParaRPr>
          </a:p>
        </p:txBody>
      </p:sp>
      <p:pic>
        <p:nvPicPr>
          <p:cNvPr id="416" name="Google Shape;416;p61"/>
          <p:cNvPicPr preferRelativeResize="0"/>
          <p:nvPr/>
        </p:nvPicPr>
        <p:blipFill>
          <a:blip r:embed="rId3">
            <a:alphaModFix/>
          </a:blip>
          <a:stretch>
            <a:fillRect/>
          </a:stretch>
        </p:blipFill>
        <p:spPr>
          <a:xfrm>
            <a:off x="682600" y="2913123"/>
            <a:ext cx="2776750" cy="2924325"/>
          </a:xfrm>
          <a:prstGeom prst="rect">
            <a:avLst/>
          </a:prstGeom>
          <a:noFill/>
          <a:ln>
            <a:noFill/>
          </a:ln>
        </p:spPr>
      </p:pic>
      <p:pic>
        <p:nvPicPr>
          <p:cNvPr id="417" name="Google Shape;417;p61"/>
          <p:cNvPicPr preferRelativeResize="0"/>
          <p:nvPr/>
        </p:nvPicPr>
        <p:blipFill rotWithShape="1">
          <a:blip r:embed="rId4">
            <a:alphaModFix/>
          </a:blip>
          <a:srcRect b="0" l="21844" r="0" t="30531"/>
          <a:stretch/>
        </p:blipFill>
        <p:spPr>
          <a:xfrm>
            <a:off x="5937675" y="4199775"/>
            <a:ext cx="2294300" cy="2039200"/>
          </a:xfrm>
          <a:prstGeom prst="rect">
            <a:avLst/>
          </a:prstGeom>
          <a:noFill/>
          <a:ln>
            <a:noFill/>
          </a:ln>
        </p:spPr>
      </p:pic>
      <p:pic>
        <p:nvPicPr>
          <p:cNvPr id="418" name="Google Shape;418;p61"/>
          <p:cNvPicPr preferRelativeResize="0"/>
          <p:nvPr/>
        </p:nvPicPr>
        <p:blipFill rotWithShape="1">
          <a:blip r:embed="rId4">
            <a:alphaModFix/>
          </a:blip>
          <a:srcRect b="69467" l="0" r="0" t="0"/>
          <a:stretch/>
        </p:blipFill>
        <p:spPr>
          <a:xfrm rot="899999">
            <a:off x="5435301" y="3114366"/>
            <a:ext cx="2935476" cy="896276"/>
          </a:xfrm>
          <a:prstGeom prst="rect">
            <a:avLst/>
          </a:prstGeom>
          <a:noFill/>
          <a:ln>
            <a:noFill/>
          </a:ln>
        </p:spPr>
      </p:pic>
      <p:pic>
        <p:nvPicPr>
          <p:cNvPr id="419" name="Google Shape;419;p61"/>
          <p:cNvPicPr preferRelativeResize="0"/>
          <p:nvPr/>
        </p:nvPicPr>
        <p:blipFill rotWithShape="1">
          <a:blip r:embed="rId4">
            <a:alphaModFix/>
          </a:blip>
          <a:srcRect b="0" l="0" r="78107" t="30531"/>
          <a:stretch/>
        </p:blipFill>
        <p:spPr>
          <a:xfrm rot="7200004">
            <a:off x="4798540" y="2841749"/>
            <a:ext cx="642647" cy="2039201"/>
          </a:xfrm>
          <a:prstGeom prst="rect">
            <a:avLst/>
          </a:prstGeom>
          <a:noFill/>
          <a:ln>
            <a:noFill/>
          </a:ln>
        </p:spPr>
      </p:pic>
      <p:pic>
        <p:nvPicPr>
          <p:cNvPr id="420" name="Google Shape;420;p61"/>
          <p:cNvPicPr preferRelativeResize="0"/>
          <p:nvPr/>
        </p:nvPicPr>
        <p:blipFill>
          <a:blip r:embed="rId5">
            <a:alphaModFix/>
          </a:blip>
          <a:stretch>
            <a:fillRect/>
          </a:stretch>
        </p:blipFill>
        <p:spPr>
          <a:xfrm>
            <a:off x="4346011" y="3111900"/>
            <a:ext cx="1518783" cy="1243800"/>
          </a:xfrm>
          <a:prstGeom prst="rect">
            <a:avLst/>
          </a:prstGeom>
          <a:noFill/>
          <a:ln>
            <a:noFill/>
          </a:ln>
        </p:spPr>
      </p:pic>
      <p:sp>
        <p:nvSpPr>
          <p:cNvPr id="421" name="Google Shape;421;p61"/>
          <p:cNvSpPr txBox="1"/>
          <p:nvPr/>
        </p:nvSpPr>
        <p:spPr>
          <a:xfrm rot="1292234">
            <a:off x="6482295" y="2500956"/>
            <a:ext cx="2247309" cy="837588"/>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a:t>花生沒吃過</a:t>
            </a:r>
            <a:endParaRPr/>
          </a:p>
          <a:p>
            <a:pPr indent="0" lvl="0" marL="0" rtl="0" algn="l">
              <a:lnSpc>
                <a:spcPct val="115000"/>
              </a:lnSpc>
              <a:spcBef>
                <a:spcPts val="0"/>
              </a:spcBef>
              <a:spcAft>
                <a:spcPts val="0"/>
              </a:spcAft>
              <a:buNone/>
            </a:pPr>
            <a:r>
              <a:rPr lang="zh-TW"/>
              <a:t>     倒是常常被請喝咖啡...</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06"/>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63" name="Google Shape;1063;p10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064" name="Google Shape;1064;p106"/>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未知案例</a:t>
            </a:r>
            <a:endParaRPr/>
          </a:p>
        </p:txBody>
      </p:sp>
      <p:sp>
        <p:nvSpPr>
          <p:cNvPr id="1065" name="Google Shape;1065;p10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未知案例 ⇦ 已知案例</a:t>
            </a:r>
            <a:endParaRPr/>
          </a:p>
        </p:txBody>
      </p:sp>
      <p:graphicFrame>
        <p:nvGraphicFramePr>
          <p:cNvPr id="1066" name="Google Shape;1066;p106"/>
          <p:cNvGraphicFramePr/>
          <p:nvPr/>
        </p:nvGraphicFramePr>
        <p:xfrm>
          <a:off x="4623588" y="2534600"/>
          <a:ext cx="3000000" cy="3000000"/>
        </p:xfrm>
        <a:graphic>
          <a:graphicData uri="http://schemas.openxmlformats.org/drawingml/2006/table">
            <a:tbl>
              <a:tblPr>
                <a:noFill/>
                <a:tableStyleId>{7AF9AF83-A6B1-41A0-B282-7FBEE329F165}</a:tableStyleId>
              </a:tblPr>
              <a:tblGrid>
                <a:gridCol w="2606750"/>
                <a:gridCol w="1292075"/>
              </a:tblGrid>
              <a:tr h="381000">
                <a:tc>
                  <a:txBody>
                    <a:bodyPr/>
                    <a:lstStyle/>
                    <a:p>
                      <a:pPr indent="0" lvl="0" marL="0" rtl="0" algn="ctr">
                        <a:lnSpc>
                          <a:spcPct val="115000"/>
                        </a:lnSpc>
                        <a:spcBef>
                          <a:spcPts val="0"/>
                        </a:spcBef>
                        <a:spcAft>
                          <a:spcPts val="0"/>
                        </a:spcAft>
                        <a:buNone/>
                      </a:pPr>
                      <a:r>
                        <a:rPr lang="zh-TW" sz="1800">
                          <a:solidFill>
                            <a:schemeClr val="lt1"/>
                          </a:solidFill>
                        </a:rPr>
                        <a:t>question</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15000"/>
                        </a:lnSpc>
                        <a:spcBef>
                          <a:spcPts val="0"/>
                        </a:spcBef>
                        <a:spcAft>
                          <a:spcPts val="0"/>
                        </a:spcAft>
                        <a:buNone/>
                      </a:pPr>
                      <a:r>
                        <a:rPr lang="zh-TW" sz="1800">
                          <a:solidFill>
                            <a:schemeClr val="lt1"/>
                          </a:solidFill>
                        </a:rPr>
                        <a:t>answer</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627900">
                <a:tc>
                  <a:txBody>
                    <a:bodyPr/>
                    <a:lstStyle/>
                    <a:p>
                      <a:pPr indent="0" lvl="0" marL="0" rtl="0" algn="l">
                        <a:lnSpc>
                          <a:spcPct val="115000"/>
                        </a:lnSpc>
                        <a:spcBef>
                          <a:spcPts val="0"/>
                        </a:spcBef>
                        <a:spcAft>
                          <a:spcPts val="0"/>
                        </a:spcAft>
                        <a:buNone/>
                      </a:pPr>
                      <a:r>
                        <a:rPr lang="zh-TW" sz="1800"/>
                        <a:t>你知道怎麽分辨百香果和牛奶果嗎？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381000">
                <a:tc>
                  <a:txBody>
                    <a:bodyPr/>
                    <a:lstStyle/>
                    <a:p>
                      <a:pPr indent="0" lvl="0" marL="0" rtl="0" algn="l">
                        <a:lnSpc>
                          <a:spcPct val="115000"/>
                        </a:lnSpc>
                        <a:spcBef>
                          <a:spcPts val="0"/>
                        </a:spcBef>
                        <a:spcAft>
                          <a:spcPts val="0"/>
                        </a:spcAft>
                        <a:buNone/>
                      </a:pPr>
                      <a:r>
                        <a:rPr lang="zh-TW" sz="1800"/>
                        <a:t>請問現在是椪柑的產季嗎？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627900">
                <a:tc>
                  <a:txBody>
                    <a:bodyPr/>
                    <a:lstStyle/>
                    <a:p>
                      <a:pPr indent="0" lvl="0" marL="0" rtl="0" algn="l">
                        <a:lnSpc>
                          <a:spcPct val="115000"/>
                        </a:lnSpc>
                        <a:spcBef>
                          <a:spcPts val="0"/>
                        </a:spcBef>
                        <a:spcAft>
                          <a:spcPts val="0"/>
                        </a:spcAft>
                        <a:buNone/>
                      </a:pPr>
                      <a:r>
                        <a:rPr lang="zh-TW" sz="1800"/>
                        <a:t>屏東的芒果有比玉井的好吃嗎？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c>
                  <a:txBody>
                    <a:bodyPr/>
                    <a:lstStyle/>
                    <a:p>
                      <a:pPr indent="0" lvl="0" marL="0" rtl="0" algn="l">
                        <a:lnSpc>
                          <a:spcPct val="115000"/>
                        </a:lnSpc>
                        <a:spcBef>
                          <a:spcPts val="0"/>
                        </a:spcBef>
                        <a:spcAft>
                          <a:spcPts val="0"/>
                        </a:spcAft>
                        <a:buNone/>
                      </a:pPr>
                      <a:r>
                        <a:rPr lang="zh-TW" sz="1800"/>
                        <a:t>問水果店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EAD3"/>
                    </a:solidFill>
                  </a:tcPr>
                </a:tc>
              </a:tr>
              <a:tr h="381000">
                <a:tc>
                  <a:txBody>
                    <a:bodyPr/>
                    <a:lstStyle/>
                    <a:p>
                      <a:pPr indent="0" lvl="0" marL="0" rtl="0" algn="l">
                        <a:lnSpc>
                          <a:spcPct val="115000"/>
                        </a:lnSpc>
                        <a:spcBef>
                          <a:spcPts val="0"/>
                        </a:spcBef>
                        <a:spcAft>
                          <a:spcPts val="0"/>
                        </a:spcAft>
                        <a:buNone/>
                      </a:pPr>
                      <a:r>
                        <a:rPr lang="zh-TW" sz="1800"/>
                        <a:t>請問要去哪裡買狗骨頭？</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r>
              <a:tr h="381000">
                <a:tc>
                  <a:txBody>
                    <a:bodyPr/>
                    <a:lstStyle/>
                    <a:p>
                      <a:pPr indent="0" lvl="0" marL="0" rtl="0" algn="l">
                        <a:lnSpc>
                          <a:spcPct val="115000"/>
                        </a:lnSpc>
                        <a:spcBef>
                          <a:spcPts val="0"/>
                        </a:spcBef>
                        <a:spcAft>
                          <a:spcPts val="0"/>
                        </a:spcAft>
                        <a:buNone/>
                      </a:pPr>
                      <a:r>
                        <a:rPr lang="zh-TW" sz="1800"/>
                        <a:t>貓跳台可以寄送嗎？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r>
              <a:tr h="627900">
                <a:tc>
                  <a:txBody>
                    <a:bodyPr/>
                    <a:lstStyle/>
                    <a:p>
                      <a:pPr indent="0" lvl="0" marL="0" rtl="0" algn="l">
                        <a:lnSpc>
                          <a:spcPct val="115000"/>
                        </a:lnSpc>
                        <a:spcBef>
                          <a:spcPts val="0"/>
                        </a:spcBef>
                        <a:spcAft>
                          <a:spcPts val="0"/>
                        </a:spcAft>
                        <a:buNone/>
                      </a:pPr>
                      <a:r>
                        <a:rPr lang="zh-TW" sz="1800"/>
                        <a:t>寵物用的廁所要怎麼選比較好？</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c>
                  <a:txBody>
                    <a:bodyPr/>
                    <a:lstStyle/>
                    <a:p>
                      <a:pPr indent="0" lvl="0" marL="0" rtl="0" algn="l">
                        <a:lnSpc>
                          <a:spcPct val="115000"/>
                        </a:lnSpc>
                        <a:spcBef>
                          <a:spcPts val="0"/>
                        </a:spcBef>
                        <a:spcAft>
                          <a:spcPts val="0"/>
                        </a:spcAft>
                        <a:buNone/>
                      </a:pPr>
                      <a:r>
                        <a:rPr lang="zh-TW" sz="1800"/>
                        <a:t>問寵物店</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9D2E9"/>
                    </a:solidFill>
                  </a:tcPr>
                </a:tc>
              </a:tr>
            </a:tbl>
          </a:graphicData>
        </a:graphic>
      </p:graphicFrame>
      <p:sp>
        <p:nvSpPr>
          <p:cNvPr id="1067" name="Google Shape;1067;p106"/>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68" name="Google Shape;1068;p106"/>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已知案例</a:t>
            </a:r>
            <a:endParaRPr/>
          </a:p>
        </p:txBody>
      </p:sp>
      <p:sp>
        <p:nvSpPr>
          <p:cNvPr id="1069" name="Google Shape;1069;p106"/>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graphicFrame>
        <p:nvGraphicFramePr>
          <p:cNvPr id="1070" name="Google Shape;1070;p106"/>
          <p:cNvGraphicFramePr/>
          <p:nvPr/>
        </p:nvGraphicFramePr>
        <p:xfrm>
          <a:off x="894775" y="3235950"/>
          <a:ext cx="3000000" cy="3000000"/>
        </p:xfrm>
        <a:graphic>
          <a:graphicData uri="http://schemas.openxmlformats.org/drawingml/2006/table">
            <a:tbl>
              <a:tblPr>
                <a:noFill/>
                <a:tableStyleId>{7AF9AF83-A6B1-41A0-B282-7FBEE329F165}</a:tableStyleId>
              </a:tblPr>
              <a:tblGrid>
                <a:gridCol w="1786325"/>
                <a:gridCol w="1192975"/>
              </a:tblGrid>
              <a:tr h="381000">
                <a:tc>
                  <a:txBody>
                    <a:bodyPr/>
                    <a:lstStyle/>
                    <a:p>
                      <a:pPr indent="0" lvl="0" marL="0" rtl="0" algn="ctr">
                        <a:lnSpc>
                          <a:spcPct val="115000"/>
                        </a:lnSpc>
                        <a:spcBef>
                          <a:spcPts val="0"/>
                        </a:spcBef>
                        <a:spcAft>
                          <a:spcPts val="0"/>
                        </a:spcAft>
                        <a:buNone/>
                      </a:pPr>
                      <a:r>
                        <a:rPr lang="zh-TW" sz="1800">
                          <a:solidFill>
                            <a:schemeClr val="lt1"/>
                          </a:solidFill>
                        </a:rPr>
                        <a:t>question</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c>
                  <a:txBody>
                    <a:bodyPr/>
                    <a:lstStyle/>
                    <a:p>
                      <a:pPr indent="0" lvl="0" marL="0" rtl="0" algn="ctr">
                        <a:lnSpc>
                          <a:spcPct val="115000"/>
                        </a:lnSpc>
                        <a:spcBef>
                          <a:spcPts val="0"/>
                        </a:spcBef>
                        <a:spcAft>
                          <a:spcPts val="0"/>
                        </a:spcAft>
                        <a:buNone/>
                      </a:pPr>
                      <a:r>
                        <a:rPr lang="zh-TW" sz="1800">
                          <a:solidFill>
                            <a:schemeClr val="lt1"/>
                          </a:solidFill>
                        </a:rPr>
                        <a:t>answer</a:t>
                      </a:r>
                      <a:endParaRPr sz="1800">
                        <a:solidFill>
                          <a:schemeClr val="lt1"/>
                        </a:solidFill>
                      </a:endParaRPr>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A86E8"/>
                    </a:solidFill>
                  </a:tcPr>
                </a:tc>
              </a:tr>
              <a:tr h="381000">
                <a:tc>
                  <a:txBody>
                    <a:bodyPr/>
                    <a:lstStyle/>
                    <a:p>
                      <a:pPr indent="0" lvl="0" marL="0" rtl="0" algn="l">
                        <a:lnSpc>
                          <a:spcPct val="115000"/>
                        </a:lnSpc>
                        <a:spcBef>
                          <a:spcPts val="0"/>
                        </a:spcBef>
                        <a:spcAft>
                          <a:spcPts val="0"/>
                        </a:spcAft>
                        <a:buNone/>
                      </a:pPr>
                      <a:r>
                        <a:rPr lang="zh-TW" sz="1800"/>
                        <a:t>這家店有在賣芒果嗎？</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3F3F3"/>
                    </a:solidFill>
                  </a:tcPr>
                </a:tc>
              </a:tr>
              <a:tr h="381000">
                <a:tc>
                  <a:txBody>
                    <a:bodyPr/>
                    <a:lstStyle/>
                    <a:p>
                      <a:pPr indent="0" lvl="0" marL="0" rtl="0" algn="l">
                        <a:lnSpc>
                          <a:spcPct val="115000"/>
                        </a:lnSpc>
                        <a:spcBef>
                          <a:spcPts val="0"/>
                        </a:spcBef>
                        <a:spcAft>
                          <a:spcPts val="0"/>
                        </a:spcAft>
                        <a:buNone/>
                      </a:pPr>
                      <a:r>
                        <a:rPr lang="zh-TW" sz="1800"/>
                        <a:t>如何挑給德國牧羊犬吃的飼料？</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c>
                  <a:txBody>
                    <a:bodyPr/>
                    <a:lstStyle/>
                    <a:p>
                      <a:pPr indent="0" lvl="0" marL="0" rtl="0" algn="l">
                        <a:lnSpc>
                          <a:spcPct val="115000"/>
                        </a:lnSpc>
                        <a:spcBef>
                          <a:spcPts val="0"/>
                        </a:spcBef>
                        <a:spcAft>
                          <a:spcPts val="0"/>
                        </a:spcAft>
                        <a:buNone/>
                      </a:pPr>
                      <a:r>
                        <a:rPr lang="zh-TW" sz="1800"/>
                        <a:t>?</a:t>
                      </a:r>
                      <a:endParaRPr sz="1800"/>
                    </a:p>
                  </a:txBody>
                  <a:tcPr marT="19050" marB="19050" marR="28575" marL="28575" anchor="b">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CFE2F3"/>
                    </a:solidFill>
                  </a:tcPr>
                </a:tc>
              </a:tr>
            </a:tbl>
          </a:graphicData>
        </a:graphic>
      </p:graphicFrame>
      <p:sp>
        <p:nvSpPr>
          <p:cNvPr id="1071" name="Google Shape;1071;p106"/>
          <p:cNvSpPr/>
          <p:nvPr/>
        </p:nvSpPr>
        <p:spPr>
          <a:xfrm rot="8870548">
            <a:off x="3113000" y="3949801"/>
            <a:ext cx="1269331" cy="524542"/>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06"/>
          <p:cNvSpPr/>
          <p:nvPr/>
        </p:nvSpPr>
        <p:spPr>
          <a:xfrm rot="-8872046">
            <a:off x="3031356" y="4883275"/>
            <a:ext cx="1432654" cy="524477"/>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10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079" name="Google Shape;1079;p10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用</a:t>
            </a:r>
            <a:r>
              <a:rPr lang="zh-TW"/>
              <a:t>語義向量來</a:t>
            </a:r>
            <a:r>
              <a:rPr lang="zh-TW"/>
              <a:t>計算相似度</a:t>
            </a:r>
            <a:endParaRPr/>
          </a:p>
        </p:txBody>
      </p:sp>
      <p:pic>
        <p:nvPicPr>
          <p:cNvPr id="1080" name="Google Shape;1080;p107"/>
          <p:cNvPicPr preferRelativeResize="0"/>
          <p:nvPr/>
        </p:nvPicPr>
        <p:blipFill rotWithShape="1">
          <a:blip r:embed="rId3">
            <a:alphaModFix/>
          </a:blip>
          <a:srcRect b="40323" l="0" r="29158" t="0"/>
          <a:stretch/>
        </p:blipFill>
        <p:spPr>
          <a:xfrm>
            <a:off x="0" y="2187087"/>
            <a:ext cx="9144001" cy="3903774"/>
          </a:xfrm>
          <a:prstGeom prst="rect">
            <a:avLst/>
          </a:prstGeom>
          <a:noFill/>
          <a:ln>
            <a:noFill/>
          </a:ln>
        </p:spPr>
      </p:pic>
      <p:sp>
        <p:nvSpPr>
          <p:cNvPr id="1081" name="Google Shape;1081;p107"/>
          <p:cNvSpPr/>
          <p:nvPr/>
        </p:nvSpPr>
        <p:spPr>
          <a:xfrm>
            <a:off x="2484900" y="2645575"/>
            <a:ext cx="6435900" cy="2901900"/>
          </a:xfrm>
          <a:prstGeom prst="roundRect">
            <a:avLst>
              <a:gd fmla="val 580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pic>
        <p:nvPicPr>
          <p:cNvPr id="1087" name="Google Shape;1087;p108"/>
          <p:cNvPicPr preferRelativeResize="0"/>
          <p:nvPr/>
        </p:nvPicPr>
        <p:blipFill>
          <a:blip r:embed="rId3">
            <a:alphaModFix/>
          </a:blip>
          <a:stretch>
            <a:fillRect/>
          </a:stretch>
        </p:blipFill>
        <p:spPr>
          <a:xfrm>
            <a:off x="5102735" y="2549788"/>
            <a:ext cx="3648401" cy="2291000"/>
          </a:xfrm>
          <a:prstGeom prst="rect">
            <a:avLst/>
          </a:prstGeom>
          <a:noFill/>
          <a:ln>
            <a:noFill/>
          </a:ln>
        </p:spPr>
      </p:pic>
      <p:sp>
        <p:nvSpPr>
          <p:cNvPr id="1088" name="Google Shape;1088;p10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089" name="Google Shape;1089;p10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K-Nearest Neighbors</a:t>
            </a:r>
            <a:endParaRPr b="0" sz="3200"/>
          </a:p>
          <a:p>
            <a:pPr indent="0" lvl="0" marL="0" rtl="0" algn="ctr">
              <a:spcBef>
                <a:spcPts val="0"/>
              </a:spcBef>
              <a:spcAft>
                <a:spcPts val="0"/>
              </a:spcAft>
              <a:buNone/>
            </a:pPr>
            <a:r>
              <a:rPr lang="zh-TW"/>
              <a:t>k</a:t>
            </a:r>
            <a:r>
              <a:rPr lang="zh-TW"/>
              <a:t>-最近鄰分類法 (KNN)</a:t>
            </a:r>
            <a:endParaRPr/>
          </a:p>
        </p:txBody>
      </p:sp>
      <p:sp>
        <p:nvSpPr>
          <p:cNvPr id="1090" name="Google Shape;1090;p108"/>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https://vitalflux.com/k-nearest-neighbors-explained-with-python-examples/</a:t>
            </a:r>
            <a:endParaRPr/>
          </a:p>
        </p:txBody>
      </p:sp>
      <p:sp>
        <p:nvSpPr>
          <p:cNvPr id="1091" name="Google Shape;1091;p108"/>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092" name="Google Shape;1092;p108"/>
          <p:cNvSpPr txBox="1"/>
          <p:nvPr>
            <p:ph idx="2" type="body"/>
          </p:nvPr>
        </p:nvSpPr>
        <p:spPr>
          <a:xfrm>
            <a:off x="533400" y="1791150"/>
            <a:ext cx="40194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Char char="●"/>
            </a:pPr>
            <a:r>
              <a:rPr lang="zh-TW"/>
              <a:t>k-</a:t>
            </a:r>
            <a:r>
              <a:rPr lang="zh-TW"/>
              <a:t>最近鄰分類法是為未知案例找尋</a:t>
            </a:r>
            <a:r>
              <a:rPr b="1" lang="zh-TW">
                <a:solidFill>
                  <a:srgbClr val="FF0000"/>
                </a:solidFill>
                <a:highlight>
                  <a:srgbClr val="FFFF00"/>
                </a:highlight>
              </a:rPr>
              <a:t>相似</a:t>
            </a:r>
            <a:r>
              <a:rPr lang="zh-TW"/>
              <a:t>的已知案例，以此決定未知案例的分類</a:t>
            </a:r>
            <a:endParaRPr/>
          </a:p>
          <a:p>
            <a:pPr indent="-381000" lvl="0" marL="457200" rtl="0" algn="l">
              <a:spcBef>
                <a:spcPts val="1000"/>
              </a:spcBef>
              <a:spcAft>
                <a:spcPts val="0"/>
              </a:spcAft>
              <a:buSzPts val="2400"/>
              <a:buChar char="●"/>
            </a:pPr>
            <a:r>
              <a:rPr lang="zh-TW"/>
              <a:t>相似度的計算常見使用歐幾里得距離</a:t>
            </a:r>
            <a:endParaRPr/>
          </a:p>
          <a:p>
            <a:pPr indent="-381000" lvl="0" marL="457200" rtl="0" algn="l">
              <a:spcBef>
                <a:spcPts val="1000"/>
              </a:spcBef>
              <a:spcAft>
                <a:spcPts val="1000"/>
              </a:spcAft>
              <a:buSzPts val="2400"/>
              <a:buChar char="●"/>
            </a:pPr>
            <a:r>
              <a:rPr lang="zh-TW"/>
              <a:t>廣泛應用於圖形辨識領域</a:t>
            </a:r>
            <a:endParaRPr/>
          </a:p>
        </p:txBody>
      </p:sp>
      <p:sp>
        <p:nvSpPr>
          <p:cNvPr id="1093" name="Google Shape;1093;p108"/>
          <p:cNvSpPr/>
          <p:nvPr/>
        </p:nvSpPr>
        <p:spPr>
          <a:xfrm>
            <a:off x="5051700" y="5497325"/>
            <a:ext cx="260400" cy="260400"/>
          </a:xfrm>
          <a:prstGeom prst="rect">
            <a:avLst/>
          </a:prstGeom>
          <a:solidFill>
            <a:srgbClr val="4A86E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08"/>
          <p:cNvSpPr/>
          <p:nvPr/>
        </p:nvSpPr>
        <p:spPr>
          <a:xfrm>
            <a:off x="5042663" y="6033600"/>
            <a:ext cx="317100" cy="274200"/>
          </a:xfrm>
          <a:prstGeom prst="triangle">
            <a:avLst>
              <a:gd fmla="val 50000" name="adj"/>
            </a:avLst>
          </a:prstGeom>
          <a:solidFill>
            <a:srgbClr val="FF00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08"/>
          <p:cNvSpPr/>
          <p:nvPr/>
        </p:nvSpPr>
        <p:spPr>
          <a:xfrm>
            <a:off x="7489000" y="5497325"/>
            <a:ext cx="260400" cy="260400"/>
          </a:xfrm>
          <a:prstGeom prst="ellipse">
            <a:avLst/>
          </a:prstGeom>
          <a:solidFill>
            <a:srgbClr val="00FF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08"/>
          <p:cNvSpPr txBox="1"/>
          <p:nvPr/>
        </p:nvSpPr>
        <p:spPr>
          <a:xfrm>
            <a:off x="7670975" y="5447300"/>
            <a:ext cx="13299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latin typeface="Microsoft JhengHei"/>
                <a:ea typeface="Microsoft JhengHei"/>
                <a:cs typeface="Microsoft JhengHei"/>
                <a:sym typeface="Microsoft JhengHei"/>
              </a:rPr>
              <a:t>未知案例</a:t>
            </a:r>
            <a:endParaRPr sz="1800">
              <a:latin typeface="Microsoft JhengHei"/>
              <a:ea typeface="Microsoft JhengHei"/>
              <a:cs typeface="Microsoft JhengHei"/>
              <a:sym typeface="Microsoft JhengHei"/>
            </a:endParaRPr>
          </a:p>
        </p:txBody>
      </p:sp>
      <p:sp>
        <p:nvSpPr>
          <p:cNvPr id="1097" name="Google Shape;1097;p108"/>
          <p:cNvSpPr txBox="1"/>
          <p:nvPr/>
        </p:nvSpPr>
        <p:spPr>
          <a:xfrm>
            <a:off x="5301525" y="5977350"/>
            <a:ext cx="19122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latin typeface="Microsoft JhengHei"/>
                <a:ea typeface="Microsoft JhengHei"/>
                <a:cs typeface="Microsoft JhengHei"/>
                <a:sym typeface="Microsoft JhengHei"/>
              </a:rPr>
              <a:t>已</a:t>
            </a:r>
            <a:r>
              <a:rPr lang="zh-TW" sz="1800">
                <a:latin typeface="Microsoft JhengHei"/>
                <a:ea typeface="Microsoft JhengHei"/>
                <a:cs typeface="Microsoft JhengHei"/>
                <a:sym typeface="Microsoft JhengHei"/>
              </a:rPr>
              <a:t>知案例: </a:t>
            </a:r>
            <a:r>
              <a:rPr lang="zh-TW" sz="1800">
                <a:latin typeface="Microsoft JhengHei"/>
                <a:ea typeface="Microsoft JhengHei"/>
                <a:cs typeface="Microsoft JhengHei"/>
                <a:sym typeface="Microsoft JhengHei"/>
              </a:rPr>
              <a:t>類別2</a:t>
            </a:r>
            <a:endParaRPr sz="1800">
              <a:latin typeface="Microsoft JhengHei"/>
              <a:ea typeface="Microsoft JhengHei"/>
              <a:cs typeface="Microsoft JhengHei"/>
              <a:sym typeface="Microsoft JhengHei"/>
            </a:endParaRPr>
          </a:p>
        </p:txBody>
      </p:sp>
      <p:sp>
        <p:nvSpPr>
          <p:cNvPr id="1098" name="Google Shape;1098;p108"/>
          <p:cNvSpPr txBox="1"/>
          <p:nvPr/>
        </p:nvSpPr>
        <p:spPr>
          <a:xfrm>
            <a:off x="5301525" y="5427275"/>
            <a:ext cx="1912200" cy="40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zh-TW" sz="1800">
                <a:latin typeface="Microsoft JhengHei"/>
                <a:ea typeface="Microsoft JhengHei"/>
                <a:cs typeface="Microsoft JhengHei"/>
                <a:sym typeface="Microsoft JhengHei"/>
              </a:rPr>
              <a:t>已知案例: 類別1</a:t>
            </a:r>
            <a:endParaRPr sz="1800">
              <a:latin typeface="Microsoft JhengHei"/>
              <a:ea typeface="Microsoft JhengHei"/>
              <a:cs typeface="Microsoft JhengHei"/>
              <a:sym typeface="Microsoft JhengHe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09"/>
          <p:cNvSpPr txBox="1"/>
          <p:nvPr>
            <p:ph idx="1" type="body"/>
          </p:nvPr>
        </p:nvSpPr>
        <p:spPr>
          <a:xfrm>
            <a:off x="476263" y="2121600"/>
            <a:ext cx="8191500" cy="44316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a:pPr>
            <a:r>
              <a:rPr lang="zh-TW"/>
              <a:t>選擇用來判斷分類的候選案例數量K (最小值為1)</a:t>
            </a:r>
            <a:endParaRPr/>
          </a:p>
          <a:p>
            <a:pPr indent="-381000" lvl="0" marL="457200" rtl="0" algn="l">
              <a:spcBef>
                <a:spcPts val="0"/>
              </a:spcBef>
              <a:spcAft>
                <a:spcPts val="0"/>
              </a:spcAft>
              <a:buSzPts val="2400"/>
              <a:buAutoNum type="arabicPeriod"/>
            </a:pPr>
            <a:r>
              <a:rPr lang="zh-TW"/>
              <a:t>對於某一未知案例，選出相似度最高的K個候選已知案例</a:t>
            </a:r>
            <a:endParaRPr/>
          </a:p>
          <a:p>
            <a:pPr indent="-381000" lvl="0" marL="457200" rtl="0" algn="l">
              <a:spcBef>
                <a:spcPts val="0"/>
              </a:spcBef>
              <a:spcAft>
                <a:spcPts val="0"/>
              </a:spcAft>
              <a:buSzPts val="2400"/>
              <a:buAutoNum type="arabicPeriod"/>
            </a:pPr>
            <a:r>
              <a:rPr lang="zh-TW"/>
              <a:t>統計K個候選已知案例之分類</a:t>
            </a:r>
            <a:r>
              <a:rPr lang="zh-TW">
                <a:solidFill>
                  <a:schemeClr val="dk1"/>
                </a:solidFill>
              </a:rPr>
              <a:t>的</a:t>
            </a:r>
            <a:r>
              <a:rPr lang="zh-TW"/>
              <a:t>數量</a:t>
            </a:r>
            <a:endParaRPr/>
          </a:p>
          <a:p>
            <a:pPr indent="-381000" lvl="0" marL="457200" rtl="0" algn="l">
              <a:spcBef>
                <a:spcPts val="0"/>
              </a:spcBef>
              <a:spcAft>
                <a:spcPts val="0"/>
              </a:spcAft>
              <a:buSzPts val="2400"/>
              <a:buAutoNum type="arabicPeriod"/>
            </a:pPr>
            <a:r>
              <a:rPr lang="zh-TW"/>
              <a:t>將候選已知案例數量最多的分類，指派給未知案例</a:t>
            </a:r>
            <a:endParaRPr/>
          </a:p>
        </p:txBody>
      </p:sp>
      <p:pic>
        <p:nvPicPr>
          <p:cNvPr id="1105" name="Google Shape;1105;p109"/>
          <p:cNvPicPr preferRelativeResize="0"/>
          <p:nvPr/>
        </p:nvPicPr>
        <p:blipFill>
          <a:blip r:embed="rId3">
            <a:alphaModFix/>
          </a:blip>
          <a:stretch>
            <a:fillRect/>
          </a:stretch>
        </p:blipFill>
        <p:spPr>
          <a:xfrm>
            <a:off x="2751548" y="4008425"/>
            <a:ext cx="3648401" cy="2291000"/>
          </a:xfrm>
          <a:prstGeom prst="rect">
            <a:avLst/>
          </a:prstGeom>
          <a:noFill/>
          <a:ln>
            <a:noFill/>
          </a:ln>
        </p:spPr>
      </p:pic>
      <p:sp>
        <p:nvSpPr>
          <p:cNvPr id="1106" name="Google Shape;1106;p10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KNN</a:t>
            </a:r>
            <a:r>
              <a:rPr lang="zh-TW"/>
              <a:t>步驟</a:t>
            </a:r>
            <a:endParaRPr/>
          </a:p>
        </p:txBody>
      </p:sp>
      <p:sp>
        <p:nvSpPr>
          <p:cNvPr id="1107" name="Google Shape;1107;p10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08" name="Google Shape;1108;p10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sz="900"/>
              <a:t>https://www.slideshare.net/akhileshjoshi123/knn-classification?qid=139ec64f-3f01-467b-8f7c-968bc8e4a70e&amp;v=&amp;b=&amp;from_search=5</a:t>
            </a:r>
            <a:endParaRPr sz="9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10"/>
          <p:cNvSpPr txBox="1"/>
          <p:nvPr>
            <p:ph idx="1" type="body"/>
          </p:nvPr>
        </p:nvSpPr>
        <p:spPr>
          <a:xfrm>
            <a:off x="476263" y="2121600"/>
            <a:ext cx="8191500" cy="44316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115" name="Google Shape;1115;p110"/>
          <p:cNvPicPr preferRelativeResize="0"/>
          <p:nvPr/>
        </p:nvPicPr>
        <p:blipFill>
          <a:blip r:embed="rId3">
            <a:alphaModFix/>
          </a:blip>
          <a:stretch>
            <a:fillRect/>
          </a:stretch>
        </p:blipFill>
        <p:spPr>
          <a:xfrm>
            <a:off x="1117002" y="2199175"/>
            <a:ext cx="6810174" cy="4276425"/>
          </a:xfrm>
          <a:prstGeom prst="rect">
            <a:avLst/>
          </a:prstGeom>
          <a:noFill/>
          <a:ln>
            <a:noFill/>
          </a:ln>
        </p:spPr>
      </p:pic>
      <p:sp>
        <p:nvSpPr>
          <p:cNvPr id="1116" name="Google Shape;1116;p11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KNN</a:t>
            </a:r>
            <a:r>
              <a:rPr lang="zh-TW"/>
              <a:t>示意圖</a:t>
            </a:r>
            <a:endParaRPr/>
          </a:p>
        </p:txBody>
      </p:sp>
      <p:sp>
        <p:nvSpPr>
          <p:cNvPr id="1117" name="Google Shape;1117;p11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18" name="Google Shape;1118;p11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sz="900"/>
              <a:t>https://www.slideshare.net/akhileshjoshi123/knn-classification?qid=139ec64f-3f01-467b-8f7c-968bc8e4a70e&amp;v=&amp;b=&amp;from_search=5</a:t>
            </a:r>
            <a:endParaRPr sz="900"/>
          </a:p>
        </p:txBody>
      </p:sp>
      <p:sp>
        <p:nvSpPr>
          <p:cNvPr id="1119" name="Google Shape;1119;p110"/>
          <p:cNvSpPr/>
          <p:nvPr/>
        </p:nvSpPr>
        <p:spPr>
          <a:xfrm>
            <a:off x="5921925" y="3399725"/>
            <a:ext cx="838200" cy="486600"/>
          </a:xfrm>
          <a:prstGeom prst="wedgeRoundRectCallout">
            <a:avLst>
              <a:gd fmla="val -76265" name="adj1"/>
              <a:gd fmla="val 4797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k=3</a:t>
            </a:r>
            <a:endParaRPr sz="1800">
              <a:solidFill>
                <a:srgbClr val="FFFFFF"/>
              </a:solidFill>
              <a:latin typeface="Microsoft JhengHei"/>
              <a:ea typeface="Microsoft JhengHei"/>
              <a:cs typeface="Microsoft JhengHei"/>
              <a:sym typeface="Microsoft JhengHei"/>
            </a:endParaRPr>
          </a:p>
        </p:txBody>
      </p:sp>
      <p:sp>
        <p:nvSpPr>
          <p:cNvPr id="1120" name="Google Shape;1120;p110"/>
          <p:cNvSpPr/>
          <p:nvPr/>
        </p:nvSpPr>
        <p:spPr>
          <a:xfrm>
            <a:off x="5749975" y="2550075"/>
            <a:ext cx="838200" cy="486600"/>
          </a:xfrm>
          <a:prstGeom prst="wedgeRoundRectCallout">
            <a:avLst>
              <a:gd fmla="val -76265" name="adj1"/>
              <a:gd fmla="val 4797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k=5</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1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27" name="Google Shape;1127;p11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128" name="Google Shape;1128;p111"/>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000000"/>
                </a:solidFill>
                <a:latin typeface="Microsoft JhengHei"/>
                <a:ea typeface="Microsoft JhengHei"/>
                <a:cs typeface="Microsoft JhengHei"/>
                <a:sym typeface="Microsoft JhengHei"/>
              </a:rPr>
              <a:t>相似度的計算</a:t>
            </a:r>
            <a:endParaRPr sz="3200">
              <a:solidFill>
                <a:srgbClr val="000000"/>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4000">
                <a:solidFill>
                  <a:srgbClr val="000000"/>
                </a:solidFill>
                <a:latin typeface="Microsoft JhengHei"/>
                <a:ea typeface="Microsoft JhengHei"/>
                <a:cs typeface="Microsoft JhengHei"/>
                <a:sym typeface="Microsoft JhengHei"/>
              </a:rPr>
              <a:t>歐基里得距離 </a:t>
            </a:r>
            <a:r>
              <a:rPr b="1" lang="zh-TW" sz="2400">
                <a:solidFill>
                  <a:srgbClr val="000000"/>
                </a:solidFill>
                <a:latin typeface="Microsoft JhengHei"/>
                <a:ea typeface="Microsoft JhengHei"/>
                <a:cs typeface="Microsoft JhengHei"/>
                <a:sym typeface="Microsoft JhengHei"/>
              </a:rPr>
              <a:t>(Euclidean distance)</a:t>
            </a:r>
            <a:endParaRPr b="1" sz="4000">
              <a:latin typeface="Microsoft JhengHei"/>
              <a:ea typeface="Microsoft JhengHei"/>
              <a:cs typeface="Microsoft JhengHei"/>
              <a:sym typeface="Microsoft JhengHei"/>
            </a:endParaRPr>
          </a:p>
        </p:txBody>
      </p:sp>
      <p:sp>
        <p:nvSpPr>
          <p:cNvPr id="1129" name="Google Shape;1129;p111"/>
          <p:cNvSpPr txBox="1"/>
          <p:nvPr/>
        </p:nvSpPr>
        <p:spPr>
          <a:xfrm>
            <a:off x="653750" y="2222200"/>
            <a:ext cx="4019400" cy="39771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560"/>
              </a:spcBef>
              <a:spcAft>
                <a:spcPts val="0"/>
              </a:spcAft>
              <a:buNone/>
            </a:pPr>
            <a:r>
              <a:rPr lang="zh-TW" sz="2400">
                <a:latin typeface="Microsoft JhengHei"/>
                <a:ea typeface="Microsoft JhengHei"/>
                <a:cs typeface="Microsoft JhengHei"/>
                <a:sym typeface="Microsoft JhengHei"/>
              </a:rPr>
              <a:t>資料點x</a:t>
            </a:r>
            <a:r>
              <a:rPr baseline="-25000" lang="zh-TW" sz="2400">
                <a:latin typeface="Microsoft JhengHei"/>
                <a:ea typeface="Microsoft JhengHei"/>
                <a:cs typeface="Microsoft JhengHei"/>
                <a:sym typeface="Microsoft JhengHei"/>
              </a:rPr>
              <a:t>i</a:t>
            </a:r>
            <a:r>
              <a:rPr lang="zh-TW" sz="2400">
                <a:latin typeface="Microsoft JhengHei"/>
                <a:ea typeface="Microsoft JhengHei"/>
                <a:cs typeface="Microsoft JhengHei"/>
                <a:sym typeface="Microsoft JhengHei"/>
              </a:rPr>
              <a:t>=&lt;x</a:t>
            </a:r>
            <a:r>
              <a:rPr baseline="-25000" lang="zh-TW" sz="2400">
                <a:latin typeface="Microsoft JhengHei"/>
                <a:ea typeface="Microsoft JhengHei"/>
                <a:cs typeface="Microsoft JhengHei"/>
                <a:sym typeface="Microsoft JhengHei"/>
              </a:rPr>
              <a:t>i1</a:t>
            </a:r>
            <a:r>
              <a:rPr lang="zh-TW" sz="2400">
                <a:latin typeface="Microsoft JhengHei"/>
                <a:ea typeface="Microsoft JhengHei"/>
                <a:cs typeface="Microsoft JhengHei"/>
                <a:sym typeface="Microsoft JhengHei"/>
              </a:rPr>
              <a:t>,x</a:t>
            </a:r>
            <a:r>
              <a:rPr baseline="-25000" lang="zh-TW" sz="2400">
                <a:latin typeface="Microsoft JhengHei"/>
                <a:ea typeface="Microsoft JhengHei"/>
                <a:cs typeface="Microsoft JhengHei"/>
                <a:sym typeface="Microsoft JhengHei"/>
              </a:rPr>
              <a:t>i2</a:t>
            </a:r>
            <a:r>
              <a:rPr lang="zh-TW" sz="2400">
                <a:latin typeface="Microsoft JhengHei"/>
                <a:ea typeface="Microsoft JhengHei"/>
                <a:cs typeface="Microsoft JhengHei"/>
                <a:sym typeface="Microsoft JhengHei"/>
              </a:rPr>
              <a:t>,...,x</a:t>
            </a:r>
            <a:r>
              <a:rPr baseline="-25000" lang="zh-TW" sz="2400">
                <a:latin typeface="Microsoft JhengHei"/>
                <a:ea typeface="Microsoft JhengHei"/>
                <a:cs typeface="Microsoft JhengHei"/>
                <a:sym typeface="Microsoft JhengHei"/>
              </a:rPr>
              <a:t>ik</a:t>
            </a:r>
            <a:r>
              <a:rPr lang="zh-TW" sz="2400">
                <a:latin typeface="Microsoft JhengHei"/>
                <a:ea typeface="Microsoft JhengHei"/>
                <a:cs typeface="Microsoft JhengHei"/>
                <a:sym typeface="Microsoft JhengHei"/>
              </a:rPr>
              <a:t>&gt;和資料點x</a:t>
            </a:r>
            <a:r>
              <a:rPr baseline="-25000" lang="zh-TW" sz="2400">
                <a:latin typeface="Microsoft JhengHei"/>
                <a:ea typeface="Microsoft JhengHei"/>
                <a:cs typeface="Microsoft JhengHei"/>
                <a:sym typeface="Microsoft JhengHei"/>
              </a:rPr>
              <a:t>j</a:t>
            </a:r>
            <a:r>
              <a:rPr lang="zh-TW" sz="2400">
                <a:latin typeface="Microsoft JhengHei"/>
                <a:ea typeface="Microsoft JhengHei"/>
                <a:cs typeface="Microsoft JhengHei"/>
                <a:sym typeface="Microsoft JhengHei"/>
              </a:rPr>
              <a:t>=&lt;x</a:t>
            </a:r>
            <a:r>
              <a:rPr baseline="-25000" lang="zh-TW" sz="2400">
                <a:latin typeface="Microsoft JhengHei"/>
                <a:ea typeface="Microsoft JhengHei"/>
                <a:cs typeface="Microsoft JhengHei"/>
                <a:sym typeface="Microsoft JhengHei"/>
              </a:rPr>
              <a:t>j1</a:t>
            </a:r>
            <a:r>
              <a:rPr lang="zh-TW" sz="2400">
                <a:latin typeface="Microsoft JhengHei"/>
                <a:ea typeface="Microsoft JhengHei"/>
                <a:cs typeface="Microsoft JhengHei"/>
                <a:sym typeface="Microsoft JhengHei"/>
              </a:rPr>
              <a:t>,x</a:t>
            </a:r>
            <a:r>
              <a:rPr baseline="-25000" lang="zh-TW" sz="2400">
                <a:latin typeface="Microsoft JhengHei"/>
                <a:ea typeface="Microsoft JhengHei"/>
                <a:cs typeface="Microsoft JhengHei"/>
                <a:sym typeface="Microsoft JhengHei"/>
              </a:rPr>
              <a:t>j2</a:t>
            </a:r>
            <a:r>
              <a:rPr lang="zh-TW" sz="2400">
                <a:latin typeface="Microsoft JhengHei"/>
                <a:ea typeface="Microsoft JhengHei"/>
                <a:cs typeface="Microsoft JhengHei"/>
                <a:sym typeface="Microsoft JhengHei"/>
              </a:rPr>
              <a:t>,...,x</a:t>
            </a:r>
            <a:r>
              <a:rPr baseline="-25000" lang="zh-TW" sz="2400">
                <a:latin typeface="Microsoft JhengHei"/>
                <a:ea typeface="Microsoft JhengHei"/>
                <a:cs typeface="Microsoft JhengHei"/>
                <a:sym typeface="Microsoft JhengHei"/>
              </a:rPr>
              <a:t>jk</a:t>
            </a:r>
            <a:r>
              <a:rPr lang="zh-TW" sz="2400">
                <a:latin typeface="Microsoft JhengHei"/>
                <a:ea typeface="Microsoft JhengHei"/>
                <a:cs typeface="Microsoft JhengHei"/>
                <a:sym typeface="Microsoft JhengHei"/>
              </a:rPr>
              <a:t>&gt;</a:t>
            </a:r>
            <a:br>
              <a:rPr lang="zh-TW" sz="2400">
                <a:latin typeface="Microsoft JhengHei"/>
                <a:ea typeface="Microsoft JhengHei"/>
                <a:cs typeface="Microsoft JhengHei"/>
                <a:sym typeface="Microsoft JhengHei"/>
              </a:rPr>
            </a:br>
            <a:r>
              <a:rPr lang="zh-TW" sz="2400">
                <a:latin typeface="Microsoft JhengHei"/>
                <a:ea typeface="Microsoft JhengHei"/>
                <a:cs typeface="Microsoft JhengHei"/>
                <a:sym typeface="Microsoft JhengHei"/>
              </a:rPr>
              <a:t>之間的歐基里得距離算法</a:t>
            </a:r>
            <a:endParaRPr sz="2400">
              <a:latin typeface="Microsoft JhengHei"/>
              <a:ea typeface="Microsoft JhengHei"/>
              <a:cs typeface="Microsoft JhengHei"/>
              <a:sym typeface="Microsoft JhengHei"/>
            </a:endParaRPr>
          </a:p>
        </p:txBody>
      </p:sp>
      <p:grpSp>
        <p:nvGrpSpPr>
          <p:cNvPr id="1130" name="Google Shape;1130;p111"/>
          <p:cNvGrpSpPr/>
          <p:nvPr/>
        </p:nvGrpSpPr>
        <p:grpSpPr>
          <a:xfrm>
            <a:off x="653749" y="4196393"/>
            <a:ext cx="4321487" cy="2002889"/>
            <a:chOff x="286250" y="3340375"/>
            <a:chExt cx="5765826" cy="2672300"/>
          </a:xfrm>
        </p:grpSpPr>
        <p:pic>
          <p:nvPicPr>
            <p:cNvPr id="1131" name="Google Shape;1131;p111"/>
            <p:cNvPicPr preferRelativeResize="0"/>
            <p:nvPr/>
          </p:nvPicPr>
          <p:blipFill rotWithShape="1">
            <a:blip r:embed="rId3">
              <a:alphaModFix/>
            </a:blip>
            <a:srcRect b="0" l="54572" r="0" t="32804"/>
            <a:stretch/>
          </p:blipFill>
          <p:spPr>
            <a:xfrm>
              <a:off x="1898100" y="4993800"/>
              <a:ext cx="4153976" cy="1018875"/>
            </a:xfrm>
            <a:prstGeom prst="rect">
              <a:avLst/>
            </a:prstGeom>
            <a:noFill/>
            <a:ln>
              <a:noFill/>
            </a:ln>
          </p:spPr>
        </p:pic>
        <p:grpSp>
          <p:nvGrpSpPr>
            <p:cNvPr id="1132" name="Google Shape;1132;p111"/>
            <p:cNvGrpSpPr/>
            <p:nvPr/>
          </p:nvGrpSpPr>
          <p:grpSpPr>
            <a:xfrm>
              <a:off x="286250" y="3340375"/>
              <a:ext cx="5374200" cy="1516250"/>
              <a:chOff x="286250" y="3340375"/>
              <a:chExt cx="5374200" cy="1516250"/>
            </a:xfrm>
          </p:grpSpPr>
          <p:pic>
            <p:nvPicPr>
              <p:cNvPr id="1133" name="Google Shape;1133;p111"/>
              <p:cNvPicPr preferRelativeResize="0"/>
              <p:nvPr/>
            </p:nvPicPr>
            <p:blipFill rotWithShape="1">
              <a:blip r:embed="rId3">
                <a:alphaModFix/>
              </a:blip>
              <a:srcRect b="0" l="0" r="41228" t="0"/>
              <a:stretch/>
            </p:blipFill>
            <p:spPr>
              <a:xfrm>
                <a:off x="286250" y="3340375"/>
                <a:ext cx="5374149" cy="1516250"/>
              </a:xfrm>
              <a:prstGeom prst="rect">
                <a:avLst/>
              </a:prstGeom>
              <a:noFill/>
              <a:ln>
                <a:noFill/>
              </a:ln>
            </p:spPr>
          </p:pic>
          <p:sp>
            <p:nvSpPr>
              <p:cNvPr id="1134" name="Google Shape;1134;p111"/>
              <p:cNvSpPr/>
              <p:nvPr/>
            </p:nvSpPr>
            <p:spPr>
              <a:xfrm>
                <a:off x="5287550" y="3976950"/>
                <a:ext cx="372900" cy="418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135" name="Google Shape;1135;p111"/>
          <p:cNvPicPr preferRelativeResize="0"/>
          <p:nvPr/>
        </p:nvPicPr>
        <p:blipFill rotWithShape="1">
          <a:blip r:embed="rId4">
            <a:alphaModFix/>
          </a:blip>
          <a:srcRect b="0" l="0" r="48817" t="0"/>
          <a:stretch/>
        </p:blipFill>
        <p:spPr>
          <a:xfrm>
            <a:off x="5136244" y="2480350"/>
            <a:ext cx="3095725" cy="2581275"/>
          </a:xfrm>
          <a:prstGeom prst="rect">
            <a:avLst/>
          </a:prstGeom>
          <a:noFill/>
          <a:ln>
            <a:noFill/>
          </a:ln>
        </p:spPr>
      </p:pic>
      <p:sp>
        <p:nvSpPr>
          <p:cNvPr id="1136" name="Google Shape;1136;p111"/>
          <p:cNvSpPr/>
          <p:nvPr/>
        </p:nvSpPr>
        <p:spPr>
          <a:xfrm>
            <a:off x="5603900" y="3558925"/>
            <a:ext cx="926400" cy="339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1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43" name="Google Shape;1143;p11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144" name="Google Shape;1144;p112"/>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000000"/>
                </a:solidFill>
                <a:latin typeface="Microsoft JhengHei"/>
                <a:ea typeface="Microsoft JhengHei"/>
                <a:cs typeface="Microsoft JhengHei"/>
                <a:sym typeface="Microsoft JhengHei"/>
              </a:rPr>
              <a:t>畢氏定理⇨</a:t>
            </a:r>
            <a:r>
              <a:rPr b="1" lang="zh-TW" sz="4000">
                <a:latin typeface="Microsoft JhengHei"/>
                <a:ea typeface="Microsoft JhengHei"/>
                <a:cs typeface="Microsoft JhengHei"/>
                <a:sym typeface="Microsoft JhengHei"/>
              </a:rPr>
              <a:t>歐基里得距離</a:t>
            </a:r>
            <a:endParaRPr b="1" sz="4000">
              <a:latin typeface="Microsoft JhengHei"/>
              <a:ea typeface="Microsoft JhengHei"/>
              <a:cs typeface="Microsoft JhengHei"/>
              <a:sym typeface="Microsoft JhengHei"/>
            </a:endParaRPr>
          </a:p>
        </p:txBody>
      </p:sp>
      <p:pic>
        <p:nvPicPr>
          <p:cNvPr id="1145" name="Google Shape;1145;p112"/>
          <p:cNvPicPr preferRelativeResize="0"/>
          <p:nvPr/>
        </p:nvPicPr>
        <p:blipFill rotWithShape="1">
          <a:blip r:embed="rId3">
            <a:alphaModFix/>
          </a:blip>
          <a:srcRect b="0" l="0" r="48817" t="0"/>
          <a:stretch/>
        </p:blipFill>
        <p:spPr>
          <a:xfrm>
            <a:off x="5136244" y="2480350"/>
            <a:ext cx="3095725" cy="2581275"/>
          </a:xfrm>
          <a:prstGeom prst="rect">
            <a:avLst/>
          </a:prstGeom>
          <a:noFill/>
          <a:ln>
            <a:noFill/>
          </a:ln>
        </p:spPr>
      </p:pic>
      <p:sp>
        <p:nvSpPr>
          <p:cNvPr id="1146" name="Google Shape;1146;p112"/>
          <p:cNvSpPr/>
          <p:nvPr/>
        </p:nvSpPr>
        <p:spPr>
          <a:xfrm>
            <a:off x="5603900" y="3558925"/>
            <a:ext cx="926400" cy="339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47" name="Google Shape;1147;p112"/>
          <p:cNvCxnSpPr/>
          <p:nvPr/>
        </p:nvCxnSpPr>
        <p:spPr>
          <a:xfrm>
            <a:off x="6219650" y="4208575"/>
            <a:ext cx="937800" cy="0"/>
          </a:xfrm>
          <a:prstGeom prst="straightConnector1">
            <a:avLst/>
          </a:prstGeom>
          <a:noFill/>
          <a:ln cap="flat" cmpd="sng" w="28575">
            <a:solidFill>
              <a:srgbClr val="FF0000"/>
            </a:solidFill>
            <a:prstDash val="solid"/>
            <a:round/>
            <a:headEnd len="med" w="med" type="none"/>
            <a:tailEnd len="med" w="med" type="none"/>
          </a:ln>
        </p:spPr>
      </p:cxnSp>
      <p:cxnSp>
        <p:nvCxnSpPr>
          <p:cNvPr id="1148" name="Google Shape;1148;p112"/>
          <p:cNvCxnSpPr/>
          <p:nvPr/>
        </p:nvCxnSpPr>
        <p:spPr>
          <a:xfrm>
            <a:off x="7191350" y="3536325"/>
            <a:ext cx="0" cy="666600"/>
          </a:xfrm>
          <a:prstGeom prst="straightConnector1">
            <a:avLst/>
          </a:prstGeom>
          <a:noFill/>
          <a:ln cap="flat" cmpd="sng" w="28575">
            <a:solidFill>
              <a:srgbClr val="FF0000"/>
            </a:solidFill>
            <a:prstDash val="solid"/>
            <a:round/>
            <a:headEnd len="med" w="med" type="none"/>
            <a:tailEnd len="med" w="med" type="none"/>
          </a:ln>
        </p:spPr>
      </p:cxnSp>
      <p:pic>
        <p:nvPicPr>
          <p:cNvPr id="1149" name="Google Shape;1149;p112"/>
          <p:cNvPicPr preferRelativeResize="0"/>
          <p:nvPr/>
        </p:nvPicPr>
        <p:blipFill>
          <a:blip r:embed="rId4">
            <a:alphaModFix/>
          </a:blip>
          <a:stretch>
            <a:fillRect/>
          </a:stretch>
        </p:blipFill>
        <p:spPr>
          <a:xfrm>
            <a:off x="1463000" y="2013625"/>
            <a:ext cx="2543175" cy="3048000"/>
          </a:xfrm>
          <a:prstGeom prst="rect">
            <a:avLst/>
          </a:prstGeom>
          <a:noFill/>
          <a:ln>
            <a:noFill/>
          </a:ln>
        </p:spPr>
      </p:pic>
      <p:sp>
        <p:nvSpPr>
          <p:cNvPr id="1150" name="Google Shape;1150;p112"/>
          <p:cNvSpPr txBox="1"/>
          <p:nvPr/>
        </p:nvSpPr>
        <p:spPr>
          <a:xfrm>
            <a:off x="1187038" y="5332113"/>
            <a:ext cx="3095100" cy="400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3200"/>
              <a:t>c</a:t>
            </a:r>
            <a:r>
              <a:rPr baseline="30000" lang="zh-TW" sz="3200"/>
              <a:t>2</a:t>
            </a:r>
            <a:r>
              <a:rPr lang="zh-TW" sz="3200"/>
              <a:t>=a</a:t>
            </a:r>
            <a:r>
              <a:rPr baseline="30000" lang="zh-TW" sz="3200"/>
              <a:t>2</a:t>
            </a:r>
            <a:r>
              <a:rPr lang="zh-TW" sz="3200"/>
              <a:t>+b</a:t>
            </a:r>
            <a:r>
              <a:rPr baseline="30000" lang="zh-TW" sz="3200"/>
              <a:t>2</a:t>
            </a:r>
            <a:endParaRPr baseline="30000" sz="3200"/>
          </a:p>
        </p:txBody>
      </p:sp>
      <p:sp>
        <p:nvSpPr>
          <p:cNvPr id="1151" name="Google Shape;1151;p112"/>
          <p:cNvSpPr/>
          <p:nvPr/>
        </p:nvSpPr>
        <p:spPr>
          <a:xfrm flipH="1">
            <a:off x="4192000" y="3607275"/>
            <a:ext cx="1049400" cy="524700"/>
          </a:xfrm>
          <a:prstGeom prst="leftArrow">
            <a:avLst>
              <a:gd fmla="val 50000" name="adj1"/>
              <a:gd fmla="val 50000" name="adj2"/>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1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58" name="Google Shape;1158;p11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159" name="Google Shape;1159;p113"/>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歐基里得距離計算</a:t>
            </a:r>
            <a:endParaRPr b="1" sz="4000">
              <a:latin typeface="Microsoft JhengHei"/>
              <a:ea typeface="Microsoft JhengHei"/>
              <a:cs typeface="Microsoft JhengHei"/>
              <a:sym typeface="Microsoft JhengHei"/>
            </a:endParaRPr>
          </a:p>
        </p:txBody>
      </p:sp>
      <p:graphicFrame>
        <p:nvGraphicFramePr>
          <p:cNvPr id="1160" name="Google Shape;1160;p113"/>
          <p:cNvGraphicFramePr/>
          <p:nvPr/>
        </p:nvGraphicFramePr>
        <p:xfrm>
          <a:off x="679625" y="2123500"/>
          <a:ext cx="3000000" cy="3000000"/>
        </p:xfrm>
        <a:graphic>
          <a:graphicData uri="http://schemas.openxmlformats.org/drawingml/2006/table">
            <a:tbl>
              <a:tblPr>
                <a:noFill/>
                <a:tableStyleId>{BF8D3A96-945B-445A-BABE-992489261520}</a:tableStyleId>
              </a:tblPr>
              <a:tblGrid>
                <a:gridCol w="704850"/>
                <a:gridCol w="965150"/>
                <a:gridCol w="1378000"/>
              </a:tblGrid>
              <a:tr h="276225">
                <a:tc>
                  <a:txBody>
                    <a:bodyPr/>
                    <a:lstStyle/>
                    <a:p>
                      <a:pPr indent="0" lvl="0" marL="0" rtl="0" algn="ctr">
                        <a:lnSpc>
                          <a:spcPct val="115000"/>
                        </a:lnSpc>
                        <a:spcBef>
                          <a:spcPts val="0"/>
                        </a:spcBef>
                        <a:spcAft>
                          <a:spcPts val="0"/>
                        </a:spcAft>
                        <a:buNone/>
                      </a:pPr>
                      <a:r>
                        <a:rPr b="1" lang="zh-TW" sz="1800">
                          <a:solidFill>
                            <a:srgbClr val="FFFFFF"/>
                          </a:solidFill>
                        </a:rPr>
                        <a:t>句子</a:t>
                      </a:r>
                      <a:endParaRPr b="1" sz="18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zh-TW" sz="1800">
                          <a:solidFill>
                            <a:srgbClr val="FFFFFF"/>
                          </a:solidFill>
                        </a:rPr>
                        <a:t>維度1</a:t>
                      </a:r>
                      <a:endParaRPr b="1" sz="1800">
                        <a:solidFill>
                          <a:srgbClr val="FFFFFF"/>
                        </a:solidFill>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ctr">
                        <a:lnSpc>
                          <a:spcPct val="115000"/>
                        </a:lnSpc>
                        <a:spcBef>
                          <a:spcPts val="0"/>
                        </a:spcBef>
                        <a:spcAft>
                          <a:spcPts val="0"/>
                        </a:spcAft>
                        <a:buNone/>
                      </a:pPr>
                      <a:r>
                        <a:rPr b="1" lang="zh-TW" sz="1800">
                          <a:solidFill>
                            <a:srgbClr val="FFFFFF"/>
                          </a:solidFill>
                        </a:rPr>
                        <a:t>維度2</a:t>
                      </a:r>
                      <a:endParaRPr b="1" sz="1800">
                        <a:solidFill>
                          <a:srgbClr val="FFFFFF"/>
                        </a:solidFill>
                        <a:latin typeface="Times New Roman"/>
                        <a:ea typeface="Times New Roman"/>
                        <a:cs typeface="Times New Roman"/>
                        <a:sym typeface="Times New Roman"/>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20</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257175">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21</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ctr">
                        <a:lnSpc>
                          <a:spcPct val="115000"/>
                        </a:lnSpc>
                        <a:spcBef>
                          <a:spcPts val="0"/>
                        </a:spcBef>
                        <a:spcAft>
                          <a:spcPts val="0"/>
                        </a:spcAft>
                        <a:buNone/>
                      </a:pPr>
                      <a:r>
                        <a:rPr lang="zh-TW" sz="2400">
                          <a:latin typeface="Times New Roman"/>
                          <a:ea typeface="Times New Roman"/>
                          <a:cs typeface="Times New Roman"/>
                          <a:sym typeface="Times New Roman"/>
                        </a:rPr>
                        <a:t>26</a:t>
                      </a:r>
                      <a:endParaRPr sz="24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r>
            </a:tbl>
          </a:graphicData>
        </a:graphic>
      </p:graphicFrame>
      <p:pic>
        <p:nvPicPr>
          <p:cNvPr id="1161" name="Google Shape;1161;p113"/>
          <p:cNvPicPr preferRelativeResize="0"/>
          <p:nvPr/>
        </p:nvPicPr>
        <p:blipFill rotWithShape="1">
          <a:blip r:embed="rId3">
            <a:alphaModFix/>
          </a:blip>
          <a:srcRect b="0" l="0" r="48817" t="0"/>
          <a:stretch/>
        </p:blipFill>
        <p:spPr>
          <a:xfrm>
            <a:off x="5627228" y="2014100"/>
            <a:ext cx="2417070" cy="2015400"/>
          </a:xfrm>
          <a:prstGeom prst="rect">
            <a:avLst/>
          </a:prstGeom>
          <a:noFill/>
          <a:ln>
            <a:noFill/>
          </a:ln>
        </p:spPr>
      </p:pic>
      <p:sp>
        <p:nvSpPr>
          <p:cNvPr id="1162" name="Google Shape;1162;p113"/>
          <p:cNvSpPr/>
          <p:nvPr/>
        </p:nvSpPr>
        <p:spPr>
          <a:xfrm>
            <a:off x="6660750" y="1694725"/>
            <a:ext cx="2007000" cy="779700"/>
          </a:xfrm>
          <a:prstGeom prst="wedgeRoundRectCallout">
            <a:avLst>
              <a:gd fmla="val -23753" name="adj1"/>
              <a:gd fmla="val 86213" name="adj2"/>
              <a:gd fmla="val 0" name="adj3"/>
            </a:avLst>
          </a:prstGeom>
          <a:solidFill>
            <a:srgbClr val="C0504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x</a:t>
            </a:r>
            <a:r>
              <a:rPr baseline="-25000" lang="zh-TW" sz="2400">
                <a:solidFill>
                  <a:srgbClr val="FFFFFF"/>
                </a:solidFill>
              </a:rPr>
              <a:t>2</a:t>
            </a:r>
            <a:r>
              <a:rPr lang="zh-TW" sz="2400">
                <a:solidFill>
                  <a:srgbClr val="FFFFFF"/>
                </a:solidFill>
              </a:rPr>
              <a:t>=&lt;21,26&gt;</a:t>
            </a:r>
            <a:endParaRPr sz="2400">
              <a:solidFill>
                <a:srgbClr val="FFFFFF"/>
              </a:solidFill>
            </a:endParaRPr>
          </a:p>
        </p:txBody>
      </p:sp>
      <p:sp>
        <p:nvSpPr>
          <p:cNvPr id="1163" name="Google Shape;1163;p113"/>
          <p:cNvSpPr/>
          <p:nvPr/>
        </p:nvSpPr>
        <p:spPr>
          <a:xfrm>
            <a:off x="3758100" y="3457250"/>
            <a:ext cx="2007000" cy="779700"/>
          </a:xfrm>
          <a:prstGeom prst="wedgeRoundRectCallout">
            <a:avLst>
              <a:gd fmla="val 74056" name="adj1"/>
              <a:gd fmla="val -57246" name="adj2"/>
              <a:gd fmla="val 0" name="adj3"/>
            </a:avLst>
          </a:prstGeom>
          <a:solidFill>
            <a:srgbClr val="274E13"/>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x</a:t>
            </a:r>
            <a:r>
              <a:rPr baseline="-25000" lang="zh-TW" sz="2400">
                <a:solidFill>
                  <a:srgbClr val="FFFFFF"/>
                </a:solidFill>
              </a:rPr>
              <a:t>1</a:t>
            </a:r>
            <a:r>
              <a:rPr lang="zh-TW" sz="2400">
                <a:solidFill>
                  <a:srgbClr val="FFFFFF"/>
                </a:solidFill>
              </a:rPr>
              <a:t>=&lt;20,20&gt;</a:t>
            </a:r>
            <a:endParaRPr sz="2400">
              <a:solidFill>
                <a:srgbClr val="FFFFFF"/>
              </a:solidFill>
            </a:endParaRPr>
          </a:p>
        </p:txBody>
      </p:sp>
      <p:sp>
        <p:nvSpPr>
          <p:cNvPr id="1164" name="Google Shape;1164;p113"/>
          <p:cNvSpPr txBox="1"/>
          <p:nvPr/>
        </p:nvSpPr>
        <p:spPr>
          <a:xfrm>
            <a:off x="239650" y="4440200"/>
            <a:ext cx="4019400" cy="20628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560"/>
              </a:spcBef>
              <a:spcAft>
                <a:spcPts val="0"/>
              </a:spcAft>
              <a:buNone/>
            </a:pPr>
            <a:r>
              <a:rPr lang="zh-TW" sz="2400">
                <a:solidFill>
                  <a:srgbClr val="274E13"/>
                </a:solidFill>
                <a:latin typeface="Microsoft JhengHei"/>
                <a:ea typeface="Microsoft JhengHei"/>
                <a:cs typeface="Microsoft JhengHei"/>
                <a:sym typeface="Microsoft JhengHei"/>
              </a:rPr>
              <a:t>句子x</a:t>
            </a:r>
            <a:r>
              <a:rPr baseline="-25000" lang="zh-TW" sz="2400">
                <a:solidFill>
                  <a:srgbClr val="274E13"/>
                </a:solidFill>
                <a:latin typeface="Microsoft JhengHei"/>
                <a:ea typeface="Microsoft JhengHei"/>
                <a:cs typeface="Microsoft JhengHei"/>
                <a:sym typeface="Microsoft JhengHei"/>
              </a:rPr>
              <a:t>1</a:t>
            </a:r>
            <a:r>
              <a:rPr lang="zh-TW" sz="2400">
                <a:solidFill>
                  <a:srgbClr val="274E13"/>
                </a:solidFill>
                <a:latin typeface="Microsoft JhengHei"/>
                <a:ea typeface="Microsoft JhengHei"/>
                <a:cs typeface="Microsoft JhengHei"/>
                <a:sym typeface="Microsoft JhengHei"/>
              </a:rPr>
              <a:t>=[20, 20]</a:t>
            </a:r>
            <a:r>
              <a:rPr lang="zh-TW" sz="2400">
                <a:latin typeface="Microsoft JhengHei"/>
                <a:ea typeface="Microsoft JhengHei"/>
                <a:cs typeface="Microsoft JhengHei"/>
                <a:sym typeface="Microsoft JhengHei"/>
              </a:rPr>
              <a:t> 與</a:t>
            </a:r>
            <a:br>
              <a:rPr lang="zh-TW" sz="2400">
                <a:latin typeface="Microsoft JhengHei"/>
                <a:ea typeface="Microsoft JhengHei"/>
                <a:cs typeface="Microsoft JhengHei"/>
                <a:sym typeface="Microsoft JhengHei"/>
              </a:rPr>
            </a:br>
            <a:r>
              <a:rPr lang="zh-TW" sz="2400">
                <a:solidFill>
                  <a:srgbClr val="FF0000"/>
                </a:solidFill>
                <a:latin typeface="Microsoft JhengHei"/>
                <a:ea typeface="Microsoft JhengHei"/>
                <a:cs typeface="Microsoft JhengHei"/>
                <a:sym typeface="Microsoft JhengHei"/>
              </a:rPr>
              <a:t>句子x</a:t>
            </a:r>
            <a:r>
              <a:rPr baseline="-25000" lang="zh-TW" sz="2400">
                <a:solidFill>
                  <a:srgbClr val="FF0000"/>
                </a:solidFill>
                <a:latin typeface="Microsoft JhengHei"/>
                <a:ea typeface="Microsoft JhengHei"/>
                <a:cs typeface="Microsoft JhengHei"/>
                <a:sym typeface="Microsoft JhengHei"/>
              </a:rPr>
              <a:t>2</a:t>
            </a:r>
            <a:r>
              <a:rPr lang="zh-TW" sz="2400">
                <a:solidFill>
                  <a:srgbClr val="FF0000"/>
                </a:solidFill>
                <a:latin typeface="Microsoft JhengHei"/>
                <a:ea typeface="Microsoft JhengHei"/>
                <a:cs typeface="Microsoft JhengHei"/>
                <a:sym typeface="Microsoft JhengHei"/>
              </a:rPr>
              <a:t>=[21, 26]</a:t>
            </a:r>
            <a:endParaRPr sz="2400">
              <a:solidFill>
                <a:srgbClr val="FF0000"/>
              </a:solidFill>
              <a:latin typeface="Microsoft JhengHei"/>
              <a:ea typeface="Microsoft JhengHei"/>
              <a:cs typeface="Microsoft JhengHei"/>
              <a:sym typeface="Microsoft JhengHei"/>
            </a:endParaRPr>
          </a:p>
          <a:p>
            <a:pPr indent="0" lvl="0" marL="0" rtl="0" algn="ctr">
              <a:lnSpc>
                <a:spcPct val="150000"/>
              </a:lnSpc>
              <a:spcBef>
                <a:spcPts val="560"/>
              </a:spcBef>
              <a:spcAft>
                <a:spcPts val="0"/>
              </a:spcAft>
              <a:buNone/>
            </a:pPr>
            <a:r>
              <a:rPr lang="zh-TW" sz="2400">
                <a:latin typeface="Microsoft JhengHei"/>
                <a:ea typeface="Microsoft JhengHei"/>
                <a:cs typeface="Microsoft JhengHei"/>
                <a:sym typeface="Microsoft JhengHei"/>
              </a:rPr>
              <a:t>之間的歐基里得距離為：</a:t>
            </a:r>
            <a:endParaRPr sz="2400">
              <a:latin typeface="Microsoft JhengHei"/>
              <a:ea typeface="Microsoft JhengHei"/>
              <a:cs typeface="Microsoft JhengHei"/>
              <a:sym typeface="Microsoft JhengHei"/>
            </a:endParaRPr>
          </a:p>
          <a:p>
            <a:pPr indent="0" lvl="0" marL="0" rtl="0" algn="ctr">
              <a:lnSpc>
                <a:spcPct val="150000"/>
              </a:lnSpc>
              <a:spcBef>
                <a:spcPts val="560"/>
              </a:spcBef>
              <a:spcAft>
                <a:spcPts val="0"/>
              </a:spcAft>
              <a:buNone/>
            </a:pPr>
            <a:r>
              <a:t/>
            </a:r>
            <a:endParaRPr sz="2400">
              <a:latin typeface="Microsoft JhengHei"/>
              <a:ea typeface="Microsoft JhengHei"/>
              <a:cs typeface="Microsoft JhengHei"/>
              <a:sym typeface="Microsoft JhengHei"/>
            </a:endParaRPr>
          </a:p>
        </p:txBody>
      </p:sp>
      <p:grpSp>
        <p:nvGrpSpPr>
          <p:cNvPr id="1165" name="Google Shape;1165;p113"/>
          <p:cNvGrpSpPr/>
          <p:nvPr/>
        </p:nvGrpSpPr>
        <p:grpSpPr>
          <a:xfrm>
            <a:off x="4462492" y="4630375"/>
            <a:ext cx="2000083" cy="571575"/>
            <a:chOff x="4598067" y="4630375"/>
            <a:chExt cx="2000083" cy="571575"/>
          </a:xfrm>
        </p:grpSpPr>
        <p:pic>
          <p:nvPicPr>
            <p:cNvPr id="1166" name="Google Shape;1166;p113"/>
            <p:cNvPicPr preferRelativeResize="0"/>
            <p:nvPr/>
          </p:nvPicPr>
          <p:blipFill rotWithShape="1">
            <a:blip r:embed="rId4">
              <a:alphaModFix/>
            </a:blip>
            <a:srcRect b="0" l="0" r="64680" t="0"/>
            <a:stretch/>
          </p:blipFill>
          <p:spPr>
            <a:xfrm>
              <a:off x="4598067" y="4630375"/>
              <a:ext cx="1920975" cy="571500"/>
            </a:xfrm>
            <a:prstGeom prst="rect">
              <a:avLst/>
            </a:prstGeom>
            <a:noFill/>
            <a:ln>
              <a:noFill/>
            </a:ln>
          </p:spPr>
        </p:pic>
        <p:sp>
          <p:nvSpPr>
            <p:cNvPr id="1167" name="Google Shape;1167;p113"/>
            <p:cNvSpPr/>
            <p:nvPr/>
          </p:nvSpPr>
          <p:spPr>
            <a:xfrm>
              <a:off x="6414550" y="4920350"/>
              <a:ext cx="183600" cy="274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13"/>
            <p:cNvSpPr/>
            <p:nvPr/>
          </p:nvSpPr>
          <p:spPr>
            <a:xfrm>
              <a:off x="6315675" y="4979650"/>
              <a:ext cx="183600" cy="222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9" name="Google Shape;1169;p113"/>
          <p:cNvGrpSpPr/>
          <p:nvPr/>
        </p:nvGrpSpPr>
        <p:grpSpPr>
          <a:xfrm>
            <a:off x="4912696" y="5437550"/>
            <a:ext cx="3755050" cy="571500"/>
            <a:chOff x="6281796" y="5607025"/>
            <a:chExt cx="3755050" cy="571500"/>
          </a:xfrm>
        </p:grpSpPr>
        <p:pic>
          <p:nvPicPr>
            <p:cNvPr id="1170" name="Google Shape;1170;p113"/>
            <p:cNvPicPr preferRelativeResize="0"/>
            <p:nvPr/>
          </p:nvPicPr>
          <p:blipFill rotWithShape="1">
            <a:blip r:embed="rId4">
              <a:alphaModFix/>
            </a:blip>
            <a:srcRect b="0" l="30958" r="0" t="0"/>
            <a:stretch/>
          </p:blipFill>
          <p:spPr>
            <a:xfrm>
              <a:off x="6281796" y="5607025"/>
              <a:ext cx="3755050" cy="571500"/>
            </a:xfrm>
            <a:prstGeom prst="rect">
              <a:avLst/>
            </a:prstGeom>
            <a:noFill/>
            <a:ln>
              <a:noFill/>
            </a:ln>
          </p:spPr>
        </p:pic>
        <p:sp>
          <p:nvSpPr>
            <p:cNvPr id="1171" name="Google Shape;1171;p113"/>
            <p:cNvSpPr/>
            <p:nvPr/>
          </p:nvSpPr>
          <p:spPr>
            <a:xfrm>
              <a:off x="6281800" y="5708400"/>
              <a:ext cx="107100" cy="241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2" name="Google Shape;1172;p113"/>
          <p:cNvSpPr/>
          <p:nvPr/>
        </p:nvSpPr>
        <p:spPr>
          <a:xfrm>
            <a:off x="8360650" y="5293250"/>
            <a:ext cx="384000" cy="763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173" name="Google Shape;1173;p113"/>
          <p:cNvSpPr/>
          <p:nvPr/>
        </p:nvSpPr>
        <p:spPr>
          <a:xfrm>
            <a:off x="5988050" y="2833025"/>
            <a:ext cx="703500" cy="261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114"/>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180" name="Google Shape;1180;p11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81" name="Google Shape;1181;p11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相似度計算結果</a:t>
            </a:r>
            <a:endParaRPr/>
          </a:p>
        </p:txBody>
      </p:sp>
      <p:sp>
        <p:nvSpPr>
          <p:cNvPr id="1182" name="Google Shape;1182;p11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183" name="Google Shape;1183;p114"/>
          <p:cNvPicPr preferRelativeResize="0"/>
          <p:nvPr/>
        </p:nvPicPr>
        <p:blipFill>
          <a:blip r:embed="rId3">
            <a:alphaModFix/>
          </a:blip>
          <a:stretch>
            <a:fillRect/>
          </a:stretch>
        </p:blipFill>
        <p:spPr>
          <a:xfrm>
            <a:off x="476250" y="1579309"/>
            <a:ext cx="5336475" cy="3417325"/>
          </a:xfrm>
          <a:prstGeom prst="rect">
            <a:avLst/>
          </a:prstGeom>
          <a:noFill/>
          <a:ln cap="flat" cmpd="sng" w="38100">
            <a:solidFill>
              <a:schemeClr val="dk2"/>
            </a:solidFill>
            <a:prstDash val="solid"/>
            <a:round/>
            <a:headEnd len="sm" w="sm" type="none"/>
            <a:tailEnd len="sm" w="sm" type="none"/>
          </a:ln>
        </p:spPr>
      </p:pic>
      <p:sp>
        <p:nvSpPr>
          <p:cNvPr id="1184" name="Google Shape;1184;p114"/>
          <p:cNvSpPr/>
          <p:nvPr/>
        </p:nvSpPr>
        <p:spPr>
          <a:xfrm>
            <a:off x="3716350" y="3695200"/>
            <a:ext cx="2096400" cy="560700"/>
          </a:xfrm>
          <a:prstGeom prst="roundRect">
            <a:avLst>
              <a:gd fmla="val 580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pic>
        <p:nvPicPr>
          <p:cNvPr id="1185" name="Google Shape;1185;p114"/>
          <p:cNvPicPr preferRelativeResize="0"/>
          <p:nvPr/>
        </p:nvPicPr>
        <p:blipFill>
          <a:blip r:embed="rId4">
            <a:alphaModFix/>
          </a:blip>
          <a:stretch>
            <a:fillRect/>
          </a:stretch>
        </p:blipFill>
        <p:spPr>
          <a:xfrm>
            <a:off x="5372100" y="4832113"/>
            <a:ext cx="3295650" cy="1343025"/>
          </a:xfrm>
          <a:prstGeom prst="rect">
            <a:avLst/>
          </a:prstGeom>
          <a:noFill/>
          <a:ln cap="flat" cmpd="sng" w="38100">
            <a:solidFill>
              <a:schemeClr val="dk2"/>
            </a:solidFill>
            <a:prstDash val="solid"/>
            <a:round/>
            <a:headEnd len="sm" w="sm" type="none"/>
            <a:tailEnd len="sm" w="sm" type="none"/>
          </a:ln>
        </p:spPr>
      </p:pic>
      <p:sp>
        <p:nvSpPr>
          <p:cNvPr id="1186" name="Google Shape;1186;p114"/>
          <p:cNvSpPr/>
          <p:nvPr/>
        </p:nvSpPr>
        <p:spPr>
          <a:xfrm rot="3132339">
            <a:off x="5403290" y="4500172"/>
            <a:ext cx="691710" cy="524709"/>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14"/>
          <p:cNvSpPr txBox="1"/>
          <p:nvPr/>
        </p:nvSpPr>
        <p:spPr>
          <a:xfrm>
            <a:off x="6168400" y="3417825"/>
            <a:ext cx="2571300" cy="617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zh-TW" sz="2400">
                <a:latin typeface="Microsoft JhengHei"/>
                <a:ea typeface="Microsoft JhengHei"/>
                <a:cs typeface="Microsoft JhengHei"/>
                <a:sym typeface="Microsoft JhengHei"/>
              </a:rPr>
              <a:t>歐幾里得距離</a:t>
            </a:r>
            <a:endParaRPr b="1" sz="2400">
              <a:latin typeface="Microsoft JhengHei"/>
              <a:ea typeface="Microsoft JhengHei"/>
              <a:cs typeface="Microsoft JhengHei"/>
              <a:sym typeface="Microsoft JhengHei"/>
            </a:endParaRPr>
          </a:p>
          <a:p>
            <a:pPr indent="0" lvl="0" marL="0" rtl="0" algn="ctr">
              <a:lnSpc>
                <a:spcPct val="115000"/>
              </a:lnSpc>
              <a:spcBef>
                <a:spcPts val="0"/>
              </a:spcBef>
              <a:spcAft>
                <a:spcPts val="0"/>
              </a:spcAft>
              <a:buNone/>
            </a:pPr>
            <a:r>
              <a:rPr b="1" lang="zh-TW" sz="2400">
                <a:latin typeface="Microsoft JhengHei"/>
                <a:ea typeface="Microsoft JhengHei"/>
                <a:cs typeface="Microsoft JhengHei"/>
                <a:sym typeface="Microsoft JhengHei"/>
              </a:rPr>
              <a:t>正規化</a:t>
            </a:r>
            <a:endParaRPr b="1" sz="2400">
              <a:latin typeface="Microsoft JhengHei"/>
              <a:ea typeface="Microsoft JhengHei"/>
              <a:cs typeface="Microsoft JhengHei"/>
              <a:sym typeface="Microsoft JhengHei"/>
            </a:endParaRPr>
          </a:p>
          <a:p>
            <a:pPr indent="-368300" lvl="0" marL="457200" rtl="0" algn="l">
              <a:lnSpc>
                <a:spcPct val="115000"/>
              </a:lnSpc>
              <a:spcBef>
                <a:spcPts val="0"/>
              </a:spcBef>
              <a:spcAft>
                <a:spcPts val="0"/>
              </a:spcAft>
              <a:buSzPts val="2200"/>
              <a:buFont typeface="Microsoft JhengHei"/>
              <a:buChar char="●"/>
            </a:pPr>
            <a:r>
              <a:rPr lang="zh-TW" sz="2200">
                <a:latin typeface="Microsoft JhengHei"/>
                <a:ea typeface="Microsoft JhengHei"/>
                <a:cs typeface="Microsoft JhengHei"/>
                <a:sym typeface="Microsoft JhengHei"/>
              </a:rPr>
              <a:t>距離0：100%</a:t>
            </a:r>
            <a:endParaRPr sz="2200">
              <a:latin typeface="Microsoft JhengHei"/>
              <a:ea typeface="Microsoft JhengHei"/>
              <a:cs typeface="Microsoft JhengHei"/>
              <a:sym typeface="Microsoft JhengHei"/>
            </a:endParaRPr>
          </a:p>
          <a:p>
            <a:pPr indent="-368300" lvl="0" marL="457200" rtl="0" algn="l">
              <a:lnSpc>
                <a:spcPct val="115000"/>
              </a:lnSpc>
              <a:spcBef>
                <a:spcPts val="0"/>
              </a:spcBef>
              <a:spcAft>
                <a:spcPts val="0"/>
              </a:spcAft>
              <a:buSzPts val="2200"/>
              <a:buFont typeface="Microsoft JhengHei"/>
              <a:buChar char="●"/>
            </a:pPr>
            <a:r>
              <a:rPr lang="zh-TW" sz="2200">
                <a:latin typeface="Microsoft JhengHei"/>
                <a:ea typeface="Microsoft JhengHei"/>
                <a:cs typeface="Microsoft JhengHei"/>
                <a:sym typeface="Microsoft JhengHei"/>
              </a:rPr>
              <a:t>距離最遠：0%</a:t>
            </a:r>
            <a:endParaRPr sz="2200">
              <a:latin typeface="Microsoft JhengHei"/>
              <a:ea typeface="Microsoft JhengHei"/>
              <a:cs typeface="Microsoft JhengHei"/>
              <a:sym typeface="Microsoft JhengHe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1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194" name="Google Shape;1194;p11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與</a:t>
            </a:r>
            <a:r>
              <a:rPr lang="zh-TW"/>
              <a:t>未知案例相似的已知案例</a:t>
            </a:r>
            <a:endParaRPr/>
          </a:p>
        </p:txBody>
      </p:sp>
      <p:sp>
        <p:nvSpPr>
          <p:cNvPr id="1195" name="Google Shape;1195;p115"/>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詞袋模型</a:t>
            </a:r>
            <a:endParaRPr/>
          </a:p>
        </p:txBody>
      </p:sp>
      <p:sp>
        <p:nvSpPr>
          <p:cNvPr id="1196" name="Google Shape;1196;p115"/>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197" name="Google Shape;1197;p115"/>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198" name="Google Shape;1198;p115"/>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語義向量</a:t>
            </a:r>
            <a:endParaRPr/>
          </a:p>
        </p:txBody>
      </p:sp>
      <p:sp>
        <p:nvSpPr>
          <p:cNvPr id="1199" name="Google Shape;1199;p115"/>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00" name="Google Shape;1200;p115"/>
          <p:cNvPicPr preferRelativeResize="0"/>
          <p:nvPr/>
        </p:nvPicPr>
        <p:blipFill>
          <a:blip r:embed="rId3">
            <a:alphaModFix/>
          </a:blip>
          <a:stretch>
            <a:fillRect/>
          </a:stretch>
        </p:blipFill>
        <p:spPr>
          <a:xfrm>
            <a:off x="4510125" y="3200225"/>
            <a:ext cx="4157625" cy="1694301"/>
          </a:xfrm>
          <a:prstGeom prst="rect">
            <a:avLst/>
          </a:prstGeom>
          <a:noFill/>
          <a:ln cap="flat" cmpd="sng" w="38100">
            <a:solidFill>
              <a:srgbClr val="FFFFFF"/>
            </a:solidFill>
            <a:prstDash val="solid"/>
            <a:round/>
            <a:headEnd len="sm" w="sm" type="none"/>
            <a:tailEnd len="sm" w="sm" type="none"/>
          </a:ln>
        </p:spPr>
      </p:pic>
      <p:pic>
        <p:nvPicPr>
          <p:cNvPr id="1201" name="Google Shape;1201;p115"/>
          <p:cNvPicPr preferRelativeResize="0"/>
          <p:nvPr/>
        </p:nvPicPr>
        <p:blipFill>
          <a:blip r:embed="rId4">
            <a:alphaModFix/>
          </a:blip>
          <a:stretch>
            <a:fillRect/>
          </a:stretch>
        </p:blipFill>
        <p:spPr>
          <a:xfrm>
            <a:off x="630253" y="3277903"/>
            <a:ext cx="3868800" cy="1578856"/>
          </a:xfrm>
          <a:prstGeom prst="rect">
            <a:avLst/>
          </a:prstGeom>
          <a:noFill/>
          <a:ln>
            <a:noFill/>
          </a:ln>
        </p:spPr>
      </p:pic>
      <p:sp>
        <p:nvSpPr>
          <p:cNvPr id="1202" name="Google Shape;1202;p115"/>
          <p:cNvSpPr/>
          <p:nvPr/>
        </p:nvSpPr>
        <p:spPr>
          <a:xfrm>
            <a:off x="7009075" y="4312125"/>
            <a:ext cx="1601100" cy="484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203" name="Google Shape;1203;p115"/>
          <p:cNvSpPr/>
          <p:nvPr/>
        </p:nvSpPr>
        <p:spPr>
          <a:xfrm>
            <a:off x="3028050" y="4396950"/>
            <a:ext cx="1470900" cy="4296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204" name="Google Shape;1204;p115"/>
          <p:cNvSpPr/>
          <p:nvPr/>
        </p:nvSpPr>
        <p:spPr>
          <a:xfrm>
            <a:off x="2141700" y="5414400"/>
            <a:ext cx="4860600" cy="763500"/>
          </a:xfrm>
          <a:prstGeom prst="roundRect">
            <a:avLst>
              <a:gd fmla="val 16667" name="adj"/>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8. </a:t>
            </a:r>
            <a:r>
              <a:rPr lang="zh-TW" sz="2200">
                <a:solidFill>
                  <a:schemeClr val="dk1"/>
                </a:solidFill>
              </a:rPr>
              <a:t>如何挑給</a:t>
            </a:r>
            <a:r>
              <a:rPr lang="zh-TW" sz="2200">
                <a:highlight>
                  <a:schemeClr val="lt1"/>
                </a:highlight>
              </a:rPr>
              <a:t>德國牧羊犬吃的飼料？</a:t>
            </a:r>
            <a:endParaRPr sz="2200">
              <a:highlight>
                <a:schemeClr val="lt1"/>
              </a:highlight>
              <a:latin typeface="Microsoft JhengHei"/>
              <a:ea typeface="Microsoft JhengHei"/>
              <a:cs typeface="Microsoft JhengHei"/>
              <a:sym typeface="Microsoft JhengHe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428" name="Google Shape;428;p6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429" name="Google Shape;429;p62"/>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latin typeface="Microsoft JhengHei"/>
                <a:ea typeface="Microsoft JhengHei"/>
                <a:cs typeface="Microsoft JhengHei"/>
                <a:sym typeface="Microsoft JhengHei"/>
              </a:rPr>
              <a:t>電腦也吃花生？略吃</a:t>
            </a:r>
            <a:endParaRPr b="1" sz="4000">
              <a:latin typeface="Microsoft JhengHei"/>
              <a:ea typeface="Microsoft JhengHei"/>
              <a:cs typeface="Microsoft JhengHei"/>
              <a:sym typeface="Microsoft JhengHei"/>
            </a:endParaRPr>
          </a:p>
        </p:txBody>
      </p:sp>
      <p:pic>
        <p:nvPicPr>
          <p:cNvPr id="430" name="Google Shape;430;p62"/>
          <p:cNvPicPr preferRelativeResize="0"/>
          <p:nvPr/>
        </p:nvPicPr>
        <p:blipFill>
          <a:blip r:embed="rId3">
            <a:alphaModFix/>
          </a:blip>
          <a:stretch>
            <a:fillRect/>
          </a:stretch>
        </p:blipFill>
        <p:spPr>
          <a:xfrm>
            <a:off x="682600" y="2913123"/>
            <a:ext cx="2776750" cy="2924325"/>
          </a:xfrm>
          <a:prstGeom prst="rect">
            <a:avLst/>
          </a:prstGeom>
          <a:noFill/>
          <a:ln>
            <a:noFill/>
          </a:ln>
        </p:spPr>
      </p:pic>
      <p:pic>
        <p:nvPicPr>
          <p:cNvPr id="431" name="Google Shape;431;p62"/>
          <p:cNvPicPr preferRelativeResize="0"/>
          <p:nvPr/>
        </p:nvPicPr>
        <p:blipFill rotWithShape="1">
          <a:blip r:embed="rId4">
            <a:alphaModFix/>
          </a:blip>
          <a:srcRect b="0" l="21844" r="0" t="0"/>
          <a:stretch/>
        </p:blipFill>
        <p:spPr>
          <a:xfrm>
            <a:off x="5937675" y="3303550"/>
            <a:ext cx="2294300" cy="2935424"/>
          </a:xfrm>
          <a:prstGeom prst="rect">
            <a:avLst/>
          </a:prstGeom>
          <a:noFill/>
          <a:ln>
            <a:noFill/>
          </a:ln>
        </p:spPr>
      </p:pic>
      <p:pic>
        <p:nvPicPr>
          <p:cNvPr id="432" name="Google Shape;432;p62"/>
          <p:cNvPicPr preferRelativeResize="0"/>
          <p:nvPr/>
        </p:nvPicPr>
        <p:blipFill rotWithShape="1">
          <a:blip r:embed="rId4">
            <a:alphaModFix/>
          </a:blip>
          <a:srcRect b="0" l="0" r="78107" t="30531"/>
          <a:stretch/>
        </p:blipFill>
        <p:spPr>
          <a:xfrm rot="7200004">
            <a:off x="4798540" y="2841749"/>
            <a:ext cx="642647" cy="2039201"/>
          </a:xfrm>
          <a:prstGeom prst="rect">
            <a:avLst/>
          </a:prstGeom>
          <a:noFill/>
          <a:ln>
            <a:noFill/>
          </a:ln>
        </p:spPr>
      </p:pic>
      <p:pic>
        <p:nvPicPr>
          <p:cNvPr id="433" name="Google Shape;433;p62"/>
          <p:cNvPicPr preferRelativeResize="0"/>
          <p:nvPr/>
        </p:nvPicPr>
        <p:blipFill>
          <a:blip r:embed="rId5">
            <a:alphaModFix/>
          </a:blip>
          <a:stretch>
            <a:fillRect/>
          </a:stretch>
        </p:blipFill>
        <p:spPr>
          <a:xfrm>
            <a:off x="4346011" y="3111900"/>
            <a:ext cx="1518783" cy="1243800"/>
          </a:xfrm>
          <a:prstGeom prst="rect">
            <a:avLst/>
          </a:prstGeom>
          <a:noFill/>
          <a:ln>
            <a:noFill/>
          </a:ln>
        </p:spPr>
      </p:pic>
      <p:sp>
        <p:nvSpPr>
          <p:cNvPr id="434" name="Google Shape;434;p62"/>
          <p:cNvSpPr txBox="1"/>
          <p:nvPr/>
        </p:nvSpPr>
        <p:spPr>
          <a:xfrm rot="1292038">
            <a:off x="6699857" y="2846931"/>
            <a:ext cx="1981187" cy="837588"/>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a:t>這個我吃不下</a:t>
            </a:r>
            <a:endParaRPr/>
          </a:p>
          <a:p>
            <a:pPr indent="0" lvl="0" marL="0" rtl="0" algn="l">
              <a:lnSpc>
                <a:spcPct val="115000"/>
              </a:lnSpc>
              <a:spcBef>
                <a:spcPts val="0"/>
              </a:spcBef>
              <a:spcAft>
                <a:spcPts val="0"/>
              </a:spcAft>
              <a:buNone/>
            </a:pPr>
            <a:r>
              <a:rPr lang="zh-TW"/>
              <a:t>      叫你們老闆出來</a:t>
            </a:r>
            <a:endParaRPr/>
          </a:p>
        </p:txBody>
      </p:sp>
      <p:sp>
        <p:nvSpPr>
          <p:cNvPr id="435" name="Google Shape;435;p62"/>
          <p:cNvSpPr/>
          <p:nvPr/>
        </p:nvSpPr>
        <p:spPr>
          <a:xfrm>
            <a:off x="2403349" y="1781413"/>
            <a:ext cx="3009600" cy="763500"/>
          </a:xfrm>
          <a:prstGeom prst="roundRect">
            <a:avLst>
              <a:gd fmla="val 16667" name="adj"/>
            </a:avLst>
          </a:prstGeom>
          <a:solidFill>
            <a:srgbClr val="A64D79"/>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非結構化資料</a:t>
            </a:r>
            <a:endParaRPr sz="3200">
              <a:solidFill>
                <a:srgbClr val="FFFFFF"/>
              </a:solidFill>
            </a:endParaRPr>
          </a:p>
        </p:txBody>
      </p:sp>
      <p:cxnSp>
        <p:nvCxnSpPr>
          <p:cNvPr id="436" name="Google Shape;436;p62"/>
          <p:cNvCxnSpPr/>
          <p:nvPr/>
        </p:nvCxnSpPr>
        <p:spPr>
          <a:xfrm>
            <a:off x="2828175" y="2512575"/>
            <a:ext cx="0" cy="461100"/>
          </a:xfrm>
          <a:prstGeom prst="straightConnector1">
            <a:avLst/>
          </a:prstGeom>
          <a:noFill/>
          <a:ln cap="flat" cmpd="sng" w="38100">
            <a:solidFill>
              <a:srgbClr val="A64D79"/>
            </a:solidFill>
            <a:prstDash val="solid"/>
            <a:round/>
            <a:headEnd len="med" w="med" type="none"/>
            <a:tailEnd len="med" w="med" type="triangle"/>
          </a:ln>
        </p:spPr>
      </p:cxnSp>
      <p:cxnSp>
        <p:nvCxnSpPr>
          <p:cNvPr id="437" name="Google Shape;437;p62"/>
          <p:cNvCxnSpPr/>
          <p:nvPr/>
        </p:nvCxnSpPr>
        <p:spPr>
          <a:xfrm>
            <a:off x="5037300" y="2512575"/>
            <a:ext cx="0" cy="461100"/>
          </a:xfrm>
          <a:prstGeom prst="straightConnector1">
            <a:avLst/>
          </a:prstGeom>
          <a:noFill/>
          <a:ln cap="flat" cmpd="sng" w="38100">
            <a:solidFill>
              <a:srgbClr val="A64D79"/>
            </a:solidFill>
            <a:prstDash val="solid"/>
            <a:round/>
            <a:headEnd len="med" w="med" type="none"/>
            <a:tailEnd len="med" w="med" type="triangle"/>
          </a:ln>
        </p:spPr>
      </p:cxn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1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11" name="Google Shape;1211;p11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212" name="Google Shape;1212;p11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語義向量的相近</a:t>
            </a:r>
            <a:endParaRPr/>
          </a:p>
        </p:txBody>
      </p:sp>
      <p:pic>
        <p:nvPicPr>
          <p:cNvPr id="1213" name="Google Shape;1213;p116"/>
          <p:cNvPicPr preferRelativeResize="0"/>
          <p:nvPr/>
        </p:nvPicPr>
        <p:blipFill rotWithShape="1">
          <a:blip r:embed="rId3">
            <a:alphaModFix/>
          </a:blip>
          <a:srcRect b="40323" l="0" r="48186" t="0"/>
          <a:stretch/>
        </p:blipFill>
        <p:spPr>
          <a:xfrm>
            <a:off x="1979700" y="2187088"/>
            <a:ext cx="6688051" cy="3903776"/>
          </a:xfrm>
          <a:prstGeom prst="rect">
            <a:avLst/>
          </a:prstGeom>
          <a:noFill/>
          <a:ln>
            <a:noFill/>
          </a:ln>
        </p:spPr>
      </p:pic>
      <p:pic>
        <p:nvPicPr>
          <p:cNvPr id="1214" name="Google Shape;1214;p116"/>
          <p:cNvPicPr preferRelativeResize="0"/>
          <p:nvPr/>
        </p:nvPicPr>
        <p:blipFill>
          <a:blip r:embed="rId4">
            <a:alphaModFix/>
          </a:blip>
          <a:stretch>
            <a:fillRect/>
          </a:stretch>
        </p:blipFill>
        <p:spPr>
          <a:xfrm>
            <a:off x="4630275" y="3350425"/>
            <a:ext cx="4157625" cy="1694301"/>
          </a:xfrm>
          <a:prstGeom prst="rect">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pic>
      <p:sp>
        <p:nvSpPr>
          <p:cNvPr id="1215" name="Google Shape;1215;p116"/>
          <p:cNvSpPr/>
          <p:nvPr/>
        </p:nvSpPr>
        <p:spPr>
          <a:xfrm>
            <a:off x="399175" y="5616700"/>
            <a:ext cx="2509500" cy="763500"/>
          </a:xfrm>
          <a:prstGeom prst="wedgeRoundRectCallout">
            <a:avLst>
              <a:gd fmla="val 44596" name="adj1"/>
              <a:gd fmla="val -89240"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8. </a:t>
            </a:r>
            <a:r>
              <a:rPr lang="zh-TW" sz="2200">
                <a:solidFill>
                  <a:schemeClr val="dk1"/>
                </a:solidFill>
              </a:rPr>
              <a:t>如何挑給</a:t>
            </a:r>
            <a:r>
              <a:rPr lang="zh-TW" sz="2200">
                <a:solidFill>
                  <a:srgbClr val="FF0000"/>
                </a:solidFill>
                <a:highlight>
                  <a:srgbClr val="FFFF00"/>
                </a:highlight>
              </a:rPr>
              <a:t>德國牧羊犬</a:t>
            </a:r>
            <a:r>
              <a:rPr lang="zh-TW" sz="2200">
                <a:solidFill>
                  <a:schemeClr val="dk1"/>
                </a:solidFill>
              </a:rPr>
              <a:t>吃的飼料？</a:t>
            </a:r>
            <a:endParaRPr sz="2200">
              <a:latin typeface="Microsoft JhengHei"/>
              <a:ea typeface="Microsoft JhengHei"/>
              <a:cs typeface="Microsoft JhengHei"/>
              <a:sym typeface="Microsoft JhengHei"/>
            </a:endParaRPr>
          </a:p>
        </p:txBody>
      </p:sp>
      <p:sp>
        <p:nvSpPr>
          <p:cNvPr id="1216" name="Google Shape;1216;p116"/>
          <p:cNvSpPr/>
          <p:nvPr/>
        </p:nvSpPr>
        <p:spPr>
          <a:xfrm>
            <a:off x="356575" y="3133213"/>
            <a:ext cx="2594700" cy="763500"/>
          </a:xfrm>
          <a:prstGeom prst="wedgeRoundRectCallout">
            <a:avLst>
              <a:gd fmla="val 46523" name="adj1"/>
              <a:gd fmla="val 98274"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5. </a:t>
            </a:r>
            <a:r>
              <a:rPr lang="zh-TW" sz="2200">
                <a:solidFill>
                  <a:schemeClr val="dk1"/>
                </a:solidFill>
              </a:rPr>
              <a:t>請問要去哪裡買</a:t>
            </a:r>
            <a:r>
              <a:rPr lang="zh-TW" sz="2200">
                <a:solidFill>
                  <a:srgbClr val="FF0000"/>
                </a:solidFill>
                <a:highlight>
                  <a:srgbClr val="FFFF00"/>
                </a:highlight>
              </a:rPr>
              <a:t>狗</a:t>
            </a:r>
            <a:r>
              <a:rPr lang="zh-TW" sz="2200">
                <a:solidFill>
                  <a:schemeClr val="dk1"/>
                </a:solidFill>
              </a:rPr>
              <a:t>骨頭？</a:t>
            </a:r>
            <a:endParaRPr sz="2200">
              <a:latin typeface="Microsoft JhengHei"/>
              <a:ea typeface="Microsoft JhengHei"/>
              <a:cs typeface="Microsoft JhengHei"/>
              <a:sym typeface="Microsoft JhengHei"/>
            </a:endParaRPr>
          </a:p>
        </p:txBody>
      </p:sp>
      <p:sp>
        <p:nvSpPr>
          <p:cNvPr id="1217" name="Google Shape;1217;p116"/>
          <p:cNvSpPr/>
          <p:nvPr/>
        </p:nvSpPr>
        <p:spPr>
          <a:xfrm rot="924099">
            <a:off x="2147183" y="3736081"/>
            <a:ext cx="2284024" cy="524735"/>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16"/>
          <p:cNvSpPr/>
          <p:nvPr/>
        </p:nvSpPr>
        <p:spPr>
          <a:xfrm rot="9005145">
            <a:off x="2751839" y="5144021"/>
            <a:ext cx="2014023" cy="524859"/>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1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25" name="Google Shape;1225;p11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6" name="Google Shape;1226;p117"/>
          <p:cNvSpPr/>
          <p:nvPr/>
        </p:nvSpPr>
        <p:spPr>
          <a:xfrm>
            <a:off x="4911600" y="0"/>
            <a:ext cx="4232400" cy="6527400"/>
          </a:xfrm>
          <a:prstGeom prst="rect">
            <a:avLst/>
          </a:prstGeom>
          <a:solidFill>
            <a:srgbClr val="18497B"/>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latin typeface="Microsoft JhengHei"/>
              <a:ea typeface="Microsoft JhengHei"/>
              <a:cs typeface="Microsoft JhengHei"/>
              <a:sym typeface="Microsoft JhengHei"/>
            </a:endParaRPr>
          </a:p>
        </p:txBody>
      </p:sp>
      <p:sp>
        <p:nvSpPr>
          <p:cNvPr id="1227" name="Google Shape;1227;p117"/>
          <p:cNvSpPr/>
          <p:nvPr/>
        </p:nvSpPr>
        <p:spPr>
          <a:xfrm>
            <a:off x="0" y="0"/>
            <a:ext cx="4911600" cy="6527400"/>
          </a:xfrm>
          <a:prstGeom prst="rect">
            <a:avLst/>
          </a:prstGeom>
          <a:solidFill>
            <a:srgbClr val="FFFFFF"/>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latin typeface="Microsoft JhengHei"/>
              <a:ea typeface="Microsoft JhengHei"/>
              <a:cs typeface="Microsoft JhengHei"/>
              <a:sym typeface="Microsoft JhengHei"/>
            </a:endParaRPr>
          </a:p>
        </p:txBody>
      </p:sp>
      <p:pic>
        <p:nvPicPr>
          <p:cNvPr id="1228" name="Google Shape;1228;p117"/>
          <p:cNvPicPr preferRelativeResize="0"/>
          <p:nvPr/>
        </p:nvPicPr>
        <p:blipFill rotWithShape="1">
          <a:blip r:embed="rId3">
            <a:alphaModFix/>
          </a:blip>
          <a:srcRect b="13028" l="7657" r="6402" t="0"/>
          <a:stretch/>
        </p:blipFill>
        <p:spPr>
          <a:xfrm>
            <a:off x="0" y="0"/>
            <a:ext cx="4911600" cy="4970426"/>
          </a:xfrm>
          <a:prstGeom prst="rect">
            <a:avLst/>
          </a:prstGeom>
          <a:noFill/>
          <a:ln>
            <a:noFill/>
          </a:ln>
        </p:spPr>
      </p:pic>
      <p:sp>
        <p:nvSpPr>
          <p:cNvPr id="1229" name="Google Shape;1229;p117"/>
          <p:cNvSpPr txBox="1"/>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sz="1800">
                <a:solidFill>
                  <a:srgbClr val="FFFFFF"/>
                </a:solidFill>
                <a:latin typeface="Cambria"/>
                <a:ea typeface="Cambria"/>
                <a:cs typeface="Cambria"/>
                <a:sym typeface="Cambria"/>
              </a:rPr>
              <a:t>‹#›</a:t>
            </a:fld>
            <a:endParaRPr sz="1800">
              <a:solidFill>
                <a:srgbClr val="FFFFFF"/>
              </a:solidFill>
              <a:latin typeface="Cambria"/>
              <a:ea typeface="Cambria"/>
              <a:cs typeface="Cambria"/>
              <a:sym typeface="Cambria"/>
            </a:endParaRPr>
          </a:p>
        </p:txBody>
      </p:sp>
      <p:sp>
        <p:nvSpPr>
          <p:cNvPr id="1230" name="Google Shape;1230;p117"/>
          <p:cNvSpPr/>
          <p:nvPr/>
        </p:nvSpPr>
        <p:spPr>
          <a:xfrm>
            <a:off x="253625" y="4069975"/>
            <a:ext cx="4232400" cy="2118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zh-TW" sz="2400">
                <a:latin typeface="Microsoft JhengHei"/>
                <a:ea typeface="Microsoft JhengHei"/>
                <a:cs typeface="Microsoft JhengHei"/>
                <a:sym typeface="Microsoft JhengHei"/>
              </a:rPr>
              <a:t>今天來點兔子吧！</a:t>
            </a:r>
            <a:endParaRPr sz="2400">
              <a:latin typeface="Microsoft JhengHei"/>
              <a:ea typeface="Microsoft JhengHei"/>
              <a:cs typeface="Microsoft JhengHei"/>
              <a:sym typeface="Microsoft JhengHei"/>
            </a:endParaRPr>
          </a:p>
          <a:p>
            <a:pPr indent="0" lvl="0" marL="0" rtl="0" algn="ctr">
              <a:spcBef>
                <a:spcPts val="0"/>
              </a:spcBef>
              <a:spcAft>
                <a:spcPts val="0"/>
              </a:spcAft>
              <a:buNone/>
            </a:pPr>
            <a:r>
              <a:rPr b="1" lang="zh-TW" sz="3200">
                <a:latin typeface="Microsoft JhengHei"/>
                <a:ea typeface="Microsoft JhengHei"/>
                <a:cs typeface="Microsoft JhengHei"/>
                <a:sym typeface="Microsoft JhengHei"/>
              </a:rPr>
              <a:t>挑</a:t>
            </a:r>
            <a:r>
              <a:rPr b="1" lang="zh-TW" sz="3200">
                <a:solidFill>
                  <a:srgbClr val="FF0000"/>
                </a:solidFill>
                <a:latin typeface="Microsoft JhengHei"/>
                <a:ea typeface="Microsoft JhengHei"/>
                <a:cs typeface="Microsoft JhengHei"/>
                <a:sym typeface="Microsoft JhengHei"/>
              </a:rPr>
              <a:t>戰</a:t>
            </a:r>
            <a:r>
              <a:rPr b="1" lang="zh-TW" sz="3200">
                <a:latin typeface="Microsoft JhengHei"/>
                <a:ea typeface="Microsoft JhengHei"/>
                <a:cs typeface="Microsoft JhengHei"/>
                <a:sym typeface="Microsoft JhengHei"/>
              </a:rPr>
              <a:t>時刻來臨了</a:t>
            </a:r>
            <a:endParaRPr b="1" sz="3200">
              <a:latin typeface="Microsoft JhengHei"/>
              <a:ea typeface="Microsoft JhengHei"/>
              <a:cs typeface="Microsoft JhengHei"/>
              <a:sym typeface="Microsoft JhengHei"/>
            </a:endParaRPr>
          </a:p>
        </p:txBody>
      </p:sp>
      <p:pic>
        <p:nvPicPr>
          <p:cNvPr id="1231" name="Google Shape;1231;p117"/>
          <p:cNvPicPr preferRelativeResize="0"/>
          <p:nvPr/>
        </p:nvPicPr>
        <p:blipFill rotWithShape="1">
          <a:blip r:embed="rId4">
            <a:alphaModFix/>
          </a:blip>
          <a:srcRect b="10434" l="0" r="0" t="14331"/>
          <a:stretch/>
        </p:blipFill>
        <p:spPr>
          <a:xfrm>
            <a:off x="-7837" y="0"/>
            <a:ext cx="4927276" cy="4970424"/>
          </a:xfrm>
          <a:prstGeom prst="rect">
            <a:avLst/>
          </a:prstGeom>
          <a:noFill/>
          <a:ln>
            <a:noFill/>
          </a:ln>
        </p:spPr>
      </p:pic>
      <p:sp>
        <p:nvSpPr>
          <p:cNvPr id="1232" name="Google Shape;1232;p117"/>
          <p:cNvSpPr txBox="1"/>
          <p:nvPr/>
        </p:nvSpPr>
        <p:spPr>
          <a:xfrm>
            <a:off x="5203000" y="2429550"/>
            <a:ext cx="3750000" cy="166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lang="zh-TW" sz="4200">
                <a:solidFill>
                  <a:schemeClr val="lt1"/>
                </a:solidFill>
              </a:rPr>
              <a:t>換你設計</a:t>
            </a:r>
            <a:endParaRPr b="1" sz="4200">
              <a:solidFill>
                <a:schemeClr val="lt1"/>
              </a:solidFill>
            </a:endParaRPr>
          </a:p>
          <a:p>
            <a:pPr indent="0" lvl="0" marL="0" rtl="0" algn="r">
              <a:lnSpc>
                <a:spcPct val="115000"/>
              </a:lnSpc>
              <a:spcBef>
                <a:spcPts val="0"/>
              </a:spcBef>
              <a:spcAft>
                <a:spcPts val="0"/>
              </a:spcAft>
              <a:buClr>
                <a:srgbClr val="000000"/>
              </a:buClr>
              <a:buSzPts val="1100"/>
              <a:buFont typeface="Arial"/>
              <a:buNone/>
            </a:pPr>
            <a:r>
              <a:rPr b="1" lang="zh-TW" sz="4200">
                <a:solidFill>
                  <a:schemeClr val="lt1"/>
                </a:solidFill>
              </a:rPr>
              <a:t>問答資料集！</a:t>
            </a:r>
            <a:endParaRPr b="1" sz="4200">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18"/>
          <p:cNvSpPr txBox="1"/>
          <p:nvPr>
            <p:ph idx="1" type="body"/>
          </p:nvPr>
        </p:nvSpPr>
        <p:spPr>
          <a:xfrm>
            <a:off x="3904825" y="1783075"/>
            <a:ext cx="4763100" cy="4711800"/>
          </a:xfrm>
          <a:prstGeom prst="rect">
            <a:avLst/>
          </a:prstGeom>
        </p:spPr>
        <p:txBody>
          <a:bodyPr anchorCtr="0" anchor="ctr" bIns="91425" lIns="91425" spcFirstLastPara="1" rIns="91425" wrap="square" tIns="91425">
            <a:noAutofit/>
          </a:bodyPr>
          <a:lstStyle/>
          <a:p>
            <a:pPr indent="-381000" lvl="0" marL="457200" rtl="0" algn="l">
              <a:spcBef>
                <a:spcPts val="560"/>
              </a:spcBef>
              <a:spcAft>
                <a:spcPts val="0"/>
              </a:spcAft>
              <a:buSzPts val="2400"/>
              <a:buAutoNum type="arabicPeriod"/>
            </a:pPr>
            <a:r>
              <a:rPr lang="zh-TW"/>
              <a:t>建立</a:t>
            </a:r>
            <a:r>
              <a:rPr lang="zh-TW"/>
              <a:t>問答資料集</a:t>
            </a:r>
            <a:endParaRPr/>
          </a:p>
          <a:p>
            <a:pPr indent="-381000" lvl="1" marL="914400" rtl="0" algn="l">
              <a:spcBef>
                <a:spcPts val="1000"/>
              </a:spcBef>
              <a:spcAft>
                <a:spcPts val="0"/>
              </a:spcAft>
              <a:buSzPts val="2400"/>
              <a:buAutoNum type="alphaLcPeriod"/>
            </a:pPr>
            <a:r>
              <a:rPr lang="zh-TW" u="sng">
                <a:solidFill>
                  <a:schemeClr val="hlink"/>
                </a:solidFill>
                <a:hlinkClick r:id="rId3"/>
              </a:rPr>
              <a:t>圖書館</a:t>
            </a:r>
            <a:r>
              <a:rPr lang="zh-TW" u="sng">
                <a:solidFill>
                  <a:schemeClr val="hlink"/>
                </a:solidFill>
                <a:hlinkClick r:id="rId4"/>
              </a:rPr>
              <a:t>常見</a:t>
            </a:r>
            <a:r>
              <a:rPr lang="zh-TW" u="sng">
                <a:solidFill>
                  <a:schemeClr val="hlink"/>
                </a:solidFill>
                <a:hlinkClick r:id="rId5"/>
              </a:rPr>
              <a:t>問題</a:t>
            </a:r>
            <a:endParaRPr/>
          </a:p>
          <a:p>
            <a:pPr indent="-381000" lvl="1" marL="914400" rtl="0" algn="l">
              <a:spcBef>
                <a:spcPts val="1000"/>
              </a:spcBef>
              <a:spcAft>
                <a:spcPts val="0"/>
              </a:spcAft>
              <a:buSzPts val="2400"/>
              <a:buAutoNum type="alphaLcPeriod"/>
            </a:pPr>
            <a:r>
              <a:rPr lang="zh-TW" u="sng">
                <a:solidFill>
                  <a:schemeClr val="hlink"/>
                </a:solidFill>
                <a:hlinkClick r:id="rId6"/>
              </a:rPr>
              <a:t>蝦皮協助中心</a:t>
            </a:r>
            <a:endParaRPr/>
          </a:p>
          <a:p>
            <a:pPr indent="-381000" lvl="1" marL="914400" rtl="0" algn="l">
              <a:spcBef>
                <a:spcPts val="1000"/>
              </a:spcBef>
              <a:spcAft>
                <a:spcPts val="0"/>
              </a:spcAft>
              <a:buSzPts val="2400"/>
              <a:buAutoNum type="alphaLcPeriod"/>
            </a:pPr>
            <a:r>
              <a:rPr lang="zh-TW" u="sng">
                <a:solidFill>
                  <a:schemeClr val="hlink"/>
                </a:solidFill>
                <a:hlinkClick r:id="rId7"/>
              </a:rPr>
              <a:t>104常見問題</a:t>
            </a:r>
            <a:endParaRPr/>
          </a:p>
          <a:p>
            <a:pPr indent="-381000" lvl="0" marL="457200" rtl="0" algn="l">
              <a:spcBef>
                <a:spcPts val="1000"/>
              </a:spcBef>
              <a:spcAft>
                <a:spcPts val="0"/>
              </a:spcAft>
              <a:buSzPts val="2400"/>
              <a:buAutoNum type="arabicPeriod"/>
            </a:pPr>
            <a:r>
              <a:rPr lang="zh-TW"/>
              <a:t>產生語義向量的文本模型</a:t>
            </a:r>
            <a:endParaRPr/>
          </a:p>
          <a:p>
            <a:pPr indent="-381000" lvl="0" marL="457200" rtl="0" algn="l">
              <a:spcBef>
                <a:spcPts val="1000"/>
              </a:spcBef>
              <a:spcAft>
                <a:spcPts val="1000"/>
              </a:spcAft>
              <a:buSzPts val="2400"/>
              <a:buAutoNum type="arabicPeriod"/>
            </a:pPr>
            <a:r>
              <a:rPr lang="zh-TW"/>
              <a:t>測試語義向量+KNN能不能正確分類問題的答案</a:t>
            </a:r>
            <a:endParaRPr/>
          </a:p>
        </p:txBody>
      </p:sp>
      <p:sp>
        <p:nvSpPr>
          <p:cNvPr id="1239" name="Google Shape;1239;p11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40" name="Google Shape;1240;p118"/>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a:t>設計問答資料集</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11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編輯問答資料集</a:t>
            </a:r>
            <a:r>
              <a:rPr lang="zh-TW"/>
              <a:t> (1/3)</a:t>
            </a:r>
            <a:endParaRPr/>
          </a:p>
        </p:txBody>
      </p:sp>
      <p:sp>
        <p:nvSpPr>
          <p:cNvPr id="1247" name="Google Shape;1247;p119"/>
          <p:cNvSpPr txBox="1"/>
          <p:nvPr>
            <p:ph idx="1" type="body"/>
          </p:nvPr>
        </p:nvSpPr>
        <p:spPr>
          <a:xfrm>
            <a:off x="476250" y="1783075"/>
            <a:ext cx="8191500" cy="4711800"/>
          </a:xfrm>
          <a:prstGeom prst="rect">
            <a:avLst/>
          </a:prstGeom>
        </p:spPr>
        <p:txBody>
          <a:bodyPr anchorCtr="0" anchor="ctr" bIns="91425" lIns="91425" spcFirstLastPara="1" rIns="91425" wrap="square" tIns="91425">
            <a:noAutofit/>
          </a:bodyPr>
          <a:lstStyle/>
          <a:p>
            <a:pPr indent="-381000" lvl="0" marL="457200" rtl="0" algn="l">
              <a:lnSpc>
                <a:spcPct val="200000"/>
              </a:lnSpc>
              <a:spcBef>
                <a:spcPts val="560"/>
              </a:spcBef>
              <a:spcAft>
                <a:spcPts val="0"/>
              </a:spcAft>
              <a:buSzPts val="2400"/>
              <a:buChar char="●"/>
            </a:pPr>
            <a:r>
              <a:t/>
            </a:r>
            <a:endParaRPr/>
          </a:p>
        </p:txBody>
      </p:sp>
      <p:sp>
        <p:nvSpPr>
          <p:cNvPr id="1248" name="Google Shape;1248;p11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249" name="Google Shape;1249;p119"/>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50" name="Google Shape;1250;p119"/>
          <p:cNvPicPr preferRelativeResize="0"/>
          <p:nvPr/>
        </p:nvPicPr>
        <p:blipFill rotWithShape="1">
          <a:blip r:embed="rId3">
            <a:alphaModFix/>
          </a:blip>
          <a:srcRect b="0" l="0" r="20413" t="0"/>
          <a:stretch/>
        </p:blipFill>
        <p:spPr>
          <a:xfrm>
            <a:off x="6043497" y="2340850"/>
            <a:ext cx="3100500" cy="3971925"/>
          </a:xfrm>
          <a:prstGeom prst="rect">
            <a:avLst/>
          </a:prstGeom>
          <a:noFill/>
          <a:ln>
            <a:noFill/>
          </a:ln>
        </p:spPr>
      </p:pic>
      <p:sp>
        <p:nvSpPr>
          <p:cNvPr id="1251" name="Google Shape;1251;p119"/>
          <p:cNvSpPr/>
          <p:nvPr/>
        </p:nvSpPr>
        <p:spPr>
          <a:xfrm>
            <a:off x="4743075" y="4590038"/>
            <a:ext cx="28827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800" u="sng">
                <a:solidFill>
                  <a:srgbClr val="0000FF"/>
                </a:solidFill>
              </a:rPr>
              <a:t>問水果店還是寵物店 - 問答形式</a:t>
            </a:r>
            <a:endParaRPr sz="2800" u="sng">
              <a:solidFill>
                <a:srgbClr val="0000FF"/>
              </a:solidFill>
            </a:endParaRPr>
          </a:p>
        </p:txBody>
      </p:sp>
      <p:grpSp>
        <p:nvGrpSpPr>
          <p:cNvPr id="1252" name="Google Shape;1252;p119"/>
          <p:cNvGrpSpPr/>
          <p:nvPr/>
        </p:nvGrpSpPr>
        <p:grpSpPr>
          <a:xfrm>
            <a:off x="5477075" y="3149000"/>
            <a:ext cx="1315850" cy="1483200"/>
            <a:chOff x="6007700" y="2877025"/>
            <a:chExt cx="1315850" cy="1483200"/>
          </a:xfrm>
        </p:grpSpPr>
        <p:sp>
          <p:nvSpPr>
            <p:cNvPr id="1253" name="Google Shape;1253;p119"/>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1254" name="Google Shape;1254;p119"/>
            <p:cNvPicPr preferRelativeResize="0"/>
            <p:nvPr/>
          </p:nvPicPr>
          <p:blipFill>
            <a:blip r:embed="rId4">
              <a:alphaModFix/>
            </a:blip>
            <a:stretch>
              <a:fillRect/>
            </a:stretch>
          </p:blipFill>
          <p:spPr>
            <a:xfrm>
              <a:off x="6007700" y="2976450"/>
              <a:ext cx="1315850" cy="1315850"/>
            </a:xfrm>
            <a:prstGeom prst="rect">
              <a:avLst/>
            </a:prstGeom>
            <a:noFill/>
            <a:ln>
              <a:noFill/>
            </a:ln>
          </p:spPr>
        </p:pic>
      </p:grpSp>
      <p:pic>
        <p:nvPicPr>
          <p:cNvPr id="1255" name="Google Shape;1255;p119"/>
          <p:cNvPicPr preferRelativeResize="0"/>
          <p:nvPr/>
        </p:nvPicPr>
        <p:blipFill>
          <a:blip r:embed="rId5">
            <a:alphaModFix/>
          </a:blip>
          <a:stretch>
            <a:fillRect/>
          </a:stretch>
        </p:blipFill>
        <p:spPr>
          <a:xfrm>
            <a:off x="1730880" y="3109888"/>
            <a:ext cx="1624536" cy="1622268"/>
          </a:xfrm>
          <a:prstGeom prst="rect">
            <a:avLst/>
          </a:prstGeom>
          <a:noFill/>
          <a:ln>
            <a:noFill/>
          </a:ln>
          <a:effectLst>
            <a:outerShdw blurRad="57150" rotWithShape="0" algn="bl" dir="5400000" dist="19050">
              <a:srgbClr val="000000">
                <a:alpha val="50000"/>
              </a:srgbClr>
            </a:outerShdw>
          </a:effectLst>
        </p:spPr>
      </p:pic>
      <p:sp>
        <p:nvSpPr>
          <p:cNvPr id="1256" name="Google Shape;1256;p119"/>
          <p:cNvSpPr/>
          <p:nvPr/>
        </p:nvSpPr>
        <p:spPr>
          <a:xfrm rot="10799404">
            <a:off x="3706342" y="3474181"/>
            <a:ext cx="17313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p12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編輯問答資料集 (2/3)</a:t>
            </a:r>
            <a:endParaRPr/>
          </a:p>
        </p:txBody>
      </p:sp>
      <p:sp>
        <p:nvSpPr>
          <p:cNvPr id="1263" name="Google Shape;1263;p120"/>
          <p:cNvSpPr txBox="1"/>
          <p:nvPr>
            <p:ph idx="1" type="body"/>
          </p:nvPr>
        </p:nvSpPr>
        <p:spPr>
          <a:xfrm>
            <a:off x="476250" y="1783075"/>
            <a:ext cx="8191500" cy="4711800"/>
          </a:xfrm>
          <a:prstGeom prst="rect">
            <a:avLst/>
          </a:prstGeom>
        </p:spPr>
        <p:txBody>
          <a:bodyPr anchorCtr="0" anchor="ctr" bIns="91425" lIns="91425" spcFirstLastPara="1" rIns="91425" wrap="square" tIns="91425">
            <a:noAutofit/>
          </a:bodyPr>
          <a:lstStyle/>
          <a:p>
            <a:pPr indent="-381000" lvl="0" marL="457200" rtl="0" algn="l">
              <a:lnSpc>
                <a:spcPct val="200000"/>
              </a:lnSpc>
              <a:spcBef>
                <a:spcPts val="560"/>
              </a:spcBef>
              <a:spcAft>
                <a:spcPts val="0"/>
              </a:spcAft>
              <a:buSzPts val="2400"/>
              <a:buChar char="●"/>
            </a:pPr>
            <a:r>
              <a:t/>
            </a:r>
            <a:endParaRPr/>
          </a:p>
        </p:txBody>
      </p:sp>
      <p:sp>
        <p:nvSpPr>
          <p:cNvPr id="1264" name="Google Shape;1264;p12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65" name="Google Shape;1265;p12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66" name="Google Shape;1266;p120"/>
          <p:cNvPicPr preferRelativeResize="0"/>
          <p:nvPr/>
        </p:nvPicPr>
        <p:blipFill rotWithShape="1">
          <a:blip r:embed="rId3">
            <a:alphaModFix/>
          </a:blip>
          <a:srcRect b="0" l="0" r="30781" t="0"/>
          <a:stretch/>
        </p:blipFill>
        <p:spPr>
          <a:xfrm>
            <a:off x="476250" y="1783075"/>
            <a:ext cx="4859750" cy="3295300"/>
          </a:xfrm>
          <a:prstGeom prst="rect">
            <a:avLst/>
          </a:prstGeom>
          <a:noFill/>
          <a:ln cap="flat" cmpd="sng" w="38100">
            <a:solidFill>
              <a:schemeClr val="dk2"/>
            </a:solidFill>
            <a:prstDash val="solid"/>
            <a:round/>
            <a:headEnd len="sm" w="sm" type="none"/>
            <a:tailEnd len="sm" w="sm" type="none"/>
          </a:ln>
        </p:spPr>
      </p:pic>
      <p:pic>
        <p:nvPicPr>
          <p:cNvPr id="1267" name="Google Shape;1267;p120"/>
          <p:cNvPicPr preferRelativeResize="0"/>
          <p:nvPr/>
        </p:nvPicPr>
        <p:blipFill rotWithShape="1">
          <a:blip r:embed="rId4">
            <a:alphaModFix/>
          </a:blip>
          <a:srcRect b="0" l="0" r="20413" t="0"/>
          <a:stretch/>
        </p:blipFill>
        <p:spPr>
          <a:xfrm>
            <a:off x="6043497" y="2340850"/>
            <a:ext cx="3100500" cy="3971925"/>
          </a:xfrm>
          <a:prstGeom prst="rect">
            <a:avLst/>
          </a:prstGeom>
          <a:noFill/>
          <a:ln>
            <a:noFill/>
          </a:ln>
        </p:spPr>
      </p:pic>
      <p:sp>
        <p:nvSpPr>
          <p:cNvPr id="1268" name="Google Shape;1268;p120"/>
          <p:cNvSpPr/>
          <p:nvPr/>
        </p:nvSpPr>
        <p:spPr>
          <a:xfrm>
            <a:off x="476250" y="2836600"/>
            <a:ext cx="1408200" cy="1996800"/>
          </a:xfrm>
          <a:prstGeom prst="roundRect">
            <a:avLst>
              <a:gd fmla="val 16667" name="adj"/>
            </a:avLst>
          </a:prstGeom>
          <a:noFill/>
          <a:ln cap="flat" cmpd="sng" w="38100">
            <a:solidFill>
              <a:srgbClr val="00FF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269" name="Google Shape;1269;p120"/>
          <p:cNvSpPr/>
          <p:nvPr/>
        </p:nvSpPr>
        <p:spPr>
          <a:xfrm>
            <a:off x="2681875" y="2892025"/>
            <a:ext cx="2654100" cy="19968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270" name="Google Shape;1270;p120"/>
          <p:cNvSpPr/>
          <p:nvPr/>
        </p:nvSpPr>
        <p:spPr>
          <a:xfrm rot="-5400000">
            <a:off x="6063250" y="3284675"/>
            <a:ext cx="1049400" cy="524700"/>
          </a:xfrm>
          <a:prstGeom prst="leftArrow">
            <a:avLst>
              <a:gd fmla="val 50000" name="adj1"/>
              <a:gd fmla="val 50000" name="adj2"/>
            </a:avLst>
          </a:prstGeom>
          <a:solidFill>
            <a:srgbClr val="98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20"/>
          <p:cNvSpPr/>
          <p:nvPr/>
        </p:nvSpPr>
        <p:spPr>
          <a:xfrm rot="-5400000">
            <a:off x="7254650" y="3284675"/>
            <a:ext cx="1049400" cy="524700"/>
          </a:xfrm>
          <a:prstGeom prst="leftArrow">
            <a:avLst>
              <a:gd fmla="val 50000" name="adj1"/>
              <a:gd fmla="val 50000" name="adj2"/>
            </a:avLst>
          </a:prstGeom>
          <a:solidFill>
            <a:srgbClr val="00FF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72" name="Google Shape;1272;p120"/>
          <p:cNvCxnSpPr>
            <a:stCxn id="1268" idx="0"/>
            <a:endCxn id="1271" idx="3"/>
          </p:cNvCxnSpPr>
          <p:nvPr/>
        </p:nvCxnSpPr>
        <p:spPr>
          <a:xfrm flipH="1" rot="-5400000">
            <a:off x="4387050" y="-370100"/>
            <a:ext cx="185700" cy="6599100"/>
          </a:xfrm>
          <a:prstGeom prst="curvedConnector3">
            <a:avLst>
              <a:gd fmla="val -128231" name="adj1"/>
            </a:avLst>
          </a:prstGeom>
          <a:noFill/>
          <a:ln cap="flat" cmpd="sng" w="38100">
            <a:solidFill>
              <a:srgbClr val="00FF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273" name="Google Shape;1273;p120"/>
          <p:cNvCxnSpPr>
            <a:stCxn id="1269" idx="3"/>
          </p:cNvCxnSpPr>
          <p:nvPr/>
        </p:nvCxnSpPr>
        <p:spPr>
          <a:xfrm flipH="1" rot="10800000">
            <a:off x="5335975" y="3424825"/>
            <a:ext cx="1061700" cy="465600"/>
          </a:xfrm>
          <a:prstGeom prst="curvedConnector3">
            <a:avLst>
              <a:gd fmla="val 50000" name="adj1"/>
            </a:avLst>
          </a:prstGeom>
          <a:noFill/>
          <a:ln cap="flat" cmpd="sng" w="38100">
            <a:solidFill>
              <a:srgbClr val="980000"/>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121"/>
          <p:cNvSpPr txBox="1"/>
          <p:nvPr>
            <p:ph idx="1" type="body"/>
          </p:nvPr>
        </p:nvSpPr>
        <p:spPr>
          <a:xfrm>
            <a:off x="476250" y="1783075"/>
            <a:ext cx="5460900" cy="4711800"/>
          </a:xfrm>
          <a:prstGeom prst="rect">
            <a:avLst/>
          </a:prstGeom>
        </p:spPr>
        <p:txBody>
          <a:bodyPr anchorCtr="0" anchor="ctr" bIns="91425" lIns="91425" spcFirstLastPara="1" rIns="91425" wrap="square" tIns="91425">
            <a:noAutofit/>
          </a:bodyPr>
          <a:lstStyle/>
          <a:p>
            <a:pPr indent="0" lvl="0" marL="0" rtl="0" algn="l">
              <a:spcBef>
                <a:spcPts val="560"/>
              </a:spcBef>
              <a:spcAft>
                <a:spcPts val="0"/>
              </a:spcAft>
              <a:buNone/>
            </a:pPr>
            <a:r>
              <a:rPr lang="zh-TW"/>
              <a:t>問答資料集建議最小條件：</a:t>
            </a:r>
            <a:endParaRPr/>
          </a:p>
          <a:p>
            <a:pPr indent="-381000" lvl="0" marL="457200" rtl="0" algn="l">
              <a:spcBef>
                <a:spcPts val="560"/>
              </a:spcBef>
              <a:spcAft>
                <a:spcPts val="0"/>
              </a:spcAft>
              <a:buSzPts val="2400"/>
              <a:buChar char="●"/>
            </a:pPr>
            <a:r>
              <a:rPr lang="zh-TW"/>
              <a:t>2個</a:t>
            </a:r>
            <a:r>
              <a:rPr lang="zh-TW"/>
              <a:t>分類，各4個問題，共8個問答</a:t>
            </a:r>
            <a:endParaRPr/>
          </a:p>
          <a:p>
            <a:pPr indent="-381000" lvl="0" marL="457200" rtl="0" algn="l">
              <a:spcBef>
                <a:spcPts val="0"/>
              </a:spcBef>
              <a:spcAft>
                <a:spcPts val="0"/>
              </a:spcAft>
              <a:buSzPts val="2400"/>
              <a:buChar char="●"/>
            </a:pPr>
            <a:r>
              <a:rPr lang="zh-TW"/>
              <a:t>每個分類個別將其中一個問題的答案改為「?」，表示「未知案例」</a:t>
            </a:r>
            <a:endParaRPr/>
          </a:p>
          <a:p>
            <a:pPr indent="0" lvl="0" marL="0" rtl="0" algn="l">
              <a:spcBef>
                <a:spcPts val="560"/>
              </a:spcBef>
              <a:spcAft>
                <a:spcPts val="0"/>
              </a:spcAft>
              <a:buNone/>
            </a:pPr>
            <a:r>
              <a:t/>
            </a:r>
            <a:endParaRPr/>
          </a:p>
          <a:p>
            <a:pPr indent="0" lvl="0" marL="0" rtl="0" algn="l">
              <a:spcBef>
                <a:spcPts val="560"/>
              </a:spcBef>
              <a:spcAft>
                <a:spcPts val="0"/>
              </a:spcAft>
              <a:buNone/>
            </a:pPr>
            <a:r>
              <a:t/>
            </a:r>
            <a:endParaRPr/>
          </a:p>
          <a:p>
            <a:pPr indent="0" lvl="0" marL="0" rtl="0" algn="ctr">
              <a:spcBef>
                <a:spcPts val="560"/>
              </a:spcBef>
              <a:spcAft>
                <a:spcPts val="0"/>
              </a:spcAft>
              <a:buNone/>
            </a:pPr>
            <a:r>
              <a:rPr lang="zh-TW"/>
              <a:t>測試看看語義向量+KNN演算法</a:t>
            </a:r>
            <a:br>
              <a:rPr lang="zh-TW"/>
            </a:br>
            <a:r>
              <a:rPr lang="zh-TW"/>
              <a:t>能不能正確判斷問題的分類答案</a:t>
            </a:r>
            <a:endParaRPr/>
          </a:p>
        </p:txBody>
      </p:sp>
      <p:sp>
        <p:nvSpPr>
          <p:cNvPr id="1280" name="Google Shape;1280;p12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81" name="Google Shape;1281;p12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編輯問答資料集 (3/3)</a:t>
            </a:r>
            <a:endParaRPr/>
          </a:p>
        </p:txBody>
      </p:sp>
      <p:sp>
        <p:nvSpPr>
          <p:cNvPr id="1282" name="Google Shape;1282;p12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83" name="Google Shape;1283;p121"/>
          <p:cNvPicPr preferRelativeResize="0"/>
          <p:nvPr/>
        </p:nvPicPr>
        <p:blipFill rotWithShape="1">
          <a:blip r:embed="rId3">
            <a:alphaModFix/>
          </a:blip>
          <a:srcRect b="0" l="0" r="20413" t="0"/>
          <a:stretch/>
        </p:blipFill>
        <p:spPr>
          <a:xfrm>
            <a:off x="6043497" y="2340850"/>
            <a:ext cx="3100500" cy="3971925"/>
          </a:xfrm>
          <a:prstGeom prst="rect">
            <a:avLst/>
          </a:prstGeom>
          <a:noFill/>
          <a:ln>
            <a:noFill/>
          </a:ln>
        </p:spPr>
      </p:pic>
      <p:sp>
        <p:nvSpPr>
          <p:cNvPr id="1284" name="Google Shape;1284;p121"/>
          <p:cNvSpPr/>
          <p:nvPr/>
        </p:nvSpPr>
        <p:spPr>
          <a:xfrm flipH="1" rot="5400000">
            <a:off x="2878500" y="4426225"/>
            <a:ext cx="656400" cy="524700"/>
          </a:xfrm>
          <a:prstGeom prst="leftArrow">
            <a:avLst>
              <a:gd fmla="val 50000" name="adj1"/>
              <a:gd fmla="val 50000" name="adj2"/>
            </a:avLst>
          </a:prstGeom>
          <a:solidFill>
            <a:srgbClr val="C9DAF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12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b="1" sz="4800">
              <a:solidFill>
                <a:srgbClr val="FFFFFF"/>
              </a:solidFill>
              <a:latin typeface="Arial"/>
              <a:ea typeface="Arial"/>
              <a:cs typeface="Arial"/>
              <a:sym typeface="Arial"/>
            </a:endParaRPr>
          </a:p>
          <a:p>
            <a:pPr indent="0" lvl="0" marL="0" rtl="0" algn="l">
              <a:spcBef>
                <a:spcPts val="560"/>
              </a:spcBef>
              <a:spcAft>
                <a:spcPts val="0"/>
              </a:spcAft>
              <a:buNone/>
            </a:pPr>
            <a:r>
              <a:t/>
            </a:r>
            <a:endParaRPr/>
          </a:p>
        </p:txBody>
      </p:sp>
      <p:sp>
        <p:nvSpPr>
          <p:cNvPr id="1291" name="Google Shape;1291;p12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292" name="Google Shape;1292;p12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測試問答資料集</a:t>
            </a:r>
            <a:endParaRPr/>
          </a:p>
        </p:txBody>
      </p:sp>
      <p:sp>
        <p:nvSpPr>
          <p:cNvPr id="1293" name="Google Shape;1293;p12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294" name="Google Shape;1294;p122"/>
          <p:cNvPicPr preferRelativeResize="0"/>
          <p:nvPr/>
        </p:nvPicPr>
        <p:blipFill>
          <a:blip r:embed="rId3">
            <a:alphaModFix/>
          </a:blip>
          <a:stretch>
            <a:fillRect/>
          </a:stretch>
        </p:blipFill>
        <p:spPr>
          <a:xfrm>
            <a:off x="1197480" y="3109888"/>
            <a:ext cx="1624536" cy="1622268"/>
          </a:xfrm>
          <a:prstGeom prst="rect">
            <a:avLst/>
          </a:prstGeom>
          <a:noFill/>
          <a:ln>
            <a:noFill/>
          </a:ln>
          <a:effectLst>
            <a:outerShdw blurRad="57150" rotWithShape="0" algn="bl" dir="5400000" dist="19050">
              <a:srgbClr val="000000">
                <a:alpha val="50000"/>
              </a:srgbClr>
            </a:outerShdw>
          </a:effectLst>
        </p:spPr>
      </p:pic>
      <p:sp>
        <p:nvSpPr>
          <p:cNvPr id="1295" name="Google Shape;1295;p122"/>
          <p:cNvSpPr/>
          <p:nvPr/>
        </p:nvSpPr>
        <p:spPr>
          <a:xfrm rot="10798954">
            <a:off x="3172922" y="3474304"/>
            <a:ext cx="9864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6" name="Google Shape;1296;p122"/>
          <p:cNvPicPr preferRelativeResize="0"/>
          <p:nvPr/>
        </p:nvPicPr>
        <p:blipFill rotWithShape="1">
          <a:blip r:embed="rId4">
            <a:alphaModFix/>
          </a:blip>
          <a:srcRect b="40323" l="0" r="76530" t="0"/>
          <a:stretch/>
        </p:blipFill>
        <p:spPr>
          <a:xfrm>
            <a:off x="6114550" y="2187100"/>
            <a:ext cx="3029451" cy="3903776"/>
          </a:xfrm>
          <a:prstGeom prst="rect">
            <a:avLst/>
          </a:prstGeom>
          <a:noFill/>
          <a:ln>
            <a:noFill/>
          </a:ln>
        </p:spPr>
      </p:pic>
      <p:sp>
        <p:nvSpPr>
          <p:cNvPr id="1297" name="Google Shape;1297;p122"/>
          <p:cNvSpPr/>
          <p:nvPr/>
        </p:nvSpPr>
        <p:spPr>
          <a:xfrm>
            <a:off x="3756236" y="4688698"/>
            <a:ext cx="2882700" cy="956100"/>
          </a:xfrm>
          <a:prstGeom prst="roundRect">
            <a:avLst>
              <a:gd fmla="val 16667" name="adj"/>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800" u="sng">
                <a:solidFill>
                  <a:srgbClr val="0000FF"/>
                </a:solidFill>
              </a:rPr>
              <a:t>Sentence Encoder</a:t>
            </a:r>
            <a:endParaRPr sz="2800" u="sng">
              <a:solidFill>
                <a:srgbClr val="0000FF"/>
              </a:solidFill>
            </a:endParaRPr>
          </a:p>
        </p:txBody>
      </p:sp>
      <p:grpSp>
        <p:nvGrpSpPr>
          <p:cNvPr id="1298" name="Google Shape;1298;p122"/>
          <p:cNvGrpSpPr/>
          <p:nvPr/>
        </p:nvGrpSpPr>
        <p:grpSpPr>
          <a:xfrm>
            <a:off x="4331974" y="3109900"/>
            <a:ext cx="1731200" cy="1731200"/>
            <a:chOff x="5647775" y="2241075"/>
            <a:chExt cx="2252700" cy="2252700"/>
          </a:xfrm>
        </p:grpSpPr>
        <p:sp>
          <p:nvSpPr>
            <p:cNvPr id="1299" name="Google Shape;1299;p122"/>
            <p:cNvSpPr/>
            <p:nvPr/>
          </p:nvSpPr>
          <p:spPr>
            <a:xfrm>
              <a:off x="5647775" y="2241075"/>
              <a:ext cx="2252700" cy="22527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0" name="Google Shape;1300;p122"/>
            <p:cNvPicPr preferRelativeResize="0"/>
            <p:nvPr/>
          </p:nvPicPr>
          <p:blipFill>
            <a:blip r:embed="rId5">
              <a:alphaModFix/>
            </a:blip>
            <a:stretch>
              <a:fillRect/>
            </a:stretch>
          </p:blipFill>
          <p:spPr>
            <a:xfrm>
              <a:off x="5973416" y="2566716"/>
              <a:ext cx="1601268" cy="1601268"/>
            </a:xfrm>
            <a:prstGeom prst="rect">
              <a:avLst/>
            </a:prstGeom>
            <a:noFill/>
            <a:ln>
              <a:noFill/>
            </a:ln>
          </p:spPr>
        </p:pic>
      </p:grpSp>
      <p:sp>
        <p:nvSpPr>
          <p:cNvPr id="1301" name="Google Shape;1301;p122"/>
          <p:cNvSpPr/>
          <p:nvPr/>
        </p:nvSpPr>
        <p:spPr>
          <a:xfrm>
            <a:off x="7623350" y="3895445"/>
            <a:ext cx="1179300" cy="469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302" name="Google Shape;1302;p122"/>
          <p:cNvSpPr/>
          <p:nvPr/>
        </p:nvSpPr>
        <p:spPr>
          <a:xfrm>
            <a:off x="7623350" y="5002470"/>
            <a:ext cx="1179300" cy="4695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303" name="Google Shape;1303;p122"/>
          <p:cNvSpPr/>
          <p:nvPr/>
        </p:nvSpPr>
        <p:spPr>
          <a:xfrm>
            <a:off x="8167825" y="3047250"/>
            <a:ext cx="773400" cy="7635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
        <p:nvSpPr>
          <p:cNvPr id="1304" name="Google Shape;1304;p122"/>
          <p:cNvSpPr/>
          <p:nvPr/>
        </p:nvSpPr>
        <p:spPr>
          <a:xfrm>
            <a:off x="7623350" y="5630838"/>
            <a:ext cx="773400" cy="763500"/>
          </a:xfrm>
          <a:prstGeom prst="wedgeEllipseCallout">
            <a:avLst>
              <a:gd fmla="val 34145" name="adj1"/>
              <a:gd fmla="val -72732" name="adj2"/>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b="1" lang="zh-TW" sz="4800">
                <a:solidFill>
                  <a:srgbClr val="FFFFFF"/>
                </a:solidFill>
              </a:rPr>
              <a:t>!</a:t>
            </a:r>
            <a:endParaRPr b="1" sz="4800">
              <a:solidFill>
                <a:srgbClr val="FFFF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123"/>
          <p:cNvSpPr txBox="1"/>
          <p:nvPr>
            <p:ph idx="1" type="body"/>
          </p:nvPr>
        </p:nvSpPr>
        <p:spPr>
          <a:xfrm>
            <a:off x="3258200" y="1783075"/>
            <a:ext cx="54096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311" name="Google Shape;1311;p12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12" name="Google Shape;1312;p123"/>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a:t>設計問答資料集</a:t>
            </a:r>
            <a:endParaRPr/>
          </a:p>
        </p:txBody>
      </p:sp>
      <p:sp>
        <p:nvSpPr>
          <p:cNvPr id="1313" name="Google Shape;1313;p123"/>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換你囉</a:t>
            </a:r>
            <a:endParaRPr/>
          </a:p>
        </p:txBody>
      </p:sp>
      <p:pic>
        <p:nvPicPr>
          <p:cNvPr id="1314" name="Google Shape;1314;p123"/>
          <p:cNvPicPr preferRelativeResize="0"/>
          <p:nvPr/>
        </p:nvPicPr>
        <p:blipFill rotWithShape="1">
          <a:blip r:embed="rId3">
            <a:alphaModFix/>
          </a:blip>
          <a:srcRect b="0" l="0" r="20413" t="0"/>
          <a:stretch/>
        </p:blipFill>
        <p:spPr>
          <a:xfrm>
            <a:off x="4412697" y="2340850"/>
            <a:ext cx="3100500" cy="39719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2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321" name="Google Shape;1321;p124"/>
          <p:cNvSpPr txBox="1"/>
          <p:nvPr>
            <p:ph type="title"/>
          </p:nvPr>
        </p:nvSpPr>
        <p:spPr>
          <a:xfrm>
            <a:off x="476250" y="5057425"/>
            <a:ext cx="8191500" cy="5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分群應用</a:t>
            </a:r>
            <a:endParaRPr/>
          </a:p>
        </p:txBody>
      </p:sp>
      <p:sp>
        <p:nvSpPr>
          <p:cNvPr id="1322" name="Google Shape;1322;p124"/>
          <p:cNvSpPr txBox="1"/>
          <p:nvPr>
            <p:ph idx="1" type="subTitle"/>
          </p:nvPr>
        </p:nvSpPr>
        <p:spPr>
          <a:xfrm>
            <a:off x="476250" y="40744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0"/>
              </a:spcAft>
              <a:buNone/>
            </a:pPr>
            <a:r>
              <a:rPr lang="zh-TW"/>
              <a:t>Part 5.</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125"/>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329" name="Google Shape;1329;p125"/>
          <p:cNvPicPr preferRelativeResize="0"/>
          <p:nvPr/>
        </p:nvPicPr>
        <p:blipFill>
          <a:blip r:embed="rId3">
            <a:alphaModFix/>
          </a:blip>
          <a:stretch>
            <a:fillRect/>
          </a:stretch>
        </p:blipFill>
        <p:spPr>
          <a:xfrm>
            <a:off x="4648700" y="2404538"/>
            <a:ext cx="3848600" cy="4126812"/>
          </a:xfrm>
          <a:prstGeom prst="rect">
            <a:avLst/>
          </a:prstGeom>
          <a:noFill/>
          <a:ln>
            <a:noFill/>
          </a:ln>
        </p:spPr>
      </p:pic>
      <p:sp>
        <p:nvSpPr>
          <p:cNvPr id="1330" name="Google Shape;1330;p12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31" name="Google Shape;1331;p12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未知分類的文本</a:t>
            </a:r>
            <a:endParaRPr/>
          </a:p>
        </p:txBody>
      </p:sp>
      <p:sp>
        <p:nvSpPr>
          <p:cNvPr id="1332" name="Google Shape;1332;p125"/>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有</a:t>
            </a:r>
            <a:r>
              <a:rPr lang="zh-TW"/>
              <a:t>分類欄位⇨分類</a:t>
            </a:r>
            <a:endParaRPr/>
          </a:p>
        </p:txBody>
      </p:sp>
      <p:sp>
        <p:nvSpPr>
          <p:cNvPr id="1333" name="Google Shape;1333;p125"/>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334" name="Google Shape;1334;p125"/>
          <p:cNvPicPr preferRelativeResize="0"/>
          <p:nvPr/>
        </p:nvPicPr>
        <p:blipFill>
          <a:blip r:embed="rId4">
            <a:alphaModFix/>
          </a:blip>
          <a:stretch>
            <a:fillRect/>
          </a:stretch>
        </p:blipFill>
        <p:spPr>
          <a:xfrm>
            <a:off x="630250" y="2439825"/>
            <a:ext cx="3868800" cy="3944450"/>
          </a:xfrm>
          <a:prstGeom prst="rect">
            <a:avLst/>
          </a:prstGeom>
          <a:noFill/>
          <a:ln>
            <a:noFill/>
          </a:ln>
        </p:spPr>
      </p:pic>
      <p:sp>
        <p:nvSpPr>
          <p:cNvPr id="1335" name="Google Shape;1335;p125"/>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沒有分類欄位⇨分群</a:t>
            </a:r>
            <a:endParaRPr/>
          </a:p>
        </p:txBody>
      </p:sp>
      <p:sp>
        <p:nvSpPr>
          <p:cNvPr id="1336" name="Google Shape;1336;p125"/>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37" name="Google Shape;1337;p125"/>
          <p:cNvSpPr/>
          <p:nvPr/>
        </p:nvSpPr>
        <p:spPr>
          <a:xfrm>
            <a:off x="1800825" y="4083400"/>
            <a:ext cx="1242900" cy="17142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338" name="Google Shape;1338;p125"/>
          <p:cNvSpPr/>
          <p:nvPr/>
        </p:nvSpPr>
        <p:spPr>
          <a:xfrm>
            <a:off x="5891475" y="3893175"/>
            <a:ext cx="1242900" cy="17142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444" name="Google Shape;444;p6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445" name="Google Shape;445;p63"/>
          <p:cNvPicPr preferRelativeResize="0"/>
          <p:nvPr/>
        </p:nvPicPr>
        <p:blipFill rotWithShape="1">
          <a:blip r:embed="rId3">
            <a:alphaModFix/>
          </a:blip>
          <a:srcRect b="0" l="21844" r="0" t="30531"/>
          <a:stretch/>
        </p:blipFill>
        <p:spPr>
          <a:xfrm>
            <a:off x="5937675" y="4199775"/>
            <a:ext cx="2294300" cy="2039200"/>
          </a:xfrm>
          <a:prstGeom prst="rect">
            <a:avLst/>
          </a:prstGeom>
          <a:noFill/>
          <a:ln>
            <a:noFill/>
          </a:ln>
        </p:spPr>
      </p:pic>
      <p:pic>
        <p:nvPicPr>
          <p:cNvPr id="446" name="Google Shape;446;p63"/>
          <p:cNvPicPr preferRelativeResize="0"/>
          <p:nvPr/>
        </p:nvPicPr>
        <p:blipFill rotWithShape="1">
          <a:blip r:embed="rId3">
            <a:alphaModFix/>
          </a:blip>
          <a:srcRect b="69467" l="0" r="0" t="0"/>
          <a:stretch/>
        </p:blipFill>
        <p:spPr>
          <a:xfrm rot="899999">
            <a:off x="5435301" y="3114366"/>
            <a:ext cx="2935476" cy="896276"/>
          </a:xfrm>
          <a:prstGeom prst="rect">
            <a:avLst/>
          </a:prstGeom>
          <a:noFill/>
          <a:ln>
            <a:noFill/>
          </a:ln>
        </p:spPr>
      </p:pic>
      <p:sp>
        <p:nvSpPr>
          <p:cNvPr id="447" name="Google Shape;447;p63"/>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000">
                <a:solidFill>
                  <a:srgbClr val="000000"/>
                </a:solidFill>
                <a:latin typeface="Microsoft JhengHei"/>
                <a:ea typeface="Microsoft JhengHei"/>
                <a:cs typeface="Microsoft JhengHei"/>
                <a:sym typeface="Microsoft JhengHei"/>
              </a:rPr>
              <a:t>電腦也吃花生？略吃</a:t>
            </a:r>
            <a:endParaRPr b="1" sz="4000">
              <a:latin typeface="Microsoft JhengHei"/>
              <a:ea typeface="Microsoft JhengHei"/>
              <a:cs typeface="Microsoft JhengHei"/>
              <a:sym typeface="Microsoft JhengHei"/>
            </a:endParaRPr>
          </a:p>
        </p:txBody>
      </p:sp>
      <p:pic>
        <p:nvPicPr>
          <p:cNvPr id="448" name="Google Shape;448;p63"/>
          <p:cNvPicPr preferRelativeResize="0"/>
          <p:nvPr/>
        </p:nvPicPr>
        <p:blipFill>
          <a:blip r:embed="rId4">
            <a:alphaModFix/>
          </a:blip>
          <a:stretch>
            <a:fillRect/>
          </a:stretch>
        </p:blipFill>
        <p:spPr>
          <a:xfrm>
            <a:off x="682600" y="2913123"/>
            <a:ext cx="2776750" cy="2924325"/>
          </a:xfrm>
          <a:prstGeom prst="rect">
            <a:avLst/>
          </a:prstGeom>
          <a:noFill/>
          <a:ln>
            <a:noFill/>
          </a:ln>
        </p:spPr>
      </p:pic>
      <p:pic>
        <p:nvPicPr>
          <p:cNvPr id="449" name="Google Shape;449;p63"/>
          <p:cNvPicPr preferRelativeResize="0"/>
          <p:nvPr/>
        </p:nvPicPr>
        <p:blipFill rotWithShape="1">
          <a:blip r:embed="rId3">
            <a:alphaModFix/>
          </a:blip>
          <a:srcRect b="0" l="0" r="78107" t="30531"/>
          <a:stretch/>
        </p:blipFill>
        <p:spPr>
          <a:xfrm rot="7200004">
            <a:off x="4798540" y="2841749"/>
            <a:ext cx="642647" cy="2039201"/>
          </a:xfrm>
          <a:prstGeom prst="rect">
            <a:avLst/>
          </a:prstGeom>
          <a:noFill/>
          <a:ln>
            <a:noFill/>
          </a:ln>
        </p:spPr>
      </p:pic>
      <p:sp>
        <p:nvSpPr>
          <p:cNvPr id="450" name="Google Shape;450;p63"/>
          <p:cNvSpPr txBox="1"/>
          <p:nvPr/>
        </p:nvSpPr>
        <p:spPr>
          <a:xfrm rot="1292038">
            <a:off x="6747732" y="2683131"/>
            <a:ext cx="1981187" cy="837588"/>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a:t>這才是我的菜</a:t>
            </a:r>
            <a:endParaRPr/>
          </a:p>
        </p:txBody>
      </p:sp>
      <p:sp>
        <p:nvSpPr>
          <p:cNvPr id="451" name="Google Shape;451;p63"/>
          <p:cNvSpPr/>
          <p:nvPr/>
        </p:nvSpPr>
        <p:spPr>
          <a:xfrm>
            <a:off x="318474" y="1581138"/>
            <a:ext cx="3009600" cy="763500"/>
          </a:xfrm>
          <a:prstGeom prst="roundRect">
            <a:avLst>
              <a:gd fmla="val 16667" name="adj"/>
            </a:avLst>
          </a:prstGeom>
          <a:solidFill>
            <a:srgbClr val="A64D79"/>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非結構化資料</a:t>
            </a:r>
            <a:endParaRPr sz="3200">
              <a:solidFill>
                <a:srgbClr val="FFFFFF"/>
              </a:solidFill>
            </a:endParaRPr>
          </a:p>
        </p:txBody>
      </p:sp>
      <p:cxnSp>
        <p:nvCxnSpPr>
          <p:cNvPr id="452" name="Google Shape;452;p63"/>
          <p:cNvCxnSpPr/>
          <p:nvPr/>
        </p:nvCxnSpPr>
        <p:spPr>
          <a:xfrm>
            <a:off x="2828175" y="2281950"/>
            <a:ext cx="0" cy="691800"/>
          </a:xfrm>
          <a:prstGeom prst="straightConnector1">
            <a:avLst/>
          </a:prstGeom>
          <a:noFill/>
          <a:ln cap="flat" cmpd="sng" w="38100">
            <a:solidFill>
              <a:srgbClr val="A64D79"/>
            </a:solidFill>
            <a:prstDash val="solid"/>
            <a:round/>
            <a:headEnd len="med" w="med" type="none"/>
            <a:tailEnd len="med" w="med" type="triangle"/>
          </a:ln>
        </p:spPr>
      </p:cxnSp>
      <p:graphicFrame>
        <p:nvGraphicFramePr>
          <p:cNvPr id="453" name="Google Shape;453;p63"/>
          <p:cNvGraphicFramePr/>
          <p:nvPr/>
        </p:nvGraphicFramePr>
        <p:xfrm>
          <a:off x="3747950" y="2973125"/>
          <a:ext cx="3000000" cy="3000000"/>
        </p:xfrm>
        <a:graphic>
          <a:graphicData uri="http://schemas.openxmlformats.org/drawingml/2006/table">
            <a:tbl>
              <a:tblPr>
                <a:noFill/>
                <a:tableStyleId>{7AF9AF83-A6B1-41A0-B282-7FBEE329F165}</a:tableStyleId>
              </a:tblPr>
              <a:tblGrid>
                <a:gridCol w="997700"/>
                <a:gridCol w="997700"/>
              </a:tblGrid>
              <a:tr h="388275">
                <a:tc>
                  <a:txBody>
                    <a:bodyPr/>
                    <a:lstStyle/>
                    <a:p>
                      <a:pPr indent="0" lvl="0" marL="0" rtl="0" algn="ctr">
                        <a:spcBef>
                          <a:spcPts val="0"/>
                        </a:spcBef>
                        <a:spcAft>
                          <a:spcPts val="0"/>
                        </a:spcAft>
                        <a:buNone/>
                      </a:pPr>
                      <a:r>
                        <a:rPr lang="zh-TW" sz="1800">
                          <a:solidFill>
                            <a:srgbClr val="FFFFFF"/>
                          </a:solidFill>
                        </a:rPr>
                        <a:t>長度cm</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None/>
                      </a:pPr>
                      <a:r>
                        <a:rPr lang="zh-TW" sz="1800">
                          <a:solidFill>
                            <a:srgbClr val="FFFFFF"/>
                          </a:solidFill>
                        </a:rPr>
                        <a:t>重量g</a:t>
                      </a:r>
                      <a:endParaRPr sz="1800">
                        <a:solidFill>
                          <a:srgbClr val="FFFFFF"/>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388275">
                <a:tc>
                  <a:txBody>
                    <a:bodyPr/>
                    <a:lstStyle/>
                    <a:p>
                      <a:pPr indent="0" lvl="0" marL="0" rtl="0" algn="ctr">
                        <a:spcBef>
                          <a:spcPts val="0"/>
                        </a:spcBef>
                        <a:spcAft>
                          <a:spcPts val="0"/>
                        </a:spcAft>
                        <a:buNone/>
                      </a:pPr>
                      <a:r>
                        <a:rPr lang="zh-TW" sz="1800"/>
                        <a:t>2.98</a:t>
                      </a:r>
                      <a:endParaRPr sz="1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1800"/>
                        <a:t>0.74</a:t>
                      </a:r>
                      <a:endParaRPr sz="1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388275">
                <a:tc>
                  <a:txBody>
                    <a:bodyPr/>
                    <a:lstStyle/>
                    <a:p>
                      <a:pPr indent="0" lvl="0" marL="0" rtl="0" algn="ctr">
                        <a:spcBef>
                          <a:spcPts val="0"/>
                        </a:spcBef>
                        <a:spcAft>
                          <a:spcPts val="0"/>
                        </a:spcAft>
                        <a:buNone/>
                      </a:pPr>
                      <a:r>
                        <a:rPr lang="zh-TW" sz="1800"/>
                        <a:t>3.5</a:t>
                      </a:r>
                      <a:endParaRPr sz="1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lang="zh-TW" sz="1800"/>
                        <a:t>0.76</a:t>
                      </a:r>
                      <a:endParaRPr sz="1800"/>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bl>
          </a:graphicData>
        </a:graphic>
      </p:graphicFrame>
      <p:sp>
        <p:nvSpPr>
          <p:cNvPr id="454" name="Google Shape;454;p63"/>
          <p:cNvSpPr/>
          <p:nvPr/>
        </p:nvSpPr>
        <p:spPr>
          <a:xfrm>
            <a:off x="3445450" y="1581150"/>
            <a:ext cx="2600400" cy="763500"/>
          </a:xfrm>
          <a:prstGeom prst="roundRect">
            <a:avLst>
              <a:gd fmla="val 16667" name="adj"/>
            </a:avLst>
          </a:prstGeom>
          <a:solidFill>
            <a:srgbClr val="4F81BD"/>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結構化資料</a:t>
            </a:r>
            <a:endParaRPr sz="3200">
              <a:solidFill>
                <a:srgbClr val="FFFFFF"/>
              </a:solidFill>
            </a:endParaRPr>
          </a:p>
        </p:txBody>
      </p:sp>
      <p:cxnSp>
        <p:nvCxnSpPr>
          <p:cNvPr id="455" name="Google Shape;455;p63"/>
          <p:cNvCxnSpPr/>
          <p:nvPr/>
        </p:nvCxnSpPr>
        <p:spPr>
          <a:xfrm>
            <a:off x="4745650" y="2281950"/>
            <a:ext cx="0" cy="691800"/>
          </a:xfrm>
          <a:prstGeom prst="straightConnector1">
            <a:avLst/>
          </a:prstGeom>
          <a:noFill/>
          <a:ln cap="flat" cmpd="sng" w="38100">
            <a:solidFill>
              <a:srgbClr val="4F81BD"/>
            </a:solidFill>
            <a:prstDash val="solid"/>
            <a:round/>
            <a:headEnd len="med" w="med" type="none"/>
            <a:tailEnd len="med" w="med" type="triangle"/>
          </a:ln>
        </p:spPr>
      </p:cxnSp>
      <p:sp>
        <p:nvSpPr>
          <p:cNvPr id="456" name="Google Shape;456;p63"/>
          <p:cNvSpPr/>
          <p:nvPr/>
        </p:nvSpPr>
        <p:spPr>
          <a:xfrm flipH="1" rot="5400000">
            <a:off x="3391225" y="4102725"/>
            <a:ext cx="1087500" cy="1849800"/>
          </a:xfrm>
          <a:prstGeom prst="bentArrow">
            <a:avLst>
              <a:gd fmla="val 25000" name="adj1"/>
              <a:gd fmla="val 25000" name="adj2"/>
              <a:gd fmla="val 25000" name="adj3"/>
              <a:gd fmla="val 43750" name="adj4"/>
            </a:avLst>
          </a:prstGeom>
          <a:solidFill>
            <a:srgbClr val="4F81BD"/>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3"/>
          <p:cNvSpPr txBox="1"/>
          <p:nvPr/>
        </p:nvSpPr>
        <p:spPr>
          <a:xfrm>
            <a:off x="3010075" y="5571375"/>
            <a:ext cx="1995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sz="2400">
                <a:solidFill>
                  <a:srgbClr val="1F497D"/>
                </a:solidFill>
              </a:rPr>
              <a:t>特徵萃取</a:t>
            </a:r>
            <a:endParaRPr sz="2400">
              <a:solidFill>
                <a:srgbClr val="1F497D"/>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12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45" name="Google Shape;1345;p12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46" name="Google Shape;1346;p12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觀察文本相似度矩陣 (1/3)</a:t>
            </a:r>
            <a:endParaRPr/>
          </a:p>
        </p:txBody>
      </p:sp>
      <p:sp>
        <p:nvSpPr>
          <p:cNvPr id="1347" name="Google Shape;1347;p126"/>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sz="1800">
              <a:solidFill>
                <a:srgbClr val="FFFFFF"/>
              </a:solidFill>
            </a:endParaRPr>
          </a:p>
          <a:p>
            <a:pPr indent="0" lvl="0" marL="0" rtl="0" algn="l">
              <a:spcBef>
                <a:spcPts val="560"/>
              </a:spcBef>
              <a:spcAft>
                <a:spcPts val="0"/>
              </a:spcAft>
              <a:buNone/>
            </a:pPr>
            <a:r>
              <a:t/>
            </a:r>
            <a:endParaRPr/>
          </a:p>
        </p:txBody>
      </p:sp>
      <p:pic>
        <p:nvPicPr>
          <p:cNvPr id="1348" name="Google Shape;1348;p126"/>
          <p:cNvPicPr preferRelativeResize="0"/>
          <p:nvPr/>
        </p:nvPicPr>
        <p:blipFill>
          <a:blip r:embed="rId3">
            <a:alphaModFix/>
          </a:blip>
          <a:stretch>
            <a:fillRect/>
          </a:stretch>
        </p:blipFill>
        <p:spPr>
          <a:xfrm>
            <a:off x="476250" y="2318999"/>
            <a:ext cx="8191498" cy="3639950"/>
          </a:xfrm>
          <a:prstGeom prst="rect">
            <a:avLst/>
          </a:prstGeom>
          <a:noFill/>
          <a:ln cap="flat" cmpd="sng" w="38100">
            <a:solidFill>
              <a:schemeClr val="dk2"/>
            </a:solidFill>
            <a:prstDash val="solid"/>
            <a:round/>
            <a:headEnd len="sm" w="sm" type="none"/>
            <a:tailEnd len="sm" w="sm" type="none"/>
          </a:ln>
        </p:spPr>
      </p:pic>
      <p:sp>
        <p:nvSpPr>
          <p:cNvPr id="1349" name="Google Shape;1349;p126"/>
          <p:cNvSpPr/>
          <p:nvPr/>
        </p:nvSpPr>
        <p:spPr>
          <a:xfrm>
            <a:off x="1726325" y="2015550"/>
            <a:ext cx="2275200" cy="601200"/>
          </a:xfrm>
          <a:prstGeom prst="wedgeRoundRectCallout">
            <a:avLst>
              <a:gd fmla="val -4075" name="adj1"/>
              <a:gd fmla="val 9054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1. 開啟input.ods</a:t>
            </a:r>
            <a:endParaRPr sz="1800">
              <a:solidFill>
                <a:srgbClr val="FFFFFF"/>
              </a:solidFill>
              <a:latin typeface="Microsoft JhengHei"/>
              <a:ea typeface="Microsoft JhengHei"/>
              <a:cs typeface="Microsoft JhengHei"/>
              <a:sym typeface="Microsoft JhengHei"/>
            </a:endParaRPr>
          </a:p>
        </p:txBody>
      </p:sp>
      <p:sp>
        <p:nvSpPr>
          <p:cNvPr id="1350" name="Google Shape;1350;p126"/>
          <p:cNvSpPr/>
          <p:nvPr/>
        </p:nvSpPr>
        <p:spPr>
          <a:xfrm>
            <a:off x="1726325" y="4487175"/>
            <a:ext cx="1876200" cy="601200"/>
          </a:xfrm>
          <a:prstGeom prst="wedgeRoundRectCallout">
            <a:avLst>
              <a:gd fmla="val -13706" name="adj1"/>
              <a:gd fmla="val 9055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2. Embedding</a:t>
            </a:r>
            <a:endParaRPr sz="1800">
              <a:solidFill>
                <a:srgbClr val="FFFFFF"/>
              </a:solidFill>
              <a:latin typeface="Microsoft JhengHei"/>
              <a:ea typeface="Microsoft JhengHei"/>
              <a:cs typeface="Microsoft JhengHei"/>
              <a:sym typeface="Microsoft JhengHei"/>
            </a:endParaRPr>
          </a:p>
        </p:txBody>
      </p:sp>
      <p:sp>
        <p:nvSpPr>
          <p:cNvPr id="1351" name="Google Shape;1351;p126"/>
          <p:cNvSpPr/>
          <p:nvPr/>
        </p:nvSpPr>
        <p:spPr>
          <a:xfrm>
            <a:off x="6178450" y="4420675"/>
            <a:ext cx="1876200" cy="601200"/>
          </a:xfrm>
          <a:prstGeom prst="wedgeRoundRectCallout">
            <a:avLst>
              <a:gd fmla="val 53730" name="adj1"/>
              <a:gd fmla="val 12189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3. 查看文本模型</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12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358" name="Google Shape;1358;p12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59" name="Google Shape;1359;p12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觀察文本相似度矩陣</a:t>
            </a:r>
            <a:r>
              <a:rPr lang="zh-TW">
                <a:solidFill>
                  <a:schemeClr val="dk1"/>
                </a:solidFill>
              </a:rPr>
              <a:t> (2/3)</a:t>
            </a:r>
            <a:endParaRPr/>
          </a:p>
        </p:txBody>
      </p:sp>
      <p:sp>
        <p:nvSpPr>
          <p:cNvPr id="1360" name="Google Shape;1360;p127"/>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361" name="Google Shape;1361;p127"/>
          <p:cNvPicPr preferRelativeResize="0"/>
          <p:nvPr/>
        </p:nvPicPr>
        <p:blipFill>
          <a:blip r:embed="rId3">
            <a:alphaModFix/>
          </a:blip>
          <a:stretch>
            <a:fillRect/>
          </a:stretch>
        </p:blipFill>
        <p:spPr>
          <a:xfrm>
            <a:off x="398675" y="1191554"/>
            <a:ext cx="5644675" cy="3307751"/>
          </a:xfrm>
          <a:prstGeom prst="rect">
            <a:avLst/>
          </a:prstGeom>
          <a:noFill/>
          <a:ln cap="flat" cmpd="sng" w="38100">
            <a:solidFill>
              <a:schemeClr val="dk2"/>
            </a:solidFill>
            <a:prstDash val="solid"/>
            <a:round/>
            <a:headEnd len="sm" w="sm" type="none"/>
            <a:tailEnd len="sm" w="sm" type="none"/>
          </a:ln>
        </p:spPr>
      </p:pic>
      <p:pic>
        <p:nvPicPr>
          <p:cNvPr id="1362" name="Google Shape;1362;p127"/>
          <p:cNvPicPr preferRelativeResize="0"/>
          <p:nvPr/>
        </p:nvPicPr>
        <p:blipFill>
          <a:blip r:embed="rId4">
            <a:alphaModFix/>
          </a:blip>
          <a:stretch>
            <a:fillRect/>
          </a:stretch>
        </p:blipFill>
        <p:spPr>
          <a:xfrm>
            <a:off x="4646725" y="4085400"/>
            <a:ext cx="3568975" cy="2498275"/>
          </a:xfrm>
          <a:prstGeom prst="rect">
            <a:avLst/>
          </a:prstGeom>
          <a:noFill/>
          <a:ln>
            <a:noFill/>
          </a:ln>
          <a:effectLst>
            <a:outerShdw blurRad="57150" rotWithShape="0" algn="bl" dir="5400000" dist="19050">
              <a:srgbClr val="000000">
                <a:alpha val="50000"/>
              </a:srgbClr>
            </a:outerShdw>
          </a:effectLst>
        </p:spPr>
      </p:pic>
      <p:sp>
        <p:nvSpPr>
          <p:cNvPr id="1363" name="Google Shape;1363;p127"/>
          <p:cNvSpPr/>
          <p:nvPr/>
        </p:nvSpPr>
        <p:spPr>
          <a:xfrm>
            <a:off x="3949075" y="3451375"/>
            <a:ext cx="2096400" cy="560700"/>
          </a:xfrm>
          <a:prstGeom prst="roundRect">
            <a:avLst>
              <a:gd fmla="val 580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364" name="Google Shape;1364;p127"/>
          <p:cNvSpPr/>
          <p:nvPr/>
        </p:nvSpPr>
        <p:spPr>
          <a:xfrm rot="3132339">
            <a:off x="5636015" y="4256347"/>
            <a:ext cx="691710" cy="524709"/>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12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371" name="Google Shape;1371;p12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72" name="Google Shape;1372;p12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觀察文本相似度矩陣</a:t>
            </a:r>
            <a:r>
              <a:rPr lang="zh-TW">
                <a:solidFill>
                  <a:schemeClr val="dk1"/>
                </a:solidFill>
              </a:rPr>
              <a:t> (3/3)</a:t>
            </a:r>
            <a:endParaRPr/>
          </a:p>
        </p:txBody>
      </p:sp>
      <p:sp>
        <p:nvSpPr>
          <p:cNvPr id="1373" name="Google Shape;1373;p12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374" name="Google Shape;1374;p128"/>
          <p:cNvPicPr preferRelativeResize="0"/>
          <p:nvPr/>
        </p:nvPicPr>
        <p:blipFill>
          <a:blip r:embed="rId3">
            <a:alphaModFix/>
          </a:blip>
          <a:stretch>
            <a:fillRect/>
          </a:stretch>
        </p:blipFill>
        <p:spPr>
          <a:xfrm>
            <a:off x="476250" y="1783075"/>
            <a:ext cx="6731167" cy="4711800"/>
          </a:xfrm>
          <a:prstGeom prst="rect">
            <a:avLst/>
          </a:prstGeom>
          <a:noFill/>
          <a:ln>
            <a:noFill/>
          </a:ln>
          <a:effectLst>
            <a:outerShdw blurRad="57150" rotWithShape="0" algn="bl" dir="5400000" dist="19050">
              <a:srgbClr val="000000">
                <a:alpha val="50000"/>
              </a:srgbClr>
            </a:outerShdw>
          </a:effectLst>
        </p:spPr>
      </p:pic>
      <p:pic>
        <p:nvPicPr>
          <p:cNvPr id="1375" name="Google Shape;1375;p128"/>
          <p:cNvPicPr preferRelativeResize="0"/>
          <p:nvPr/>
        </p:nvPicPr>
        <p:blipFill>
          <a:blip r:embed="rId4">
            <a:alphaModFix/>
          </a:blip>
          <a:stretch>
            <a:fillRect/>
          </a:stretch>
        </p:blipFill>
        <p:spPr>
          <a:xfrm flipH="1">
            <a:off x="6950522" y="4144950"/>
            <a:ext cx="1717225" cy="2264476"/>
          </a:xfrm>
          <a:prstGeom prst="rect">
            <a:avLst/>
          </a:prstGeom>
          <a:noFill/>
          <a:ln>
            <a:noFill/>
          </a:ln>
        </p:spPr>
      </p:pic>
      <p:sp>
        <p:nvSpPr>
          <p:cNvPr id="1376" name="Google Shape;1376;p128"/>
          <p:cNvSpPr/>
          <p:nvPr/>
        </p:nvSpPr>
        <p:spPr>
          <a:xfrm>
            <a:off x="2075950" y="3311850"/>
            <a:ext cx="2313600" cy="1332000"/>
          </a:xfrm>
          <a:prstGeom prst="roundRect">
            <a:avLst>
              <a:gd fmla="val 5805" name="adj"/>
            </a:avLst>
          </a:prstGeom>
          <a:noFill/>
          <a:ln cap="flat" cmpd="sng" w="76200">
            <a:solidFill>
              <a:srgbClr val="FFFF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377" name="Google Shape;1377;p128"/>
          <p:cNvSpPr/>
          <p:nvPr/>
        </p:nvSpPr>
        <p:spPr>
          <a:xfrm>
            <a:off x="4389550" y="4564300"/>
            <a:ext cx="2313600" cy="1332000"/>
          </a:xfrm>
          <a:prstGeom prst="roundRect">
            <a:avLst>
              <a:gd fmla="val 5805" name="adj"/>
            </a:avLst>
          </a:prstGeom>
          <a:noFill/>
          <a:ln cap="flat" cmpd="sng" w="76200">
            <a:solidFill>
              <a:srgbClr val="FFFF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12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84" name="Google Shape;1384;p129"/>
          <p:cNvSpPr txBox="1"/>
          <p:nvPr>
            <p:ph type="title"/>
          </p:nvPr>
        </p:nvSpPr>
        <p:spPr>
          <a:xfrm>
            <a:off x="1186025" y="4227750"/>
            <a:ext cx="7481700" cy="223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zh-TW" sz="2800"/>
              <a:t>K Means</a:t>
            </a:r>
            <a:endParaRPr sz="2800"/>
          </a:p>
          <a:p>
            <a:pPr indent="0" lvl="0" marL="0" rtl="0" algn="l">
              <a:spcBef>
                <a:spcPts val="0"/>
              </a:spcBef>
              <a:spcAft>
                <a:spcPts val="0"/>
              </a:spcAft>
              <a:buNone/>
            </a:pPr>
            <a:r>
              <a:rPr lang="zh-TW"/>
              <a:t>K平均法</a:t>
            </a:r>
            <a:endParaRPr b="0" sz="2400"/>
          </a:p>
        </p:txBody>
      </p:sp>
      <p:sp>
        <p:nvSpPr>
          <p:cNvPr id="1385" name="Google Shape;1385;p129"/>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1000"/>
              </a:spcAft>
              <a:buNone/>
            </a:pPr>
            <a:r>
              <a:rPr lang="zh-TW">
                <a:solidFill>
                  <a:schemeClr val="dk1"/>
                </a:solidFill>
              </a:rPr>
              <a:t>分群演算法</a:t>
            </a:r>
            <a:endParaRPr/>
          </a:p>
        </p:txBody>
      </p:sp>
      <p:pic>
        <p:nvPicPr>
          <p:cNvPr id="1386" name="Google Shape;1386;p129" title="年齡與平均月收入散佈圖"/>
          <p:cNvPicPr preferRelativeResize="0"/>
          <p:nvPr/>
        </p:nvPicPr>
        <p:blipFill rotWithShape="1">
          <a:blip r:embed="rId3">
            <a:alphaModFix/>
          </a:blip>
          <a:srcRect b="9853" l="12829" r="17255" t="15161"/>
          <a:stretch/>
        </p:blipFill>
        <p:spPr>
          <a:xfrm>
            <a:off x="5421775" y="610400"/>
            <a:ext cx="3141600" cy="1929900"/>
          </a:xfrm>
          <a:prstGeom prst="roundRect">
            <a:avLst>
              <a:gd fmla="val 16667" name="adj"/>
            </a:avLst>
          </a:prstGeom>
          <a:noFill/>
          <a:ln>
            <a:noFill/>
          </a:ln>
        </p:spPr>
      </p:pic>
      <p:sp>
        <p:nvSpPr>
          <p:cNvPr id="1387" name="Google Shape;1387;p129"/>
          <p:cNvSpPr/>
          <p:nvPr/>
        </p:nvSpPr>
        <p:spPr>
          <a:xfrm>
            <a:off x="6468861" y="1586207"/>
            <a:ext cx="339900" cy="390000"/>
          </a:xfrm>
          <a:prstGeom prst="ellipse">
            <a:avLst/>
          </a:prstGeom>
          <a:noFill/>
          <a:ln cap="flat" cmpd="sng" w="38100">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29"/>
          <p:cNvSpPr/>
          <p:nvPr/>
        </p:nvSpPr>
        <p:spPr>
          <a:xfrm>
            <a:off x="7477365" y="1348110"/>
            <a:ext cx="339900" cy="256200"/>
          </a:xfrm>
          <a:prstGeom prst="ellipse">
            <a:avLst/>
          </a:prstGeom>
          <a:noFill/>
          <a:ln cap="flat" cmpd="sng" w="38100">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29"/>
          <p:cNvSpPr/>
          <p:nvPr/>
        </p:nvSpPr>
        <p:spPr>
          <a:xfrm>
            <a:off x="8000974" y="1010185"/>
            <a:ext cx="339900" cy="256200"/>
          </a:xfrm>
          <a:prstGeom prst="ellipse">
            <a:avLst/>
          </a:prstGeom>
          <a:noFill/>
          <a:ln cap="flat" cmpd="sng" w="38100">
            <a:solidFill>
              <a:srgbClr val="F796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p13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396" name="Google Shape;1396;p13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分群</a:t>
            </a:r>
            <a:r>
              <a:rPr lang="zh-TW">
                <a:solidFill>
                  <a:schemeClr val="dk1"/>
                </a:solidFill>
              </a:rPr>
              <a:t>的概念與目的</a:t>
            </a:r>
            <a:endParaRPr/>
          </a:p>
        </p:txBody>
      </p:sp>
      <p:sp>
        <p:nvSpPr>
          <p:cNvPr id="1397" name="Google Shape;1397;p13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398" name="Google Shape;1398;p130"/>
          <p:cNvSpPr txBox="1"/>
          <p:nvPr/>
        </p:nvSpPr>
        <p:spPr>
          <a:xfrm>
            <a:off x="387900" y="1783075"/>
            <a:ext cx="8368200" cy="22071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560"/>
              </a:spcBef>
              <a:spcAft>
                <a:spcPts val="0"/>
              </a:spcAft>
              <a:buClr>
                <a:srgbClr val="1F497D"/>
              </a:buClr>
              <a:buSzPts val="2200"/>
              <a:buFont typeface="Noto Symbol"/>
              <a:buChar char="●"/>
            </a:pPr>
            <a:r>
              <a:rPr lang="zh-TW" sz="2200">
                <a:latin typeface="Microsoft JhengHei"/>
                <a:ea typeface="Microsoft JhengHei"/>
                <a:cs typeface="Microsoft JhengHei"/>
                <a:sym typeface="Microsoft JhengHei"/>
              </a:rPr>
              <a:t>將資料集合中的資料記錄(資料點)加以分群成數個</a:t>
            </a:r>
            <a:r>
              <a:rPr lang="zh-TW" sz="2200" u="sng">
                <a:latin typeface="Microsoft JhengHei"/>
                <a:ea typeface="Microsoft JhengHei"/>
                <a:cs typeface="Microsoft JhengHei"/>
                <a:sym typeface="Microsoft JhengHei"/>
              </a:rPr>
              <a:t>群集(cluster)</a:t>
            </a:r>
            <a:endParaRPr sz="2200">
              <a:latin typeface="Microsoft JhengHei"/>
              <a:ea typeface="Microsoft JhengHei"/>
              <a:cs typeface="Microsoft JhengHei"/>
              <a:sym typeface="Microsoft JhengHei"/>
            </a:endParaRPr>
          </a:p>
          <a:p>
            <a:pPr indent="-368300" lvl="0" marL="457200" rtl="0" algn="l">
              <a:lnSpc>
                <a:spcPct val="115000"/>
              </a:lnSpc>
              <a:spcBef>
                <a:spcPts val="1000"/>
              </a:spcBef>
              <a:spcAft>
                <a:spcPts val="0"/>
              </a:spcAft>
              <a:buClr>
                <a:srgbClr val="1F497D"/>
              </a:buClr>
              <a:buSzPts val="2200"/>
              <a:buFont typeface="Noto Symbol"/>
              <a:buChar char="●"/>
            </a:pPr>
            <a:r>
              <a:rPr lang="zh-TW" sz="2200">
                <a:latin typeface="Microsoft JhengHei"/>
                <a:ea typeface="Microsoft JhengHei"/>
                <a:cs typeface="Microsoft JhengHei"/>
                <a:sym typeface="Microsoft JhengHei"/>
              </a:rPr>
              <a:t>使得每個群集中的資料點間相似程度高於與其它群集中資料點的相似程度</a:t>
            </a:r>
            <a:endParaRPr sz="2200">
              <a:latin typeface="Microsoft JhengHei"/>
              <a:ea typeface="Microsoft JhengHei"/>
              <a:cs typeface="Microsoft JhengHei"/>
              <a:sym typeface="Microsoft JhengHei"/>
            </a:endParaRPr>
          </a:p>
          <a:p>
            <a:pPr indent="-368300" lvl="0" marL="457200" rtl="0" algn="l">
              <a:lnSpc>
                <a:spcPct val="115000"/>
              </a:lnSpc>
              <a:spcBef>
                <a:spcPts val="1000"/>
              </a:spcBef>
              <a:spcAft>
                <a:spcPts val="1000"/>
              </a:spcAft>
              <a:buClr>
                <a:srgbClr val="1F497D"/>
              </a:buClr>
              <a:buSzPts val="2200"/>
              <a:buFont typeface="Noto Symbol"/>
              <a:buChar char="●"/>
            </a:pPr>
            <a:r>
              <a:rPr lang="zh-TW" sz="2200">
                <a:latin typeface="Microsoft JhengHei"/>
                <a:ea typeface="Microsoft JhengHei"/>
                <a:cs typeface="Microsoft JhengHei"/>
                <a:sym typeface="Microsoft JhengHei"/>
              </a:rPr>
              <a:t>從群集結果推論出有用、隱含、令人感興趣的特性和現象</a:t>
            </a:r>
            <a:endParaRPr sz="2200">
              <a:latin typeface="Microsoft JhengHei"/>
              <a:ea typeface="Microsoft JhengHei"/>
              <a:cs typeface="Microsoft JhengHei"/>
              <a:sym typeface="Microsoft JhengHei"/>
            </a:endParaRPr>
          </a:p>
        </p:txBody>
      </p:sp>
      <p:pic>
        <p:nvPicPr>
          <p:cNvPr id="1399" name="Google Shape;1399;p130" title="年齡與平均月收入散佈圖"/>
          <p:cNvPicPr preferRelativeResize="0"/>
          <p:nvPr/>
        </p:nvPicPr>
        <p:blipFill rotWithShape="1">
          <a:blip r:embed="rId3">
            <a:alphaModFix/>
          </a:blip>
          <a:srcRect b="12409" l="13467" r="33903" t="40778"/>
          <a:stretch/>
        </p:blipFill>
        <p:spPr>
          <a:xfrm>
            <a:off x="2270975" y="3870625"/>
            <a:ext cx="4394951" cy="2417200"/>
          </a:xfrm>
          <a:prstGeom prst="rect">
            <a:avLst/>
          </a:prstGeom>
          <a:noFill/>
          <a:ln cap="flat" cmpd="sng" w="28575">
            <a:solidFill>
              <a:srgbClr val="9BBB59"/>
            </a:solidFill>
            <a:prstDash val="solid"/>
            <a:round/>
            <a:headEnd len="sm" w="sm" type="none"/>
            <a:tailEnd len="sm" w="sm" type="none"/>
          </a:ln>
        </p:spPr>
      </p:pic>
      <p:sp>
        <p:nvSpPr>
          <p:cNvPr id="1400" name="Google Shape;1400;p130"/>
          <p:cNvSpPr/>
          <p:nvPr/>
        </p:nvSpPr>
        <p:spPr>
          <a:xfrm>
            <a:off x="4084175" y="4361530"/>
            <a:ext cx="838200" cy="1056300"/>
          </a:xfrm>
          <a:prstGeom prst="ellipse">
            <a:avLst/>
          </a:prstGeom>
          <a:no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401" name="Google Shape;1401;p130"/>
          <p:cNvSpPr/>
          <p:nvPr/>
        </p:nvSpPr>
        <p:spPr>
          <a:xfrm>
            <a:off x="2768047" y="5524325"/>
            <a:ext cx="1022400" cy="491100"/>
          </a:xfrm>
          <a:prstGeom prst="wedgeRoundRectCallout">
            <a:avLst>
              <a:gd fmla="val 84930" name="adj1"/>
              <a:gd fmla="val -81012" name="adj2"/>
              <a:gd fmla="val 0" name="adj3"/>
            </a:avLst>
          </a:prstGeom>
          <a:solidFill>
            <a:srgbClr val="274E13"/>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相似</a:t>
            </a:r>
            <a:endParaRPr sz="2400">
              <a:solidFill>
                <a:srgbClr val="FFFFFF"/>
              </a:solidFill>
            </a:endParaRPr>
          </a:p>
        </p:txBody>
      </p:sp>
      <p:sp>
        <p:nvSpPr>
          <p:cNvPr id="1402" name="Google Shape;1402;p130"/>
          <p:cNvSpPr/>
          <p:nvPr/>
        </p:nvSpPr>
        <p:spPr>
          <a:xfrm>
            <a:off x="5694300" y="4846925"/>
            <a:ext cx="1158600" cy="570900"/>
          </a:xfrm>
          <a:prstGeom prst="wedgeRoundRectCallout">
            <a:avLst>
              <a:gd fmla="val -60940" name="adj1"/>
              <a:gd fmla="val -74361" name="adj2"/>
              <a:gd fmla="val 0" name="adj3"/>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solidFill>
                  <a:srgbClr val="FFFFFF"/>
                </a:solidFill>
              </a:rPr>
              <a:t>不相似</a:t>
            </a:r>
            <a:endParaRPr sz="2400">
              <a:solidFill>
                <a:srgbClr val="FFFFFF"/>
              </a:solidFill>
            </a:endParaRPr>
          </a:p>
        </p:txBody>
      </p:sp>
      <p:sp>
        <p:nvSpPr>
          <p:cNvPr id="1403" name="Google Shape;1403;p130"/>
          <p:cNvSpPr/>
          <p:nvPr/>
        </p:nvSpPr>
        <p:spPr>
          <a:xfrm>
            <a:off x="6067125" y="4016875"/>
            <a:ext cx="598800" cy="491100"/>
          </a:xfrm>
          <a:prstGeom prst="ellipse">
            <a:avLst/>
          </a:prstGeom>
          <a:no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cxnSp>
        <p:nvCxnSpPr>
          <p:cNvPr id="1404" name="Google Shape;1404;p130"/>
          <p:cNvCxnSpPr/>
          <p:nvPr/>
        </p:nvCxnSpPr>
        <p:spPr>
          <a:xfrm flipH="1" rot="10800000">
            <a:off x="4835625" y="4344475"/>
            <a:ext cx="1299300" cy="339000"/>
          </a:xfrm>
          <a:prstGeom prst="straightConnector1">
            <a:avLst/>
          </a:prstGeom>
          <a:noFill/>
          <a:ln cap="flat" cmpd="sng" w="28575">
            <a:solidFill>
              <a:srgbClr val="FF0000"/>
            </a:solidFill>
            <a:prstDash val="solid"/>
            <a:round/>
            <a:headEnd len="med" w="med" type="triangle"/>
            <a:tailEnd len="med" w="med" type="triangl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13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11" name="Google Shape;1411;p13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zh-TW" sz="3200"/>
              <a:t>K平均法</a:t>
            </a:r>
            <a:endParaRPr b="0" sz="3200"/>
          </a:p>
          <a:p>
            <a:pPr indent="0" lvl="0" marL="0" rtl="0" algn="ctr">
              <a:spcBef>
                <a:spcPts val="0"/>
              </a:spcBef>
              <a:spcAft>
                <a:spcPts val="0"/>
              </a:spcAft>
              <a:buNone/>
            </a:pPr>
            <a:r>
              <a:rPr lang="zh-TW"/>
              <a:t>演算法流程</a:t>
            </a:r>
            <a:endParaRPr/>
          </a:p>
        </p:txBody>
      </p:sp>
      <p:sp>
        <p:nvSpPr>
          <p:cNvPr id="1412" name="Google Shape;1412;p13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13" name="Google Shape;1413;p131"/>
          <p:cNvSpPr/>
          <p:nvPr/>
        </p:nvSpPr>
        <p:spPr>
          <a:xfrm>
            <a:off x="704850" y="3252600"/>
            <a:ext cx="352800" cy="352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31"/>
          <p:cNvSpPr txBox="1"/>
          <p:nvPr/>
        </p:nvSpPr>
        <p:spPr>
          <a:xfrm>
            <a:off x="829050" y="1783075"/>
            <a:ext cx="7838700" cy="4711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600"/>
              </a:spcBef>
              <a:spcAft>
                <a:spcPts val="0"/>
              </a:spcAft>
              <a:buNone/>
            </a:pPr>
            <a:r>
              <a:rPr lang="zh-TW" sz="2200">
                <a:solidFill>
                  <a:srgbClr val="000000"/>
                </a:solidFill>
                <a:latin typeface="Microsoft JhengHei"/>
                <a:ea typeface="Microsoft JhengHei"/>
                <a:cs typeface="Microsoft JhengHei"/>
                <a:sym typeface="Microsoft JhengHei"/>
              </a:rPr>
              <a:t>輸入：</a:t>
            </a:r>
            <a:r>
              <a:rPr b="1" lang="zh-TW" sz="2200">
                <a:solidFill>
                  <a:srgbClr val="1F497D"/>
                </a:solidFill>
                <a:latin typeface="Microsoft JhengHei"/>
                <a:ea typeface="Microsoft JhengHei"/>
                <a:cs typeface="Microsoft JhengHei"/>
                <a:sym typeface="Microsoft JhengHei"/>
              </a:rPr>
              <a:t>資料集合、使用者定義之群集數量</a:t>
            </a:r>
            <a:r>
              <a:rPr b="1" i="1" lang="zh-TW" sz="2200">
                <a:solidFill>
                  <a:srgbClr val="1F497D"/>
                </a:solidFill>
                <a:latin typeface="Microsoft JhengHei"/>
                <a:ea typeface="Microsoft JhengHei"/>
                <a:cs typeface="Microsoft JhengHei"/>
                <a:sym typeface="Microsoft JhengHei"/>
              </a:rPr>
              <a:t>k</a:t>
            </a:r>
            <a:endParaRPr b="1" i="1" sz="2200">
              <a:solidFill>
                <a:srgbClr val="1F497D"/>
              </a:solidFill>
              <a:latin typeface="Microsoft JhengHei"/>
              <a:ea typeface="Microsoft JhengHei"/>
              <a:cs typeface="Microsoft JhengHei"/>
              <a:sym typeface="Microsoft JhengHei"/>
            </a:endParaRPr>
          </a:p>
          <a:p>
            <a:pPr indent="0" lvl="0" marL="0" rtl="0" algn="ctr">
              <a:lnSpc>
                <a:spcPct val="90000"/>
              </a:lnSpc>
              <a:spcBef>
                <a:spcPts val="600"/>
              </a:spcBef>
              <a:spcAft>
                <a:spcPts val="0"/>
              </a:spcAft>
              <a:buNone/>
            </a:pPr>
            <a:r>
              <a:rPr lang="zh-TW" sz="2200">
                <a:solidFill>
                  <a:srgbClr val="000000"/>
                </a:solidFill>
                <a:latin typeface="Microsoft JhengHei"/>
                <a:ea typeface="Microsoft JhengHei"/>
                <a:cs typeface="Microsoft JhengHei"/>
                <a:sym typeface="Microsoft JhengHei"/>
              </a:rPr>
              <a:t>輸出：</a:t>
            </a:r>
            <a:r>
              <a:rPr b="1" i="1" lang="zh-TW" sz="2200">
                <a:solidFill>
                  <a:srgbClr val="FF0000"/>
                </a:solidFill>
                <a:latin typeface="Microsoft JhengHei"/>
                <a:ea typeface="Microsoft JhengHei"/>
                <a:cs typeface="Microsoft JhengHei"/>
                <a:sym typeface="Microsoft JhengHei"/>
              </a:rPr>
              <a:t>k</a:t>
            </a:r>
            <a:r>
              <a:rPr b="1" lang="zh-TW" sz="2200">
                <a:solidFill>
                  <a:srgbClr val="FF0000"/>
                </a:solidFill>
                <a:latin typeface="Microsoft JhengHei"/>
                <a:ea typeface="Microsoft JhengHei"/>
                <a:cs typeface="Microsoft JhengHei"/>
                <a:sym typeface="Microsoft JhengHei"/>
              </a:rPr>
              <a:t>個互不交集的群集</a:t>
            </a:r>
            <a:endParaRPr b="1" sz="2200">
              <a:solidFill>
                <a:srgbClr val="FF0000"/>
              </a:solidFill>
              <a:latin typeface="Microsoft JhengHei"/>
              <a:ea typeface="Microsoft JhengHei"/>
              <a:cs typeface="Microsoft JhengHei"/>
              <a:sym typeface="Microsoft JhengHei"/>
            </a:endParaRPr>
          </a:p>
          <a:p>
            <a:pPr indent="-355600" lvl="0" marL="457200" rtl="0" algn="l">
              <a:lnSpc>
                <a:spcPct val="100000"/>
              </a:lnSpc>
              <a:spcBef>
                <a:spcPts val="600"/>
              </a:spcBef>
              <a:spcAft>
                <a:spcPts val="0"/>
              </a:spcAft>
              <a:buClr>
                <a:srgbClr val="000000"/>
              </a:buClr>
              <a:buSzPts val="2000"/>
              <a:buFont typeface="Noto Symbol"/>
              <a:buAutoNum type="arabicPeriod"/>
            </a:pPr>
            <a:r>
              <a:rPr lang="zh-TW" sz="2000">
                <a:solidFill>
                  <a:srgbClr val="000000"/>
                </a:solidFill>
                <a:latin typeface="Microsoft JhengHei"/>
                <a:ea typeface="Microsoft JhengHei"/>
                <a:cs typeface="Microsoft JhengHei"/>
                <a:sym typeface="Microsoft JhengHei"/>
              </a:rPr>
              <a:t>隨機從資料集合中選擇任</a:t>
            </a:r>
            <a:r>
              <a:rPr i="1" lang="zh-TW" sz="2000" u="sng">
                <a:solidFill>
                  <a:srgbClr val="000000"/>
                </a:solidFill>
                <a:latin typeface="Microsoft JhengHei"/>
                <a:ea typeface="Microsoft JhengHei"/>
                <a:cs typeface="Microsoft JhengHei"/>
                <a:sym typeface="Microsoft JhengHei"/>
              </a:rPr>
              <a:t>k</a:t>
            </a:r>
            <a:r>
              <a:rPr lang="zh-TW" sz="2000" u="sng">
                <a:solidFill>
                  <a:srgbClr val="000000"/>
                </a:solidFill>
                <a:latin typeface="Microsoft JhengHei"/>
                <a:ea typeface="Microsoft JhengHei"/>
                <a:cs typeface="Microsoft JhengHei"/>
                <a:sym typeface="Microsoft JhengHei"/>
              </a:rPr>
              <a:t>個資料點</a:t>
            </a:r>
            <a:r>
              <a:rPr lang="zh-TW" sz="2000">
                <a:solidFill>
                  <a:srgbClr val="000000"/>
                </a:solidFill>
                <a:latin typeface="Microsoft JhengHei"/>
                <a:ea typeface="Microsoft JhengHei"/>
                <a:cs typeface="Microsoft JhengHei"/>
                <a:sym typeface="Microsoft JhengHei"/>
              </a:rPr>
              <a:t>當作起始</a:t>
            </a:r>
            <a:r>
              <a:rPr i="1" lang="zh-TW" sz="2000">
                <a:solidFill>
                  <a:srgbClr val="000000"/>
                </a:solidFill>
                <a:latin typeface="Microsoft JhengHei"/>
                <a:ea typeface="Microsoft JhengHei"/>
                <a:cs typeface="Microsoft JhengHei"/>
                <a:sym typeface="Microsoft JhengHei"/>
              </a:rPr>
              <a:t>k</a:t>
            </a:r>
            <a:r>
              <a:rPr lang="zh-TW" sz="2000">
                <a:solidFill>
                  <a:srgbClr val="000000"/>
                </a:solidFill>
                <a:latin typeface="Microsoft JhengHei"/>
                <a:ea typeface="Microsoft JhengHei"/>
                <a:cs typeface="Microsoft JhengHei"/>
                <a:sym typeface="Microsoft JhengHei"/>
              </a:rPr>
              <a:t>群的群集中心</a:t>
            </a:r>
            <a:endParaRPr sz="2000">
              <a:solidFill>
                <a:srgbClr val="000000"/>
              </a:solidFill>
              <a:latin typeface="Microsoft JhengHei"/>
              <a:ea typeface="Microsoft JhengHei"/>
              <a:cs typeface="Microsoft JhengHei"/>
              <a:sym typeface="Microsoft JhengHei"/>
            </a:endParaRPr>
          </a:p>
          <a:p>
            <a:pPr indent="-355600" lvl="0" marL="457200" rtl="0" algn="l">
              <a:lnSpc>
                <a:spcPct val="100000"/>
              </a:lnSpc>
              <a:spcBef>
                <a:spcPts val="1000"/>
              </a:spcBef>
              <a:spcAft>
                <a:spcPts val="0"/>
              </a:spcAft>
              <a:buClr>
                <a:srgbClr val="000000"/>
              </a:buClr>
              <a:buSzPts val="2000"/>
              <a:buFont typeface="Noto Symbol"/>
              <a:buAutoNum type="arabicPeriod"/>
            </a:pPr>
            <a:r>
              <a:rPr lang="zh-TW" sz="2000">
                <a:solidFill>
                  <a:srgbClr val="000000"/>
                </a:solidFill>
                <a:latin typeface="Microsoft JhengHei"/>
                <a:ea typeface="Microsoft JhengHei"/>
                <a:cs typeface="Microsoft JhengHei"/>
                <a:sym typeface="Microsoft JhengHei"/>
              </a:rPr>
              <a:t>利用</a:t>
            </a:r>
            <a:r>
              <a:rPr lang="zh-TW" sz="2000" u="sng">
                <a:solidFill>
                  <a:srgbClr val="000000"/>
                </a:solidFill>
                <a:latin typeface="Microsoft JhengHei"/>
                <a:ea typeface="Microsoft JhengHei"/>
                <a:cs typeface="Microsoft JhengHei"/>
                <a:sym typeface="Microsoft JhengHei"/>
              </a:rPr>
              <a:t>相似度計算公式</a:t>
            </a:r>
            <a:r>
              <a:rPr lang="zh-TW" sz="2000">
                <a:solidFill>
                  <a:srgbClr val="000000"/>
                </a:solidFill>
                <a:latin typeface="Microsoft JhengHei"/>
                <a:ea typeface="Microsoft JhengHei"/>
                <a:cs typeface="Microsoft JhengHei"/>
                <a:sym typeface="Microsoft JhengHei"/>
              </a:rPr>
              <a:t>，將資料點分別歸屬到距其最近之群集中心所屬的群集，形成</a:t>
            </a:r>
            <a:r>
              <a:rPr i="1" lang="zh-TW" sz="2000" u="sng">
                <a:solidFill>
                  <a:srgbClr val="000000"/>
                </a:solidFill>
                <a:latin typeface="Microsoft JhengHei"/>
                <a:ea typeface="Microsoft JhengHei"/>
                <a:cs typeface="Microsoft JhengHei"/>
                <a:sym typeface="Microsoft JhengHei"/>
              </a:rPr>
              <a:t>k</a:t>
            </a:r>
            <a:r>
              <a:rPr lang="zh-TW" sz="2000" u="sng">
                <a:solidFill>
                  <a:srgbClr val="000000"/>
                </a:solidFill>
                <a:latin typeface="Microsoft JhengHei"/>
                <a:ea typeface="Microsoft JhengHei"/>
                <a:cs typeface="Microsoft JhengHei"/>
                <a:sym typeface="Microsoft JhengHei"/>
              </a:rPr>
              <a:t>個群集</a:t>
            </a:r>
            <a:r>
              <a:rPr lang="zh-TW" sz="2000">
                <a:solidFill>
                  <a:srgbClr val="000000"/>
                </a:solidFill>
                <a:latin typeface="Microsoft JhengHei"/>
                <a:ea typeface="Microsoft JhengHei"/>
                <a:cs typeface="Microsoft JhengHei"/>
                <a:sym typeface="Microsoft JhengHei"/>
              </a:rPr>
              <a:t>。</a:t>
            </a:r>
            <a:endParaRPr sz="2000">
              <a:solidFill>
                <a:srgbClr val="000000"/>
              </a:solidFill>
              <a:latin typeface="Microsoft JhengHei"/>
              <a:ea typeface="Microsoft JhengHei"/>
              <a:cs typeface="Microsoft JhengHei"/>
              <a:sym typeface="Microsoft JhengHei"/>
            </a:endParaRPr>
          </a:p>
          <a:p>
            <a:pPr indent="-355600" lvl="0" marL="457200" rtl="0" algn="l">
              <a:lnSpc>
                <a:spcPct val="100000"/>
              </a:lnSpc>
              <a:spcBef>
                <a:spcPts val="1000"/>
              </a:spcBef>
              <a:spcAft>
                <a:spcPts val="0"/>
              </a:spcAft>
              <a:buClr>
                <a:srgbClr val="000000"/>
              </a:buClr>
              <a:buSzPts val="2000"/>
              <a:buFont typeface="Microsoft JhengHei"/>
              <a:buAutoNum type="arabicPeriod"/>
            </a:pPr>
            <a:r>
              <a:rPr lang="zh-TW" sz="2000">
                <a:solidFill>
                  <a:srgbClr val="000000"/>
                </a:solidFill>
                <a:latin typeface="Microsoft JhengHei"/>
                <a:ea typeface="Microsoft JhengHei"/>
                <a:cs typeface="Microsoft JhengHei"/>
                <a:sym typeface="Microsoft JhengHei"/>
              </a:rPr>
              <a:t>利用各群集中所含的資料點，重新計算各群集之群集中心點</a:t>
            </a:r>
            <a:endParaRPr sz="2000">
              <a:solidFill>
                <a:srgbClr val="000000"/>
              </a:solidFill>
              <a:latin typeface="Microsoft JhengHei"/>
              <a:ea typeface="Microsoft JhengHei"/>
              <a:cs typeface="Microsoft JhengHei"/>
              <a:sym typeface="Microsoft JhengHei"/>
            </a:endParaRPr>
          </a:p>
          <a:p>
            <a:pPr indent="-355600" lvl="0" marL="457200" rtl="0" algn="l">
              <a:lnSpc>
                <a:spcPct val="100000"/>
              </a:lnSpc>
              <a:spcBef>
                <a:spcPts val="1000"/>
              </a:spcBef>
              <a:spcAft>
                <a:spcPts val="0"/>
              </a:spcAft>
              <a:buClr>
                <a:srgbClr val="000000"/>
              </a:buClr>
              <a:buSzPts val="2000"/>
              <a:buFont typeface="Microsoft JhengHei"/>
              <a:buAutoNum type="arabicPeriod"/>
            </a:pPr>
            <a:r>
              <a:rPr lang="zh-TW" sz="2000">
                <a:solidFill>
                  <a:srgbClr val="000000"/>
                </a:solidFill>
                <a:latin typeface="Microsoft JhengHei"/>
                <a:ea typeface="Microsoft JhengHei"/>
                <a:cs typeface="Microsoft JhengHei"/>
                <a:sym typeface="Microsoft JhengHei"/>
              </a:rPr>
              <a:t>條件判斷：</a:t>
            </a:r>
            <a:endParaRPr sz="2000">
              <a:solidFill>
                <a:srgbClr val="000000"/>
              </a:solidFill>
              <a:latin typeface="Microsoft JhengHei"/>
              <a:ea typeface="Microsoft JhengHei"/>
              <a:cs typeface="Microsoft JhengHei"/>
              <a:sym typeface="Microsoft JhengHei"/>
            </a:endParaRPr>
          </a:p>
          <a:p>
            <a:pPr indent="-355600" lvl="1" marL="914400" rtl="0" algn="l">
              <a:lnSpc>
                <a:spcPct val="100000"/>
              </a:lnSpc>
              <a:spcBef>
                <a:spcPts val="1000"/>
              </a:spcBef>
              <a:spcAft>
                <a:spcPts val="0"/>
              </a:spcAft>
              <a:buClr>
                <a:srgbClr val="000000"/>
              </a:buClr>
              <a:buSzPts val="2000"/>
              <a:buFont typeface="Noto Symbol"/>
              <a:buAutoNum type="alphaLcPeriod"/>
            </a:pPr>
            <a:r>
              <a:rPr lang="zh-TW" sz="2000">
                <a:solidFill>
                  <a:srgbClr val="000000"/>
                </a:solidFill>
                <a:latin typeface="Microsoft JhengHei"/>
                <a:ea typeface="Microsoft JhengHei"/>
                <a:cs typeface="Microsoft JhengHei"/>
                <a:sym typeface="Microsoft JhengHei"/>
              </a:rPr>
              <a:t>假如由步驟3所得到各群之群集中心與之前所計算之群集中心相同，則表示分群結果已穩定，並結束此處理程序並輸出各群結果</a:t>
            </a:r>
            <a:endParaRPr sz="2000">
              <a:solidFill>
                <a:srgbClr val="000000"/>
              </a:solidFill>
              <a:latin typeface="Microsoft JhengHei"/>
              <a:ea typeface="Microsoft JhengHei"/>
              <a:cs typeface="Microsoft JhengHei"/>
              <a:sym typeface="Microsoft JhengHei"/>
            </a:endParaRPr>
          </a:p>
          <a:p>
            <a:pPr indent="-355600" lvl="1" marL="914400" rtl="0" algn="l">
              <a:lnSpc>
                <a:spcPct val="100000"/>
              </a:lnSpc>
              <a:spcBef>
                <a:spcPts val="1000"/>
              </a:spcBef>
              <a:spcAft>
                <a:spcPts val="1000"/>
              </a:spcAft>
              <a:buClr>
                <a:srgbClr val="000000"/>
              </a:buClr>
              <a:buSzPts val="2000"/>
              <a:buFont typeface="Noto Symbol"/>
              <a:buAutoNum type="alphaLcPeriod"/>
            </a:pPr>
            <a:r>
              <a:rPr lang="zh-TW" sz="2000">
                <a:solidFill>
                  <a:srgbClr val="000000"/>
                </a:solidFill>
                <a:latin typeface="Microsoft JhengHei"/>
                <a:ea typeface="Microsoft JhengHei"/>
                <a:cs typeface="Microsoft JhengHei"/>
                <a:sym typeface="Microsoft JhengHei"/>
              </a:rPr>
              <a:t>否則回到步驟2繼續執行</a:t>
            </a:r>
            <a:endParaRPr sz="2000">
              <a:latin typeface="Microsoft JhengHei"/>
              <a:ea typeface="Microsoft JhengHei"/>
              <a:cs typeface="Microsoft JhengHei"/>
              <a:sym typeface="Microsoft JhengHei"/>
            </a:endParaRPr>
          </a:p>
        </p:txBody>
      </p:sp>
      <p:cxnSp>
        <p:nvCxnSpPr>
          <p:cNvPr id="1415" name="Google Shape;1415;p131"/>
          <p:cNvCxnSpPr>
            <a:stCxn id="1416" idx="2"/>
            <a:endCxn id="1417" idx="2"/>
          </p:cNvCxnSpPr>
          <p:nvPr/>
        </p:nvCxnSpPr>
        <p:spPr>
          <a:xfrm rot="10800000">
            <a:off x="829200" y="3317800"/>
            <a:ext cx="426900" cy="2562300"/>
          </a:xfrm>
          <a:prstGeom prst="bentConnector3">
            <a:avLst>
              <a:gd fmla="val 202470" name="adj1"/>
            </a:avLst>
          </a:prstGeom>
          <a:noFill/>
          <a:ln cap="flat" cmpd="sng" w="28575">
            <a:solidFill>
              <a:srgbClr val="1F497D"/>
            </a:solidFill>
            <a:prstDash val="solid"/>
            <a:round/>
            <a:headEnd len="med" w="med" type="none"/>
            <a:tailEnd len="med" w="med" type="triangle"/>
          </a:ln>
        </p:spPr>
      </p:cxnSp>
      <p:sp>
        <p:nvSpPr>
          <p:cNvPr id="1416" name="Google Shape;1416;p131"/>
          <p:cNvSpPr/>
          <p:nvPr/>
        </p:nvSpPr>
        <p:spPr>
          <a:xfrm>
            <a:off x="1256100" y="5703700"/>
            <a:ext cx="352800" cy="3528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31"/>
          <p:cNvSpPr/>
          <p:nvPr/>
        </p:nvSpPr>
        <p:spPr>
          <a:xfrm>
            <a:off x="829050" y="3141375"/>
            <a:ext cx="352800" cy="3528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13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24" name="Google Shape;1424;p13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solidFill>
                  <a:schemeClr val="dk1"/>
                </a:solidFill>
              </a:rPr>
              <a:t>「</a:t>
            </a:r>
            <a:r>
              <a:rPr lang="zh-TW">
                <a:solidFill>
                  <a:srgbClr val="FF0000"/>
                </a:solidFill>
              </a:rPr>
              <a:t>k</a:t>
            </a:r>
            <a:r>
              <a:rPr lang="zh-TW">
                <a:solidFill>
                  <a:schemeClr val="dk1"/>
                </a:solidFill>
              </a:rPr>
              <a:t>」=3，3個分群</a:t>
            </a:r>
            <a:endParaRPr/>
          </a:p>
        </p:txBody>
      </p:sp>
      <p:sp>
        <p:nvSpPr>
          <p:cNvPr id="1425" name="Google Shape;1425;p132"/>
          <p:cNvSpPr txBox="1"/>
          <p:nvPr>
            <p:ph idx="1" type="subTitle"/>
          </p:nvPr>
        </p:nvSpPr>
        <p:spPr>
          <a:xfrm>
            <a:off x="24200" y="6583675"/>
            <a:ext cx="8350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426" name="Google Shape;1426;p132" title="年齡與平均月收入散佈圖"/>
          <p:cNvPicPr preferRelativeResize="0"/>
          <p:nvPr/>
        </p:nvPicPr>
        <p:blipFill rotWithShape="1">
          <a:blip r:embed="rId3">
            <a:alphaModFix/>
          </a:blip>
          <a:srcRect b="4612" l="4639" r="17253" t="8196"/>
          <a:stretch/>
        </p:blipFill>
        <p:spPr>
          <a:xfrm>
            <a:off x="721377" y="1491359"/>
            <a:ext cx="7345538" cy="5070268"/>
          </a:xfrm>
          <a:prstGeom prst="rect">
            <a:avLst/>
          </a:prstGeom>
          <a:noFill/>
          <a:ln cap="flat" cmpd="sng" w="28575">
            <a:solidFill>
              <a:schemeClr val="accent3"/>
            </a:solidFill>
            <a:prstDash val="solid"/>
            <a:round/>
            <a:headEnd len="sm" w="sm" type="none"/>
            <a:tailEnd len="sm" w="sm" type="none"/>
          </a:ln>
        </p:spPr>
      </p:pic>
      <p:sp>
        <p:nvSpPr>
          <p:cNvPr id="1427" name="Google Shape;1427;p132"/>
          <p:cNvSpPr/>
          <p:nvPr/>
        </p:nvSpPr>
        <p:spPr>
          <a:xfrm>
            <a:off x="3683200" y="4101025"/>
            <a:ext cx="711300" cy="8814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32"/>
          <p:cNvSpPr/>
          <p:nvPr/>
        </p:nvSpPr>
        <p:spPr>
          <a:xfrm>
            <a:off x="5793925" y="3563075"/>
            <a:ext cx="711300" cy="578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32"/>
          <p:cNvSpPr/>
          <p:nvPr/>
        </p:nvSpPr>
        <p:spPr>
          <a:xfrm>
            <a:off x="6889800" y="2799575"/>
            <a:ext cx="711300" cy="578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32"/>
          <p:cNvSpPr/>
          <p:nvPr/>
        </p:nvSpPr>
        <p:spPr>
          <a:xfrm>
            <a:off x="3062275" y="3378275"/>
            <a:ext cx="773400" cy="763500"/>
          </a:xfrm>
          <a:prstGeom prst="wedgeEllipseCallout">
            <a:avLst>
              <a:gd fmla="val 55120" name="adj1"/>
              <a:gd fmla="val 54804"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1</a:t>
            </a:r>
            <a:endParaRPr b="1" sz="4800">
              <a:solidFill>
                <a:srgbClr val="FFFFFF"/>
              </a:solidFill>
            </a:endParaRPr>
          </a:p>
        </p:txBody>
      </p:sp>
      <p:sp>
        <p:nvSpPr>
          <p:cNvPr id="1431" name="Google Shape;1431;p132"/>
          <p:cNvSpPr/>
          <p:nvPr/>
        </p:nvSpPr>
        <p:spPr>
          <a:xfrm>
            <a:off x="6285650" y="4218925"/>
            <a:ext cx="773400" cy="763500"/>
          </a:xfrm>
          <a:prstGeom prst="wedgeEllipseCallout">
            <a:avLst>
              <a:gd fmla="val -38812" name="adj1"/>
              <a:gd fmla="val -56156"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2</a:t>
            </a:r>
            <a:endParaRPr b="1" sz="4800">
              <a:solidFill>
                <a:srgbClr val="FFFFFF"/>
              </a:solidFill>
            </a:endParaRPr>
          </a:p>
        </p:txBody>
      </p:sp>
      <p:sp>
        <p:nvSpPr>
          <p:cNvPr id="1432" name="Google Shape;1432;p132"/>
          <p:cNvSpPr/>
          <p:nvPr/>
        </p:nvSpPr>
        <p:spPr>
          <a:xfrm>
            <a:off x="7121700" y="1848375"/>
            <a:ext cx="773400" cy="763500"/>
          </a:xfrm>
          <a:prstGeom prst="wedgeEllipseCallout">
            <a:avLst>
              <a:gd fmla="val -20833" name="adj1"/>
              <a:gd fmla="val 62500" name="adj2"/>
            </a:avLst>
          </a:prstGeom>
          <a:solidFill>
            <a:srgbClr val="FF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zh-TW" sz="4800">
                <a:solidFill>
                  <a:srgbClr val="FFFFFF"/>
                </a:solidFill>
              </a:rPr>
              <a:t>3</a:t>
            </a:r>
            <a:endParaRPr b="1" sz="4800">
              <a:solidFill>
                <a:srgbClr val="FFFF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p13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39" name="Google Shape;1439;p13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40" name="Google Shape;1440;p13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如何選擇分群數量K</a:t>
            </a:r>
            <a:r>
              <a:rPr lang="zh-TW"/>
              <a:t>值</a:t>
            </a:r>
            <a:r>
              <a:rPr lang="zh-TW"/>
              <a:t>？</a:t>
            </a:r>
            <a:endParaRPr/>
          </a:p>
        </p:txBody>
      </p:sp>
      <p:pic>
        <p:nvPicPr>
          <p:cNvPr id="1441" name="Google Shape;1441;p133"/>
          <p:cNvPicPr preferRelativeResize="0"/>
          <p:nvPr/>
        </p:nvPicPr>
        <p:blipFill>
          <a:blip r:embed="rId3">
            <a:alphaModFix/>
          </a:blip>
          <a:stretch>
            <a:fillRect/>
          </a:stretch>
        </p:blipFill>
        <p:spPr>
          <a:xfrm>
            <a:off x="6072675" y="1565625"/>
            <a:ext cx="2432825" cy="4865650"/>
          </a:xfrm>
          <a:prstGeom prst="rect">
            <a:avLst/>
          </a:prstGeom>
          <a:noFill/>
          <a:ln>
            <a:noFill/>
          </a:ln>
        </p:spPr>
      </p:pic>
      <p:pic>
        <p:nvPicPr>
          <p:cNvPr id="1442" name="Google Shape;1442;p133"/>
          <p:cNvPicPr preferRelativeResize="0"/>
          <p:nvPr/>
        </p:nvPicPr>
        <p:blipFill>
          <a:blip r:embed="rId4">
            <a:alphaModFix/>
          </a:blip>
          <a:stretch>
            <a:fillRect/>
          </a:stretch>
        </p:blipFill>
        <p:spPr>
          <a:xfrm>
            <a:off x="1814498" y="2557539"/>
            <a:ext cx="3842851" cy="2881824"/>
          </a:xfrm>
          <a:prstGeom prst="rect">
            <a:avLst/>
          </a:prstGeom>
          <a:noFill/>
          <a:ln cap="flat" cmpd="sng" w="38100">
            <a:solidFill>
              <a:srgbClr val="000000"/>
            </a:solidFill>
            <a:prstDash val="solid"/>
            <a:round/>
            <a:headEnd len="sm" w="sm" type="none"/>
            <a:tailEnd len="sm" w="sm" type="none"/>
          </a:ln>
        </p:spPr>
      </p:pic>
      <p:cxnSp>
        <p:nvCxnSpPr>
          <p:cNvPr id="1443" name="Google Shape;1443;p133"/>
          <p:cNvCxnSpPr/>
          <p:nvPr/>
        </p:nvCxnSpPr>
        <p:spPr>
          <a:xfrm flipH="1">
            <a:off x="2429200" y="2135350"/>
            <a:ext cx="2553300" cy="3897900"/>
          </a:xfrm>
          <a:prstGeom prst="straightConnector1">
            <a:avLst/>
          </a:prstGeom>
          <a:noFill/>
          <a:ln cap="flat" cmpd="sng" w="9525">
            <a:solidFill>
              <a:srgbClr val="FF0000"/>
            </a:solidFill>
            <a:prstDash val="solid"/>
            <a:round/>
            <a:headEnd len="med" w="med" type="none"/>
            <a:tailEnd len="med" w="med" type="none"/>
          </a:ln>
        </p:spPr>
      </p:cxnSp>
      <p:cxnSp>
        <p:nvCxnSpPr>
          <p:cNvPr id="1444" name="Google Shape;1444;p133"/>
          <p:cNvCxnSpPr/>
          <p:nvPr/>
        </p:nvCxnSpPr>
        <p:spPr>
          <a:xfrm flipH="1">
            <a:off x="553775" y="3500800"/>
            <a:ext cx="5807100" cy="1167000"/>
          </a:xfrm>
          <a:prstGeom prst="straightConnector1">
            <a:avLst/>
          </a:prstGeom>
          <a:noFill/>
          <a:ln cap="flat" cmpd="sng" w="9525">
            <a:solidFill>
              <a:srgbClr val="FF0000"/>
            </a:solidFill>
            <a:prstDash val="solid"/>
            <a:round/>
            <a:headEnd len="med" w="med" type="none"/>
            <a:tailEnd len="med" w="med" type="none"/>
          </a:ln>
        </p:spPr>
      </p:cxnSp>
      <p:cxnSp>
        <p:nvCxnSpPr>
          <p:cNvPr id="1445" name="Google Shape;1445;p133"/>
          <p:cNvCxnSpPr/>
          <p:nvPr/>
        </p:nvCxnSpPr>
        <p:spPr>
          <a:xfrm rot="10800000">
            <a:off x="1135450" y="3204750"/>
            <a:ext cx="4863900" cy="1472700"/>
          </a:xfrm>
          <a:prstGeom prst="straightConnector1">
            <a:avLst/>
          </a:prstGeom>
          <a:noFill/>
          <a:ln cap="flat" cmpd="sng" w="9525">
            <a:solidFill>
              <a:srgbClr val="FF0000"/>
            </a:solidFill>
            <a:prstDash val="solid"/>
            <a:round/>
            <a:headEnd len="med" w="med" type="none"/>
            <a:tailEnd len="med" w="med" type="none"/>
          </a:ln>
        </p:spPr>
      </p:cxnSp>
      <p:sp>
        <p:nvSpPr>
          <p:cNvPr id="1446" name="Google Shape;1446;p133"/>
          <p:cNvSpPr txBox="1"/>
          <p:nvPr/>
        </p:nvSpPr>
        <p:spPr>
          <a:xfrm rot="1552353">
            <a:off x="6787007" y="2334223"/>
            <a:ext cx="2575333" cy="400507"/>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星爆氣流斬！</a:t>
            </a:r>
            <a:endParaRPr sz="1800"/>
          </a:p>
        </p:txBody>
      </p:sp>
      <p:cxnSp>
        <p:nvCxnSpPr>
          <p:cNvPr id="1447" name="Google Shape;1447;p133"/>
          <p:cNvCxnSpPr/>
          <p:nvPr/>
        </p:nvCxnSpPr>
        <p:spPr>
          <a:xfrm rot="10800000">
            <a:off x="2790650" y="2169175"/>
            <a:ext cx="1965900" cy="3604200"/>
          </a:xfrm>
          <a:prstGeom prst="straightConnector1">
            <a:avLst/>
          </a:prstGeom>
          <a:noFill/>
          <a:ln cap="flat" cmpd="sng" w="9525">
            <a:solidFill>
              <a:srgbClr val="FF0000"/>
            </a:solidFill>
            <a:prstDash val="solid"/>
            <a:round/>
            <a:headEnd len="med" w="med" type="none"/>
            <a:tailEnd len="med" w="med" type="none"/>
          </a:ln>
        </p:spPr>
      </p:cxnSp>
      <p:sp>
        <p:nvSpPr>
          <p:cNvPr id="1448" name="Google Shape;1448;p133"/>
          <p:cNvSpPr/>
          <p:nvPr/>
        </p:nvSpPr>
        <p:spPr>
          <a:xfrm rot="3132339">
            <a:off x="4308115" y="4478897"/>
            <a:ext cx="691710" cy="524709"/>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49" name="Google Shape;1449;p133"/>
          <p:cNvPicPr preferRelativeResize="0"/>
          <p:nvPr/>
        </p:nvPicPr>
        <p:blipFill>
          <a:blip r:embed="rId5">
            <a:alphaModFix/>
          </a:blip>
          <a:stretch>
            <a:fillRect/>
          </a:stretch>
        </p:blipFill>
        <p:spPr>
          <a:xfrm>
            <a:off x="5025725" y="5128700"/>
            <a:ext cx="1003725" cy="1003725"/>
          </a:xfrm>
          <a:prstGeom prst="rect">
            <a:avLst/>
          </a:prstGeom>
          <a:noFill/>
          <a:ln>
            <a:noFill/>
          </a:ln>
        </p:spPr>
      </p:pic>
      <p:pic>
        <p:nvPicPr>
          <p:cNvPr id="1450" name="Google Shape;1450;p133"/>
          <p:cNvPicPr preferRelativeResize="0"/>
          <p:nvPr/>
        </p:nvPicPr>
        <p:blipFill>
          <a:blip r:embed="rId5">
            <a:alphaModFix/>
          </a:blip>
          <a:stretch>
            <a:fillRect/>
          </a:stretch>
        </p:blipFill>
        <p:spPr>
          <a:xfrm>
            <a:off x="3271737" y="5439350"/>
            <a:ext cx="1003725" cy="1003725"/>
          </a:xfrm>
          <a:prstGeom prst="rect">
            <a:avLst/>
          </a:prstGeom>
          <a:noFill/>
          <a:ln>
            <a:noFill/>
          </a:ln>
        </p:spPr>
      </p:pic>
      <p:pic>
        <p:nvPicPr>
          <p:cNvPr id="1451" name="Google Shape;1451;p133"/>
          <p:cNvPicPr preferRelativeResize="0"/>
          <p:nvPr/>
        </p:nvPicPr>
        <p:blipFill>
          <a:blip r:embed="rId5">
            <a:alphaModFix/>
          </a:blip>
          <a:stretch>
            <a:fillRect/>
          </a:stretch>
        </p:blipFill>
        <p:spPr>
          <a:xfrm>
            <a:off x="1187763" y="4843925"/>
            <a:ext cx="1003725" cy="1003725"/>
          </a:xfrm>
          <a:prstGeom prst="rect">
            <a:avLst/>
          </a:prstGeom>
          <a:noFill/>
          <a:ln>
            <a:noFill/>
          </a:ln>
        </p:spPr>
      </p:pic>
      <p:pic>
        <p:nvPicPr>
          <p:cNvPr id="1452" name="Google Shape;1452;p133"/>
          <p:cNvPicPr preferRelativeResize="0"/>
          <p:nvPr/>
        </p:nvPicPr>
        <p:blipFill>
          <a:blip r:embed="rId5">
            <a:alphaModFix/>
          </a:blip>
          <a:stretch>
            <a:fillRect/>
          </a:stretch>
        </p:blipFill>
        <p:spPr>
          <a:xfrm>
            <a:off x="335313" y="3366000"/>
            <a:ext cx="1003725" cy="1003725"/>
          </a:xfrm>
          <a:prstGeom prst="rect">
            <a:avLst/>
          </a:prstGeom>
          <a:noFill/>
          <a:ln>
            <a:noFill/>
          </a:ln>
        </p:spPr>
      </p:pic>
      <p:pic>
        <p:nvPicPr>
          <p:cNvPr id="1453" name="Google Shape;1453;p133"/>
          <p:cNvPicPr preferRelativeResize="0"/>
          <p:nvPr/>
        </p:nvPicPr>
        <p:blipFill>
          <a:blip r:embed="rId5">
            <a:alphaModFix/>
          </a:blip>
          <a:stretch>
            <a:fillRect/>
          </a:stretch>
        </p:blipFill>
        <p:spPr>
          <a:xfrm>
            <a:off x="1058338" y="1807125"/>
            <a:ext cx="1003725" cy="1003725"/>
          </a:xfrm>
          <a:prstGeom prst="rect">
            <a:avLst/>
          </a:prstGeom>
          <a:noFill/>
          <a:ln>
            <a:noFill/>
          </a:ln>
        </p:spPr>
      </p:pic>
      <p:pic>
        <p:nvPicPr>
          <p:cNvPr id="1454" name="Google Shape;1454;p133"/>
          <p:cNvPicPr preferRelativeResize="0"/>
          <p:nvPr/>
        </p:nvPicPr>
        <p:blipFill>
          <a:blip r:embed="rId5">
            <a:alphaModFix/>
          </a:blip>
          <a:stretch>
            <a:fillRect/>
          </a:stretch>
        </p:blipFill>
        <p:spPr>
          <a:xfrm>
            <a:off x="3386863" y="1360550"/>
            <a:ext cx="1003725" cy="1003725"/>
          </a:xfrm>
          <a:prstGeom prst="rect">
            <a:avLst/>
          </a:prstGeom>
          <a:noFill/>
          <a:ln>
            <a:noFill/>
          </a:ln>
        </p:spPr>
      </p:pic>
      <p:pic>
        <p:nvPicPr>
          <p:cNvPr id="1455" name="Google Shape;1455;p133"/>
          <p:cNvPicPr preferRelativeResize="0"/>
          <p:nvPr/>
        </p:nvPicPr>
        <p:blipFill>
          <a:blip r:embed="rId5">
            <a:alphaModFix/>
          </a:blip>
          <a:stretch>
            <a:fillRect/>
          </a:stretch>
        </p:blipFill>
        <p:spPr>
          <a:xfrm>
            <a:off x="5403700" y="1955150"/>
            <a:ext cx="1003725" cy="1003725"/>
          </a:xfrm>
          <a:prstGeom prst="rect">
            <a:avLst/>
          </a:prstGeom>
          <a:noFill/>
          <a:ln>
            <a:noFill/>
          </a:ln>
        </p:spPr>
      </p:pic>
      <p:pic>
        <p:nvPicPr>
          <p:cNvPr id="1456" name="Google Shape;1456;p133"/>
          <p:cNvPicPr preferRelativeResize="0"/>
          <p:nvPr/>
        </p:nvPicPr>
        <p:blipFill>
          <a:blip r:embed="rId5">
            <a:alphaModFix/>
          </a:blip>
          <a:stretch>
            <a:fillRect/>
          </a:stretch>
        </p:blipFill>
        <p:spPr>
          <a:xfrm>
            <a:off x="5824900" y="3673725"/>
            <a:ext cx="1003725" cy="1003725"/>
          </a:xfrm>
          <a:prstGeom prst="rect">
            <a:avLst/>
          </a:prstGeom>
          <a:noFill/>
          <a:ln>
            <a:noFill/>
          </a:ln>
        </p:spPr>
      </p:pic>
      <p:sp>
        <p:nvSpPr>
          <p:cNvPr id="1457" name="Google Shape;1457;p133"/>
          <p:cNvSpPr/>
          <p:nvPr/>
        </p:nvSpPr>
        <p:spPr>
          <a:xfrm>
            <a:off x="4871640" y="3781448"/>
            <a:ext cx="691800" cy="524700"/>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33"/>
          <p:cNvSpPr/>
          <p:nvPr/>
        </p:nvSpPr>
        <p:spPr>
          <a:xfrm rot="-2701054">
            <a:off x="4524991" y="3087833"/>
            <a:ext cx="691763" cy="524815"/>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33"/>
          <p:cNvSpPr/>
          <p:nvPr/>
        </p:nvSpPr>
        <p:spPr>
          <a:xfrm rot="-5401491">
            <a:off x="3542821" y="2757747"/>
            <a:ext cx="691800" cy="524700"/>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33"/>
          <p:cNvSpPr/>
          <p:nvPr/>
        </p:nvSpPr>
        <p:spPr>
          <a:xfrm rot="-9001251">
            <a:off x="2276454" y="2948460"/>
            <a:ext cx="691636" cy="524859"/>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33"/>
          <p:cNvSpPr/>
          <p:nvPr/>
        </p:nvSpPr>
        <p:spPr>
          <a:xfrm rot="10798509">
            <a:off x="1644752" y="3678589"/>
            <a:ext cx="691500" cy="525000"/>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33"/>
          <p:cNvSpPr/>
          <p:nvPr/>
        </p:nvSpPr>
        <p:spPr>
          <a:xfrm rot="8097891">
            <a:off x="2276493" y="4439034"/>
            <a:ext cx="691551" cy="524815"/>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33"/>
          <p:cNvSpPr/>
          <p:nvPr/>
        </p:nvSpPr>
        <p:spPr>
          <a:xfrm rot="5398509">
            <a:off x="3427839" y="4712491"/>
            <a:ext cx="691500" cy="524700"/>
          </a:xfrm>
          <a:prstGeom prst="rightArrow">
            <a:avLst>
              <a:gd fmla="val 50000" name="adj1"/>
              <a:gd fmla="val 50000" name="adj2"/>
            </a:avLst>
          </a:prstGeom>
          <a:solidFill>
            <a:srgbClr val="F4CCCC"/>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13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70" name="Google Shape;1470;p13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71" name="Google Shape;1471;p134"/>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000000"/>
                </a:solidFill>
                <a:latin typeface="Microsoft JhengHei"/>
                <a:ea typeface="Microsoft JhengHei"/>
                <a:cs typeface="Microsoft JhengHei"/>
                <a:sym typeface="Microsoft JhengHei"/>
              </a:rPr>
              <a:t>評估分群品質</a:t>
            </a:r>
            <a:endParaRPr sz="3200">
              <a:solidFill>
                <a:srgbClr val="000000"/>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4000">
                <a:solidFill>
                  <a:srgbClr val="000000"/>
                </a:solidFill>
                <a:latin typeface="Microsoft JhengHei"/>
                <a:ea typeface="Microsoft JhengHei"/>
                <a:cs typeface="Microsoft JhengHei"/>
                <a:sym typeface="Microsoft JhengHei"/>
              </a:rPr>
              <a:t>CH指標</a:t>
            </a:r>
            <a:r>
              <a:rPr lang="zh-TW" sz="3200">
                <a:solidFill>
                  <a:srgbClr val="000000"/>
                </a:solidFill>
                <a:latin typeface="Microsoft JhengHei"/>
                <a:ea typeface="Microsoft JhengHei"/>
                <a:cs typeface="Microsoft JhengHei"/>
                <a:sym typeface="Microsoft JhengHei"/>
              </a:rPr>
              <a:t> (Calinski-Harabasz)</a:t>
            </a:r>
            <a:endParaRPr b="1" sz="4000">
              <a:latin typeface="Microsoft JhengHei"/>
              <a:ea typeface="Microsoft JhengHei"/>
              <a:cs typeface="Microsoft JhengHei"/>
              <a:sym typeface="Microsoft JhengHei"/>
            </a:endParaRPr>
          </a:p>
        </p:txBody>
      </p:sp>
      <p:pic>
        <p:nvPicPr>
          <p:cNvPr id="1472" name="Google Shape;1472;p134" title="年齡與平均月收入散佈圖"/>
          <p:cNvPicPr preferRelativeResize="0"/>
          <p:nvPr/>
        </p:nvPicPr>
        <p:blipFill rotWithShape="1">
          <a:blip r:embed="rId3">
            <a:alphaModFix/>
          </a:blip>
          <a:srcRect b="12494" l="14222" r="14557" t="15240"/>
          <a:stretch/>
        </p:blipFill>
        <p:spPr>
          <a:xfrm>
            <a:off x="2126278" y="3234625"/>
            <a:ext cx="4891425" cy="3068550"/>
          </a:xfrm>
          <a:prstGeom prst="rect">
            <a:avLst/>
          </a:prstGeom>
          <a:noFill/>
          <a:ln>
            <a:noFill/>
          </a:ln>
        </p:spPr>
      </p:pic>
      <p:sp>
        <p:nvSpPr>
          <p:cNvPr id="1473" name="Google Shape;1473;p134"/>
          <p:cNvSpPr/>
          <p:nvPr/>
        </p:nvSpPr>
        <p:spPr>
          <a:xfrm rot="-943228">
            <a:off x="5189194" y="4397983"/>
            <a:ext cx="524831" cy="436234"/>
          </a:xfrm>
          <a:prstGeom prst="ellipse">
            <a:avLst/>
          </a:prstGeom>
          <a:noFill/>
          <a:ln cap="flat" cmpd="sng" w="38100">
            <a:solidFill>
              <a:srgbClr val="F7964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34"/>
          <p:cNvSpPr/>
          <p:nvPr/>
        </p:nvSpPr>
        <p:spPr>
          <a:xfrm>
            <a:off x="5359081" y="4555496"/>
            <a:ext cx="169500" cy="17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34"/>
          <p:cNvSpPr/>
          <p:nvPr/>
        </p:nvSpPr>
        <p:spPr>
          <a:xfrm rot="-4502438">
            <a:off x="3518555" y="4909179"/>
            <a:ext cx="871641" cy="419597"/>
          </a:xfrm>
          <a:prstGeom prst="ellipse">
            <a:avLst/>
          </a:prstGeom>
          <a:noFill/>
          <a:ln cap="flat" cmpd="sng" w="38100">
            <a:solidFill>
              <a:srgbClr val="F7964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34"/>
          <p:cNvSpPr/>
          <p:nvPr/>
        </p:nvSpPr>
        <p:spPr>
          <a:xfrm>
            <a:off x="3868071" y="5101206"/>
            <a:ext cx="169500" cy="17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34"/>
          <p:cNvSpPr/>
          <p:nvPr/>
        </p:nvSpPr>
        <p:spPr>
          <a:xfrm rot="-944466">
            <a:off x="5921801" y="3809264"/>
            <a:ext cx="589404" cy="543540"/>
          </a:xfrm>
          <a:prstGeom prst="ellipse">
            <a:avLst/>
          </a:prstGeom>
          <a:noFill/>
          <a:ln cap="flat" cmpd="sng" w="38100">
            <a:solidFill>
              <a:srgbClr val="F7964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34"/>
          <p:cNvSpPr/>
          <p:nvPr/>
        </p:nvSpPr>
        <p:spPr>
          <a:xfrm>
            <a:off x="6149943" y="4010906"/>
            <a:ext cx="169500" cy="172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9" name="Google Shape;1479;p134"/>
          <p:cNvPicPr preferRelativeResize="0"/>
          <p:nvPr/>
        </p:nvPicPr>
        <p:blipFill rotWithShape="1">
          <a:blip r:embed="rId4">
            <a:alphaModFix/>
          </a:blip>
          <a:srcRect b="0" l="0" r="0" t="0"/>
          <a:stretch/>
        </p:blipFill>
        <p:spPr>
          <a:xfrm>
            <a:off x="1385299" y="2091450"/>
            <a:ext cx="6373402" cy="8264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13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486" name="Google Shape;1486;p13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487" name="Google Shape;1487;p135"/>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2800">
                <a:solidFill>
                  <a:srgbClr val="000000"/>
                </a:solidFill>
                <a:latin typeface="Microsoft JhengHei"/>
                <a:ea typeface="Microsoft JhengHei"/>
                <a:cs typeface="Microsoft JhengHei"/>
                <a:sym typeface="Microsoft JhengHei"/>
              </a:rPr>
              <a:t>CH指標</a:t>
            </a:r>
            <a:endParaRPr sz="2800">
              <a:solidFill>
                <a:srgbClr val="000000"/>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3200">
                <a:solidFill>
                  <a:srgbClr val="000000"/>
                </a:solidFill>
                <a:latin typeface="Microsoft JhengHei"/>
                <a:ea typeface="Microsoft JhengHei"/>
                <a:cs typeface="Microsoft JhengHei"/>
                <a:sym typeface="Microsoft JhengHei"/>
              </a:rPr>
              <a:t>trace B：各群之間的距離 (越大越好)</a:t>
            </a:r>
            <a:endParaRPr b="1" sz="4000">
              <a:latin typeface="Microsoft JhengHei"/>
              <a:ea typeface="Microsoft JhengHei"/>
              <a:cs typeface="Microsoft JhengHei"/>
              <a:sym typeface="Microsoft JhengHei"/>
            </a:endParaRPr>
          </a:p>
        </p:txBody>
      </p:sp>
      <p:pic>
        <p:nvPicPr>
          <p:cNvPr id="1488" name="Google Shape;1488;p135" title="年齡與平均月收入散佈圖"/>
          <p:cNvPicPr preferRelativeResize="0"/>
          <p:nvPr/>
        </p:nvPicPr>
        <p:blipFill rotWithShape="1">
          <a:blip r:embed="rId3">
            <a:alphaModFix/>
          </a:blip>
          <a:srcRect b="12494" l="14222" r="14557" t="15240"/>
          <a:stretch/>
        </p:blipFill>
        <p:spPr>
          <a:xfrm>
            <a:off x="860806" y="1473000"/>
            <a:ext cx="7422383" cy="4656300"/>
          </a:xfrm>
          <a:prstGeom prst="rect">
            <a:avLst/>
          </a:prstGeom>
          <a:noFill/>
          <a:ln>
            <a:noFill/>
          </a:ln>
        </p:spPr>
      </p:pic>
      <p:sp>
        <p:nvSpPr>
          <p:cNvPr id="1489" name="Google Shape;1489;p135"/>
          <p:cNvSpPr/>
          <p:nvPr/>
        </p:nvSpPr>
        <p:spPr>
          <a:xfrm>
            <a:off x="5766350" y="3477325"/>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35"/>
          <p:cNvSpPr/>
          <p:nvPr/>
        </p:nvSpPr>
        <p:spPr>
          <a:xfrm>
            <a:off x="3503850" y="430540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35"/>
          <p:cNvSpPr/>
          <p:nvPr/>
        </p:nvSpPr>
        <p:spPr>
          <a:xfrm>
            <a:off x="6966425" y="26509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35"/>
          <p:cNvSpPr/>
          <p:nvPr/>
        </p:nvSpPr>
        <p:spPr>
          <a:xfrm>
            <a:off x="5407850" y="3361700"/>
            <a:ext cx="257400" cy="261900"/>
          </a:xfrm>
          <a:prstGeom prst="diamond">
            <a:avLst/>
          </a:prstGeom>
          <a:solidFill>
            <a:srgbClr val="99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35"/>
          <p:cNvSpPr/>
          <p:nvPr/>
        </p:nvSpPr>
        <p:spPr>
          <a:xfrm>
            <a:off x="3535500" y="1742825"/>
            <a:ext cx="2073000" cy="1023900"/>
          </a:xfrm>
          <a:prstGeom prst="wedgeRoundRectCallout">
            <a:avLst>
              <a:gd fmla="val 37192" name="adj1"/>
              <a:gd fmla="val 86671" name="adj2"/>
              <a:gd fmla="val 0" name="adj3"/>
            </a:avLst>
          </a:prstGeom>
          <a:solidFill>
            <a:srgbClr val="9900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latin typeface="Microsoft JhengHei"/>
                <a:ea typeface="Microsoft JhengHei"/>
                <a:cs typeface="Microsoft JhengHei"/>
                <a:sym typeface="Microsoft JhengHei"/>
              </a:rPr>
              <a:t>群集中心的中心</a:t>
            </a:r>
            <a:endParaRPr sz="3200">
              <a:solidFill>
                <a:srgbClr val="FFFFFF"/>
              </a:solidFill>
              <a:latin typeface="Microsoft JhengHei"/>
              <a:ea typeface="Microsoft JhengHei"/>
              <a:cs typeface="Microsoft JhengHei"/>
              <a:sym typeface="Microsoft JhengHei"/>
            </a:endParaRPr>
          </a:p>
        </p:txBody>
      </p:sp>
      <p:cxnSp>
        <p:nvCxnSpPr>
          <p:cNvPr id="1494" name="Google Shape;1494;p135"/>
          <p:cNvCxnSpPr/>
          <p:nvPr/>
        </p:nvCxnSpPr>
        <p:spPr>
          <a:xfrm flipH="1" rot="10800000">
            <a:off x="3862675" y="3628025"/>
            <a:ext cx="1393500" cy="722700"/>
          </a:xfrm>
          <a:prstGeom prst="straightConnector1">
            <a:avLst/>
          </a:prstGeom>
          <a:noFill/>
          <a:ln cap="flat" cmpd="sng" w="28575">
            <a:solidFill>
              <a:srgbClr val="9900FF"/>
            </a:solidFill>
            <a:prstDash val="solid"/>
            <a:round/>
            <a:headEnd len="med" w="med" type="none"/>
            <a:tailEnd len="med" w="med" type="triangle"/>
          </a:ln>
        </p:spPr>
      </p:cxnSp>
      <p:cxnSp>
        <p:nvCxnSpPr>
          <p:cNvPr id="1495" name="Google Shape;1495;p135"/>
          <p:cNvCxnSpPr/>
          <p:nvPr/>
        </p:nvCxnSpPr>
        <p:spPr>
          <a:xfrm flipH="1" rot="10800000">
            <a:off x="5741975" y="2835775"/>
            <a:ext cx="1092900" cy="508800"/>
          </a:xfrm>
          <a:prstGeom prst="straightConnector1">
            <a:avLst/>
          </a:prstGeom>
          <a:noFill/>
          <a:ln cap="flat" cmpd="sng" w="28575">
            <a:solidFill>
              <a:srgbClr val="9900FF"/>
            </a:solidFill>
            <a:prstDash val="solid"/>
            <a:round/>
            <a:headEnd len="med" w="med" type="triangle"/>
            <a:tailEnd len="med" w="med" type="none"/>
          </a:ln>
        </p:spPr>
      </p:cxnSp>
      <p:cxnSp>
        <p:nvCxnSpPr>
          <p:cNvPr id="1496" name="Google Shape;1496;p135"/>
          <p:cNvCxnSpPr/>
          <p:nvPr/>
        </p:nvCxnSpPr>
        <p:spPr>
          <a:xfrm rot="10800000">
            <a:off x="5643650" y="3557425"/>
            <a:ext cx="251400" cy="105600"/>
          </a:xfrm>
          <a:prstGeom prst="straightConnector1">
            <a:avLst/>
          </a:prstGeom>
          <a:noFill/>
          <a:ln cap="flat" cmpd="sng" w="28575">
            <a:solidFill>
              <a:srgbClr val="9900FF"/>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464" name="Google Shape;464;p6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文本資料的特徵萃取</a:t>
            </a:r>
            <a:endParaRPr/>
          </a:p>
        </p:txBody>
      </p:sp>
      <p:sp>
        <p:nvSpPr>
          <p:cNvPr id="465" name="Google Shape;465;p6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466" name="Google Shape;466;p64"/>
          <p:cNvPicPr preferRelativeResize="0"/>
          <p:nvPr/>
        </p:nvPicPr>
        <p:blipFill rotWithShape="1">
          <a:blip r:embed="rId3">
            <a:alphaModFix amt="29000"/>
          </a:blip>
          <a:srcRect b="0" l="26169" r="629" t="0"/>
          <a:stretch/>
        </p:blipFill>
        <p:spPr>
          <a:xfrm>
            <a:off x="630250" y="2519025"/>
            <a:ext cx="3785090" cy="3873900"/>
          </a:xfrm>
          <a:prstGeom prst="rect">
            <a:avLst/>
          </a:prstGeom>
          <a:noFill/>
          <a:ln>
            <a:noFill/>
          </a:ln>
        </p:spPr>
      </p:pic>
      <p:sp>
        <p:nvSpPr>
          <p:cNvPr id="467" name="Google Shape;467;p64"/>
          <p:cNvSpPr txBox="1"/>
          <p:nvPr/>
        </p:nvSpPr>
        <p:spPr>
          <a:xfrm>
            <a:off x="630238" y="2439813"/>
            <a:ext cx="3868800" cy="4032300"/>
          </a:xfrm>
          <a:prstGeom prst="rect">
            <a:avLst/>
          </a:prstGeom>
          <a:noFill/>
          <a:ln>
            <a:noFill/>
          </a:ln>
        </p:spPr>
        <p:txBody>
          <a:bodyPr anchorCtr="0" anchor="ctr" bIns="91425" lIns="91425" spcFirstLastPara="1" rIns="91425" wrap="square" tIns="91425">
            <a:noAutofit/>
          </a:bodyPr>
          <a:lstStyle/>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兄弟們！來！來！</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來和他們一拼！</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憑我們有這一身，</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　我們有這雙腕，</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休怕他毒氣、機關槍！</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休怕他飛機、炸裂彈！</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rPr lang="zh-TW" sz="2000">
                <a:latin typeface="Microsoft JhengHei"/>
                <a:ea typeface="Microsoft JhengHei"/>
                <a:cs typeface="Microsoft JhengHei"/>
                <a:sym typeface="Microsoft JhengHei"/>
              </a:rPr>
              <a:t>來！和他們一拼！</a:t>
            </a:r>
            <a:endParaRPr sz="2000">
              <a:latin typeface="Microsoft JhengHei"/>
              <a:ea typeface="Microsoft JhengHei"/>
              <a:cs typeface="Microsoft JhengHei"/>
              <a:sym typeface="Microsoft JhengHei"/>
            </a:endParaRPr>
          </a:p>
          <a:p>
            <a:pPr indent="-165100" lvl="0" marL="342900" rtl="0" algn="l">
              <a:spcBef>
                <a:spcPts val="560"/>
              </a:spcBef>
              <a:spcAft>
                <a:spcPts val="0"/>
              </a:spcAft>
              <a:buNone/>
            </a:pPr>
            <a:r>
              <a:t/>
            </a:r>
            <a:endParaRPr sz="2000">
              <a:latin typeface="Microsoft JhengHei"/>
              <a:ea typeface="Microsoft JhengHei"/>
              <a:cs typeface="Microsoft JhengHei"/>
              <a:sym typeface="Microsoft JhengHei"/>
            </a:endParaRPr>
          </a:p>
          <a:p>
            <a:pPr indent="-165100" lvl="0" marL="342900" rtl="0" algn="r">
              <a:spcBef>
                <a:spcPts val="560"/>
              </a:spcBef>
              <a:spcAft>
                <a:spcPts val="0"/>
              </a:spcAft>
              <a:buNone/>
            </a:pPr>
            <a:r>
              <a:rPr lang="zh-TW" sz="2000">
                <a:latin typeface="Microsoft JhengHei"/>
                <a:ea typeface="Microsoft JhengHei"/>
                <a:cs typeface="Microsoft JhengHei"/>
                <a:sym typeface="Microsoft JhengHei"/>
              </a:rPr>
              <a:t>──賴和《南國哀歌》</a:t>
            </a:r>
            <a:endParaRPr sz="2000">
              <a:latin typeface="Microsoft JhengHei"/>
              <a:ea typeface="Microsoft JhengHei"/>
              <a:cs typeface="Microsoft JhengHei"/>
              <a:sym typeface="Microsoft JhengHei"/>
            </a:endParaRPr>
          </a:p>
        </p:txBody>
      </p:sp>
      <p:sp>
        <p:nvSpPr>
          <p:cNvPr id="468" name="Google Shape;468;p64"/>
          <p:cNvSpPr txBox="1"/>
          <p:nvPr/>
        </p:nvSpPr>
        <p:spPr>
          <a:xfrm>
            <a:off x="629325" y="1871825"/>
            <a:ext cx="3880800" cy="580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b="1" lang="zh-TW" sz="2400">
                <a:solidFill>
                  <a:srgbClr val="980000"/>
                </a:solidFill>
                <a:latin typeface="Microsoft JhengHei"/>
                <a:ea typeface="Microsoft JhengHei"/>
                <a:cs typeface="Microsoft JhengHei"/>
                <a:sym typeface="Microsoft JhengHei"/>
              </a:rPr>
              <a:t>非結構化資料</a:t>
            </a:r>
            <a:endParaRPr b="1" sz="2400">
              <a:solidFill>
                <a:srgbClr val="980000"/>
              </a:solidFill>
              <a:latin typeface="Microsoft JhengHei"/>
              <a:ea typeface="Microsoft JhengHei"/>
              <a:cs typeface="Microsoft JhengHei"/>
              <a:sym typeface="Microsoft JhengHei"/>
            </a:endParaRPr>
          </a:p>
        </p:txBody>
      </p:sp>
      <p:sp>
        <p:nvSpPr>
          <p:cNvPr id="469" name="Google Shape;469;p64"/>
          <p:cNvSpPr txBox="1"/>
          <p:nvPr/>
        </p:nvSpPr>
        <p:spPr>
          <a:xfrm>
            <a:off x="4632600" y="1871825"/>
            <a:ext cx="3880800" cy="580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b="1" lang="zh-TW" sz="2400">
                <a:solidFill>
                  <a:srgbClr val="1F497D"/>
                </a:solidFill>
                <a:latin typeface="Microsoft JhengHei"/>
                <a:ea typeface="Microsoft JhengHei"/>
                <a:cs typeface="Microsoft JhengHei"/>
                <a:sym typeface="Microsoft JhengHei"/>
              </a:rPr>
              <a:t>結構化資料</a:t>
            </a:r>
            <a:endParaRPr b="1" sz="2400">
              <a:solidFill>
                <a:srgbClr val="1F497D"/>
              </a:solidFill>
              <a:latin typeface="Microsoft JhengHei"/>
              <a:ea typeface="Microsoft JhengHei"/>
              <a:cs typeface="Microsoft JhengHei"/>
              <a:sym typeface="Microsoft JhengHei"/>
            </a:endParaRPr>
          </a:p>
        </p:txBody>
      </p:sp>
      <p:sp>
        <p:nvSpPr>
          <p:cNvPr id="470" name="Google Shape;470;p64"/>
          <p:cNvSpPr/>
          <p:nvPr/>
        </p:nvSpPr>
        <p:spPr>
          <a:xfrm>
            <a:off x="1091050" y="1966925"/>
            <a:ext cx="448800" cy="390600"/>
          </a:xfrm>
          <a:prstGeom prst="cloudCallout">
            <a:avLst>
              <a:gd fmla="val 58356" name="adj1"/>
              <a:gd fmla="val 37007" name="adj2"/>
            </a:avLst>
          </a:prstGeom>
          <a:solidFill>
            <a:srgbClr val="980000"/>
          </a:solidFill>
          <a:ln cap="flat" cmpd="sng" w="19050">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a:t>
            </a:r>
            <a:endParaRPr sz="2400">
              <a:solidFill>
                <a:srgbClr val="FFFFFF"/>
              </a:solidFill>
            </a:endParaRPr>
          </a:p>
        </p:txBody>
      </p:sp>
      <p:sp>
        <p:nvSpPr>
          <p:cNvPr id="471" name="Google Shape;471;p64"/>
          <p:cNvSpPr/>
          <p:nvPr/>
        </p:nvSpPr>
        <p:spPr>
          <a:xfrm>
            <a:off x="5320725" y="2032450"/>
            <a:ext cx="349200" cy="350100"/>
          </a:xfrm>
          <a:prstGeom prst="cube">
            <a:avLst>
              <a:gd fmla="val 25000" name="adj"/>
            </a:avLst>
          </a:prstGeom>
          <a:solidFill>
            <a:srgbClr val="1F497D"/>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a:t>
            </a:r>
            <a:endParaRPr sz="2400">
              <a:solidFill>
                <a:srgbClr val="FFFFFF"/>
              </a:solidFill>
            </a:endParaRPr>
          </a:p>
        </p:txBody>
      </p:sp>
      <p:sp>
        <p:nvSpPr>
          <p:cNvPr id="472" name="Google Shape;472;p64"/>
          <p:cNvSpPr txBox="1"/>
          <p:nvPr/>
        </p:nvSpPr>
        <p:spPr>
          <a:xfrm>
            <a:off x="4476750" y="2439813"/>
            <a:ext cx="3887700" cy="4032300"/>
          </a:xfrm>
          <a:prstGeom prst="rect">
            <a:avLst/>
          </a:prstGeom>
          <a:noFill/>
          <a:ln>
            <a:noFill/>
          </a:ln>
        </p:spPr>
        <p:txBody>
          <a:bodyPr anchorCtr="0" anchor="t" bIns="91425" lIns="91425" spcFirstLastPara="1" rIns="91425" wrap="square" tIns="91425">
            <a:noAutofit/>
          </a:bodyPr>
          <a:lstStyle/>
          <a:p>
            <a:pPr indent="0" lvl="0" marL="0" rtl="0" algn="l">
              <a:spcBef>
                <a:spcPts val="560"/>
              </a:spcBef>
              <a:spcAft>
                <a:spcPts val="0"/>
              </a:spcAft>
              <a:buNone/>
            </a:pPr>
            <a:r>
              <a:rPr lang="zh-TW" sz="2400">
                <a:latin typeface="Microsoft JhengHei"/>
                <a:ea typeface="Microsoft JhengHei"/>
                <a:cs typeface="Microsoft JhengHei"/>
                <a:sym typeface="Microsoft JhengHei"/>
              </a:rPr>
              <a:t>包含詞彙：</a:t>
            </a:r>
            <a:endParaRPr sz="2400">
              <a:latin typeface="Microsoft JhengHei"/>
              <a:ea typeface="Microsoft JhengHei"/>
              <a:cs typeface="Microsoft JhengHei"/>
              <a:sym typeface="Microsoft JhengHei"/>
            </a:endParaRPr>
          </a:p>
          <a:p>
            <a:pPr indent="-381000" lvl="0" marL="457200" rtl="0" algn="l">
              <a:spcBef>
                <a:spcPts val="56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兄弟</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們</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來</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和</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他們</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一</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拼</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憑</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我們</a:t>
            </a:r>
            <a:endParaRPr sz="2400">
              <a:latin typeface="Microsoft JhengHei"/>
              <a:ea typeface="Microsoft JhengHei"/>
              <a:cs typeface="Microsoft JhengHei"/>
              <a:sym typeface="Microsoft JhengHei"/>
            </a:endParaRPr>
          </a:p>
        </p:txBody>
      </p:sp>
      <p:sp>
        <p:nvSpPr>
          <p:cNvPr id="473" name="Google Shape;473;p64"/>
          <p:cNvSpPr txBox="1"/>
          <p:nvPr/>
        </p:nvSpPr>
        <p:spPr>
          <a:xfrm>
            <a:off x="5884750" y="2439825"/>
            <a:ext cx="3106800" cy="4032300"/>
          </a:xfrm>
          <a:prstGeom prst="rect">
            <a:avLst/>
          </a:prstGeom>
          <a:noFill/>
          <a:ln>
            <a:noFill/>
          </a:ln>
        </p:spPr>
        <p:txBody>
          <a:bodyPr anchorCtr="0" anchor="t" bIns="91425" lIns="91425" spcFirstLastPara="1" rIns="91425" wrap="square" tIns="91425">
            <a:noAutofit/>
          </a:bodyPr>
          <a:lstStyle/>
          <a:p>
            <a:pPr indent="-165100" lvl="0" marL="342900" rtl="0" algn="l">
              <a:spcBef>
                <a:spcPts val="560"/>
              </a:spcBef>
              <a:spcAft>
                <a:spcPts val="0"/>
              </a:spcAft>
              <a:buNone/>
            </a:pPr>
            <a:r>
              <a:t/>
            </a:r>
            <a:endParaRPr sz="2400">
              <a:latin typeface="Microsoft JhengHei"/>
              <a:ea typeface="Microsoft JhengHei"/>
              <a:cs typeface="Microsoft JhengHei"/>
              <a:sym typeface="Microsoft JhengHei"/>
            </a:endParaRPr>
          </a:p>
          <a:p>
            <a:pPr indent="-381000" lvl="0" marL="457200" rtl="0" algn="l">
              <a:spcBef>
                <a:spcPts val="56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有</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這</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一身</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這雙</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腕</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休</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怕</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他</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毒氣</a:t>
            </a:r>
            <a:endParaRPr sz="2400">
              <a:latin typeface="Microsoft JhengHei"/>
              <a:ea typeface="Microsoft JhengHei"/>
              <a:cs typeface="Microsoft JhengHei"/>
              <a:sym typeface="Microsoft JhengHei"/>
            </a:endParaRPr>
          </a:p>
        </p:txBody>
      </p:sp>
      <p:sp>
        <p:nvSpPr>
          <p:cNvPr id="474" name="Google Shape;474;p64"/>
          <p:cNvSpPr txBox="1"/>
          <p:nvPr/>
        </p:nvSpPr>
        <p:spPr>
          <a:xfrm>
            <a:off x="7195650" y="2439825"/>
            <a:ext cx="1852500" cy="4032300"/>
          </a:xfrm>
          <a:prstGeom prst="rect">
            <a:avLst/>
          </a:prstGeom>
          <a:noFill/>
          <a:ln>
            <a:noFill/>
          </a:ln>
        </p:spPr>
        <p:txBody>
          <a:bodyPr anchorCtr="0" anchor="t" bIns="91425" lIns="91425" spcFirstLastPara="1" rIns="91425" wrap="square" tIns="91425">
            <a:noAutofit/>
          </a:bodyPr>
          <a:lstStyle/>
          <a:p>
            <a:pPr indent="-165100" lvl="0" marL="342900" rtl="0" algn="l">
              <a:spcBef>
                <a:spcPts val="560"/>
              </a:spcBef>
              <a:spcAft>
                <a:spcPts val="0"/>
              </a:spcAft>
              <a:buNone/>
            </a:pPr>
            <a:r>
              <a:t/>
            </a:r>
            <a:endParaRPr sz="2400">
              <a:latin typeface="Microsoft JhengHei"/>
              <a:ea typeface="Microsoft JhengHei"/>
              <a:cs typeface="Microsoft JhengHei"/>
              <a:sym typeface="Microsoft JhengHei"/>
            </a:endParaRPr>
          </a:p>
          <a:p>
            <a:pPr indent="-381000" lvl="0" marL="457200" rtl="0" algn="l">
              <a:spcBef>
                <a:spcPts val="56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機關槍</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飛機</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rPr lang="zh-TW" sz="2400">
                <a:latin typeface="Microsoft JhengHei"/>
                <a:ea typeface="Microsoft JhengHei"/>
                <a:cs typeface="Microsoft JhengHei"/>
                <a:sym typeface="Microsoft JhengHei"/>
              </a:rPr>
              <a:t>炸裂彈</a:t>
            </a:r>
            <a:endParaRPr sz="2400">
              <a:latin typeface="Microsoft JhengHei"/>
              <a:ea typeface="Microsoft JhengHei"/>
              <a:cs typeface="Microsoft JhengHei"/>
              <a:sym typeface="Microsoft JhengHei"/>
            </a:endParaRPr>
          </a:p>
          <a:p>
            <a:pPr indent="-381000" lvl="0" marL="457200" rtl="0" algn="l">
              <a:spcBef>
                <a:spcPts val="0"/>
              </a:spcBef>
              <a:spcAft>
                <a:spcPts val="0"/>
              </a:spcAft>
              <a:buClr>
                <a:srgbClr val="1F497D"/>
              </a:buClr>
              <a:buSzPts val="2400"/>
              <a:buFont typeface="Microsoft JhengHei"/>
              <a:buChar char="●"/>
            </a:pPr>
            <a:r>
              <a:t/>
            </a:r>
            <a:endParaRPr sz="2400">
              <a:latin typeface="Microsoft JhengHei"/>
              <a:ea typeface="Microsoft JhengHei"/>
              <a:cs typeface="Microsoft JhengHei"/>
              <a:sym typeface="Microsoft JhengHe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13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03" name="Google Shape;1503;p13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504" name="Google Shape;1504;p136"/>
          <p:cNvSpPr txBox="1"/>
          <p:nvPr/>
        </p:nvSpPr>
        <p:spPr>
          <a:xfrm>
            <a:off x="476250" y="169425"/>
            <a:ext cx="8191500" cy="124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zh-TW" sz="2800">
                <a:solidFill>
                  <a:srgbClr val="000000"/>
                </a:solidFill>
                <a:latin typeface="Microsoft JhengHei"/>
                <a:ea typeface="Microsoft JhengHei"/>
                <a:cs typeface="Microsoft JhengHei"/>
                <a:sym typeface="Microsoft JhengHei"/>
              </a:rPr>
              <a:t>CH指標</a:t>
            </a:r>
            <a:endParaRPr b="1" sz="3200">
              <a:solidFill>
                <a:srgbClr val="000000"/>
              </a:solidFill>
              <a:latin typeface="Microsoft JhengHei"/>
              <a:ea typeface="Microsoft JhengHei"/>
              <a:cs typeface="Microsoft JhengHei"/>
              <a:sym typeface="Microsoft JhengHei"/>
            </a:endParaRPr>
          </a:p>
          <a:p>
            <a:pPr indent="0" lvl="0" marL="0" rtl="0" algn="ctr">
              <a:spcBef>
                <a:spcPts val="0"/>
              </a:spcBef>
              <a:spcAft>
                <a:spcPts val="0"/>
              </a:spcAft>
              <a:buNone/>
            </a:pPr>
            <a:r>
              <a:rPr b="1" lang="zh-TW" sz="3200">
                <a:solidFill>
                  <a:srgbClr val="000000"/>
                </a:solidFill>
                <a:latin typeface="Microsoft JhengHei"/>
                <a:ea typeface="Microsoft JhengHei"/>
                <a:cs typeface="Microsoft JhengHei"/>
                <a:sym typeface="Microsoft JhengHei"/>
              </a:rPr>
              <a:t>trace W：群內各點的距離 (越小越好)</a:t>
            </a:r>
            <a:endParaRPr b="1" sz="4000">
              <a:latin typeface="Microsoft JhengHei"/>
              <a:ea typeface="Microsoft JhengHei"/>
              <a:cs typeface="Microsoft JhengHei"/>
              <a:sym typeface="Microsoft JhengHei"/>
            </a:endParaRPr>
          </a:p>
        </p:txBody>
      </p:sp>
      <p:grpSp>
        <p:nvGrpSpPr>
          <p:cNvPr id="1505" name="Google Shape;1505;p136"/>
          <p:cNvGrpSpPr/>
          <p:nvPr/>
        </p:nvGrpSpPr>
        <p:grpSpPr>
          <a:xfrm>
            <a:off x="2165754" y="2235943"/>
            <a:ext cx="4812502" cy="3940565"/>
            <a:chOff x="1705028" y="1353075"/>
            <a:chExt cx="3464475" cy="2836775"/>
          </a:xfrm>
        </p:grpSpPr>
        <p:pic>
          <p:nvPicPr>
            <p:cNvPr id="1506" name="Google Shape;1506;p136" title="年齡與平均月收入散佈圖"/>
            <p:cNvPicPr preferRelativeResize="0"/>
            <p:nvPr/>
          </p:nvPicPr>
          <p:blipFill rotWithShape="1">
            <a:blip r:embed="rId3">
              <a:alphaModFix/>
            </a:blip>
            <a:srcRect b="12494" l="14221" r="52536" t="43479"/>
            <a:stretch/>
          </p:blipFill>
          <p:spPr>
            <a:xfrm>
              <a:off x="1705028" y="1353075"/>
              <a:ext cx="3464475" cy="2836775"/>
            </a:xfrm>
            <a:prstGeom prst="rect">
              <a:avLst/>
            </a:prstGeom>
            <a:noFill/>
            <a:ln>
              <a:noFill/>
            </a:ln>
          </p:spPr>
        </p:pic>
        <p:sp>
          <p:nvSpPr>
            <p:cNvPr id="1507" name="Google Shape;1507;p136"/>
            <p:cNvSpPr/>
            <p:nvPr/>
          </p:nvSpPr>
          <p:spPr>
            <a:xfrm rot="-4502407">
              <a:off x="3817755" y="2074598"/>
              <a:ext cx="1322525" cy="636672"/>
            </a:xfrm>
            <a:prstGeom prst="ellipse">
              <a:avLst/>
            </a:prstGeom>
            <a:noFill/>
            <a:ln cap="flat" cmpd="sng" w="38100">
              <a:solidFill>
                <a:srgbClr val="F7964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136"/>
            <p:cNvSpPr/>
            <p:nvPr/>
          </p:nvSpPr>
          <p:spPr>
            <a:xfrm>
              <a:off x="4348075" y="2365950"/>
              <a:ext cx="257400" cy="26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p13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515" name="Google Shape;1515;p13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rPr lang="zh-TW"/>
              <a:t>https://www.scikit-yb.org/en/latest/api/cluster/elbow.html</a:t>
            </a:r>
            <a:endParaRPr/>
          </a:p>
        </p:txBody>
      </p:sp>
      <p:sp>
        <p:nvSpPr>
          <p:cNvPr id="1516" name="Google Shape;1516;p13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搭配Elbow Method決定最佳K值</a:t>
            </a:r>
            <a:endParaRPr/>
          </a:p>
        </p:txBody>
      </p:sp>
      <p:pic>
        <p:nvPicPr>
          <p:cNvPr id="1517" name="Google Shape;1517;p137"/>
          <p:cNvPicPr preferRelativeResize="0"/>
          <p:nvPr/>
        </p:nvPicPr>
        <p:blipFill>
          <a:blip r:embed="rId3">
            <a:alphaModFix/>
          </a:blip>
          <a:stretch>
            <a:fillRect/>
          </a:stretch>
        </p:blipFill>
        <p:spPr>
          <a:xfrm>
            <a:off x="5572950" y="1565625"/>
            <a:ext cx="2432825" cy="4865650"/>
          </a:xfrm>
          <a:prstGeom prst="rect">
            <a:avLst/>
          </a:prstGeom>
          <a:noFill/>
          <a:ln>
            <a:noFill/>
          </a:ln>
        </p:spPr>
      </p:pic>
      <p:sp>
        <p:nvSpPr>
          <p:cNvPr id="1518" name="Google Shape;1518;p137"/>
          <p:cNvSpPr txBox="1"/>
          <p:nvPr/>
        </p:nvSpPr>
        <p:spPr>
          <a:xfrm rot="1552353">
            <a:off x="6536457" y="2496948"/>
            <a:ext cx="2575333" cy="400507"/>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zh-TW" sz="1800"/>
              <a:t>也許分兩個就夠了</a:t>
            </a:r>
            <a:endParaRPr sz="1800"/>
          </a:p>
        </p:txBody>
      </p:sp>
      <p:pic>
        <p:nvPicPr>
          <p:cNvPr id="1519" name="Google Shape;1519;p137"/>
          <p:cNvPicPr preferRelativeResize="0"/>
          <p:nvPr/>
        </p:nvPicPr>
        <p:blipFill>
          <a:blip r:embed="rId4">
            <a:alphaModFix/>
          </a:blip>
          <a:stretch>
            <a:fillRect/>
          </a:stretch>
        </p:blipFill>
        <p:spPr>
          <a:xfrm>
            <a:off x="747850" y="2288713"/>
            <a:ext cx="5162550" cy="3419475"/>
          </a:xfrm>
          <a:prstGeom prst="rect">
            <a:avLst/>
          </a:prstGeom>
          <a:noFill/>
          <a:ln>
            <a:noFill/>
          </a:ln>
        </p:spPr>
      </p:pic>
      <p:sp>
        <p:nvSpPr>
          <p:cNvPr id="1520" name="Google Shape;1520;p137"/>
          <p:cNvSpPr/>
          <p:nvPr/>
        </p:nvSpPr>
        <p:spPr>
          <a:xfrm>
            <a:off x="1194775" y="2416325"/>
            <a:ext cx="251400" cy="33051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sp>
        <p:nvSpPr>
          <p:cNvPr id="1526" name="Google Shape;1526;p13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27" name="Google Shape;1527;p13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8" name="Google Shape;1528;p138"/>
          <p:cNvSpPr txBox="1"/>
          <p:nvPr>
            <p:ph idx="1" type="subTitle"/>
          </p:nvPr>
        </p:nvSpPr>
        <p:spPr>
          <a:xfrm>
            <a:off x="24200" y="6583675"/>
            <a:ext cx="82701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529" name="Google Shape;1529;p138"/>
          <p:cNvSpPr/>
          <p:nvPr/>
        </p:nvSpPr>
        <p:spPr>
          <a:xfrm>
            <a:off x="0" y="0"/>
            <a:ext cx="4911600" cy="6527400"/>
          </a:xfrm>
          <a:prstGeom prst="rect">
            <a:avLst/>
          </a:prstGeom>
          <a:solidFill>
            <a:srgbClr val="FFFFFF"/>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latin typeface="Microsoft JhengHei"/>
              <a:ea typeface="Microsoft JhengHei"/>
              <a:cs typeface="Microsoft JhengHei"/>
              <a:sym typeface="Microsoft JhengHei"/>
            </a:endParaRPr>
          </a:p>
        </p:txBody>
      </p:sp>
      <p:pic>
        <p:nvPicPr>
          <p:cNvPr id="1530" name="Google Shape;1530;p138"/>
          <p:cNvPicPr preferRelativeResize="0"/>
          <p:nvPr/>
        </p:nvPicPr>
        <p:blipFill rotWithShape="1">
          <a:blip r:embed="rId3">
            <a:alphaModFix/>
          </a:blip>
          <a:srcRect b="23769" l="0" r="0" t="649"/>
          <a:stretch/>
        </p:blipFill>
        <p:spPr>
          <a:xfrm>
            <a:off x="0" y="0"/>
            <a:ext cx="4911601" cy="4970426"/>
          </a:xfrm>
          <a:prstGeom prst="rect">
            <a:avLst/>
          </a:prstGeom>
          <a:noFill/>
          <a:ln>
            <a:noFill/>
          </a:ln>
        </p:spPr>
      </p:pic>
      <p:sp>
        <p:nvSpPr>
          <p:cNvPr id="1531" name="Google Shape;1531;p138"/>
          <p:cNvSpPr/>
          <p:nvPr/>
        </p:nvSpPr>
        <p:spPr>
          <a:xfrm>
            <a:off x="4911600" y="0"/>
            <a:ext cx="4232400" cy="6527400"/>
          </a:xfrm>
          <a:prstGeom prst="rect">
            <a:avLst/>
          </a:prstGeom>
          <a:solidFill>
            <a:srgbClr val="18497B"/>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latin typeface="Microsoft JhengHei"/>
              <a:ea typeface="Microsoft JhengHei"/>
              <a:cs typeface="Microsoft JhengHei"/>
              <a:sym typeface="Microsoft JhengHei"/>
            </a:endParaRPr>
          </a:p>
        </p:txBody>
      </p:sp>
      <p:sp>
        <p:nvSpPr>
          <p:cNvPr id="1532" name="Google Shape;1532;p138"/>
          <p:cNvSpPr txBox="1"/>
          <p:nvPr/>
        </p:nvSpPr>
        <p:spPr>
          <a:xfrm>
            <a:off x="8231975" y="6553200"/>
            <a:ext cx="838200" cy="26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sz="1800">
                <a:solidFill>
                  <a:srgbClr val="FFFFFF"/>
                </a:solidFill>
                <a:latin typeface="Cambria"/>
                <a:ea typeface="Cambria"/>
                <a:cs typeface="Cambria"/>
                <a:sym typeface="Cambria"/>
              </a:rPr>
              <a:t>‹#›</a:t>
            </a:fld>
            <a:endParaRPr sz="1800">
              <a:solidFill>
                <a:srgbClr val="FFFFFF"/>
              </a:solidFill>
              <a:latin typeface="Cambria"/>
              <a:ea typeface="Cambria"/>
              <a:cs typeface="Cambria"/>
              <a:sym typeface="Cambria"/>
            </a:endParaRPr>
          </a:p>
        </p:txBody>
      </p:sp>
      <p:sp>
        <p:nvSpPr>
          <p:cNvPr id="1533" name="Google Shape;1533;p138"/>
          <p:cNvSpPr txBox="1"/>
          <p:nvPr/>
        </p:nvSpPr>
        <p:spPr>
          <a:xfrm>
            <a:off x="24200" y="6583675"/>
            <a:ext cx="8270100" cy="274200"/>
          </a:xfrm>
          <a:prstGeom prst="rect">
            <a:avLst/>
          </a:prstGeom>
          <a:noFill/>
          <a:ln>
            <a:noFill/>
          </a:ln>
        </p:spPr>
        <p:txBody>
          <a:bodyPr anchorCtr="0" anchor="ctr" bIns="91425" lIns="91425" spcFirstLastPara="1" rIns="91425" wrap="square" tIns="91425">
            <a:noAutofit/>
          </a:bodyPr>
          <a:lstStyle/>
          <a:p>
            <a:pPr indent="-165100" lvl="0" marL="342900" rtl="0" algn="l">
              <a:lnSpc>
                <a:spcPct val="115000"/>
              </a:lnSpc>
              <a:spcBef>
                <a:spcPts val="0"/>
              </a:spcBef>
              <a:spcAft>
                <a:spcPts val="0"/>
              </a:spcAft>
              <a:buNone/>
            </a:pPr>
            <a:r>
              <a:t/>
            </a:r>
            <a:endParaRPr>
              <a:solidFill>
                <a:srgbClr val="FFFFFF"/>
              </a:solidFill>
              <a:latin typeface="Microsoft JhengHei"/>
              <a:ea typeface="Microsoft JhengHei"/>
              <a:cs typeface="Microsoft JhengHei"/>
              <a:sym typeface="Microsoft JhengHei"/>
            </a:endParaRPr>
          </a:p>
        </p:txBody>
      </p:sp>
      <p:sp>
        <p:nvSpPr>
          <p:cNvPr id="1534" name="Google Shape;1534;p138"/>
          <p:cNvSpPr/>
          <p:nvPr/>
        </p:nvSpPr>
        <p:spPr>
          <a:xfrm>
            <a:off x="253625" y="4069975"/>
            <a:ext cx="4232400" cy="2118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400">
                <a:solidFill>
                  <a:srgbClr val="000000"/>
                </a:solidFill>
                <a:latin typeface="Microsoft JhengHei"/>
                <a:ea typeface="Microsoft JhengHei"/>
                <a:cs typeface="Microsoft JhengHei"/>
                <a:sym typeface="Microsoft JhengHei"/>
              </a:rPr>
              <a:t>食戟之兔 貳之鍋</a:t>
            </a:r>
            <a:endParaRPr sz="2400">
              <a:solidFill>
                <a:srgbClr val="000000"/>
              </a:solidFill>
              <a:latin typeface="Microsoft JhengHei"/>
              <a:ea typeface="Microsoft JhengHei"/>
              <a:cs typeface="Microsoft JhengHei"/>
              <a:sym typeface="Microsoft JhengHei"/>
            </a:endParaRPr>
          </a:p>
          <a:p>
            <a:pPr indent="0" lvl="0" marL="0" rtl="0" algn="ctr">
              <a:spcBef>
                <a:spcPts val="0"/>
              </a:spcBef>
              <a:spcAft>
                <a:spcPts val="0"/>
              </a:spcAft>
              <a:buClr>
                <a:srgbClr val="000000"/>
              </a:buClr>
              <a:buSzPts val="1100"/>
              <a:buFont typeface="Arial"/>
              <a:buNone/>
            </a:pPr>
            <a:r>
              <a:rPr b="1" lang="zh-TW" sz="3200">
                <a:solidFill>
                  <a:srgbClr val="000000"/>
                </a:solidFill>
                <a:latin typeface="Microsoft JhengHei"/>
                <a:ea typeface="Microsoft JhengHei"/>
                <a:cs typeface="Microsoft JhengHei"/>
                <a:sym typeface="Microsoft JhengHei"/>
              </a:rPr>
              <a:t>勇者的挑</a:t>
            </a:r>
            <a:r>
              <a:rPr b="1" lang="zh-TW" sz="3200">
                <a:solidFill>
                  <a:srgbClr val="FF0000"/>
                </a:solidFill>
                <a:latin typeface="Microsoft JhengHei"/>
                <a:ea typeface="Microsoft JhengHei"/>
                <a:cs typeface="Microsoft JhengHei"/>
                <a:sym typeface="Microsoft JhengHei"/>
              </a:rPr>
              <a:t>戰</a:t>
            </a:r>
            <a:r>
              <a:rPr b="1" lang="zh-TW" sz="3200">
                <a:solidFill>
                  <a:srgbClr val="000000"/>
                </a:solidFill>
                <a:latin typeface="Microsoft JhengHei"/>
                <a:ea typeface="Microsoft JhengHei"/>
                <a:cs typeface="Microsoft JhengHei"/>
                <a:sym typeface="Microsoft JhengHei"/>
              </a:rPr>
              <a:t>永無止盡</a:t>
            </a:r>
            <a:endParaRPr sz="2400">
              <a:latin typeface="Microsoft JhengHei"/>
              <a:ea typeface="Microsoft JhengHei"/>
              <a:cs typeface="Microsoft JhengHei"/>
              <a:sym typeface="Microsoft JhengHei"/>
            </a:endParaRPr>
          </a:p>
        </p:txBody>
      </p:sp>
      <p:sp>
        <p:nvSpPr>
          <p:cNvPr id="1535" name="Google Shape;1535;p138"/>
          <p:cNvSpPr txBox="1"/>
          <p:nvPr/>
        </p:nvSpPr>
        <p:spPr>
          <a:xfrm rot="-1086245">
            <a:off x="3191063" y="726479"/>
            <a:ext cx="2004222" cy="58828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a:solidFill>
                  <a:srgbClr val="FFFFFF"/>
                </a:solidFill>
              </a:rPr>
              <a:t>我聽到了！</a:t>
            </a:r>
            <a:endParaRPr/>
          </a:p>
          <a:p>
            <a:pPr indent="0" lvl="0" marL="0" rtl="0" algn="l">
              <a:spcBef>
                <a:spcPts val="0"/>
              </a:spcBef>
              <a:spcAft>
                <a:spcPts val="0"/>
              </a:spcAft>
              <a:buNone/>
            </a:pPr>
            <a:r>
              <a:rPr lang="zh-TW">
                <a:solidFill>
                  <a:srgbClr val="FFFFFF"/>
                </a:solidFill>
              </a:rPr>
              <a:t>    是乾乾的聲音！</a:t>
            </a:r>
            <a:endParaRPr>
              <a:solidFill>
                <a:srgbClr val="FFFFFF"/>
              </a:solidFill>
            </a:endParaRPr>
          </a:p>
        </p:txBody>
      </p:sp>
      <p:cxnSp>
        <p:nvCxnSpPr>
          <p:cNvPr id="1536" name="Google Shape;1536;p138"/>
          <p:cNvCxnSpPr/>
          <p:nvPr/>
        </p:nvCxnSpPr>
        <p:spPr>
          <a:xfrm flipH="1">
            <a:off x="3006525" y="955775"/>
            <a:ext cx="142800" cy="321900"/>
          </a:xfrm>
          <a:prstGeom prst="straightConnector1">
            <a:avLst/>
          </a:prstGeom>
          <a:noFill/>
          <a:ln cap="flat" cmpd="sng" w="28575">
            <a:solidFill>
              <a:srgbClr val="FFFFFF"/>
            </a:solidFill>
            <a:prstDash val="solid"/>
            <a:round/>
            <a:headEnd len="med" w="med" type="none"/>
            <a:tailEnd len="med" w="med" type="none"/>
          </a:ln>
        </p:spPr>
      </p:cxnSp>
      <p:cxnSp>
        <p:nvCxnSpPr>
          <p:cNvPr id="1537" name="Google Shape;1537;p138"/>
          <p:cNvCxnSpPr/>
          <p:nvPr/>
        </p:nvCxnSpPr>
        <p:spPr>
          <a:xfrm flipH="1">
            <a:off x="3149325" y="1544425"/>
            <a:ext cx="518700" cy="67200"/>
          </a:xfrm>
          <a:prstGeom prst="straightConnector1">
            <a:avLst/>
          </a:prstGeom>
          <a:noFill/>
          <a:ln cap="flat" cmpd="sng" w="28575">
            <a:solidFill>
              <a:srgbClr val="FFFFFF"/>
            </a:solidFill>
            <a:prstDash val="solid"/>
            <a:round/>
            <a:headEnd len="med" w="med" type="none"/>
            <a:tailEnd len="med" w="med" type="none"/>
          </a:ln>
        </p:spPr>
      </p:cxnSp>
      <p:sp>
        <p:nvSpPr>
          <p:cNvPr id="1538" name="Google Shape;1538;p138"/>
          <p:cNvSpPr txBox="1"/>
          <p:nvPr/>
        </p:nvSpPr>
        <p:spPr>
          <a:xfrm>
            <a:off x="5203000" y="2594850"/>
            <a:ext cx="3464700" cy="166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lang="zh-TW" sz="4200">
                <a:solidFill>
                  <a:schemeClr val="lt1"/>
                </a:solidFill>
              </a:rPr>
              <a:t>用Python</a:t>
            </a:r>
            <a:endParaRPr b="1" sz="4200">
              <a:solidFill>
                <a:schemeClr val="lt1"/>
              </a:solidFill>
            </a:endParaRPr>
          </a:p>
          <a:p>
            <a:pPr indent="0" lvl="0" marL="0" rtl="0" algn="r">
              <a:lnSpc>
                <a:spcPct val="115000"/>
              </a:lnSpc>
              <a:spcBef>
                <a:spcPts val="0"/>
              </a:spcBef>
              <a:spcAft>
                <a:spcPts val="0"/>
              </a:spcAft>
              <a:buClr>
                <a:srgbClr val="000000"/>
              </a:buClr>
              <a:buSzPts val="1100"/>
              <a:buFont typeface="Arial"/>
              <a:buNone/>
            </a:pPr>
            <a:r>
              <a:rPr b="1" lang="zh-TW" sz="4200">
                <a:solidFill>
                  <a:schemeClr val="lt1"/>
                </a:solidFill>
              </a:rPr>
              <a:t>實作分群！</a:t>
            </a:r>
            <a:endParaRPr b="1" sz="4200">
              <a:solidFill>
                <a:schemeClr val="lt1"/>
              </a:solidFill>
              <a:latin typeface="Microsoft JhengHei"/>
              <a:ea typeface="Microsoft JhengHei"/>
              <a:cs typeface="Microsoft JhengHei"/>
              <a:sym typeface="Microsoft JhengHe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139"/>
          <p:cNvSpPr txBox="1"/>
          <p:nvPr>
            <p:ph idx="1" type="body"/>
          </p:nvPr>
        </p:nvSpPr>
        <p:spPr>
          <a:xfrm>
            <a:off x="3934850" y="1783075"/>
            <a:ext cx="4732800" cy="47118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AutoNum type="arabicPeriod"/>
            </a:pPr>
            <a:r>
              <a:rPr lang="zh-TW"/>
              <a:t>下載「未知分類形式」的input.ods資料集</a:t>
            </a:r>
            <a:endParaRPr/>
          </a:p>
          <a:p>
            <a:pPr indent="-381000" lvl="0" marL="457200" rtl="0" algn="l">
              <a:spcBef>
                <a:spcPts val="0"/>
              </a:spcBef>
              <a:spcAft>
                <a:spcPts val="0"/>
              </a:spcAft>
              <a:buSzPts val="2400"/>
              <a:buAutoNum type="arabicPeriod"/>
            </a:pPr>
            <a:r>
              <a:rPr lang="zh-TW"/>
              <a:t>開啟「Collaboratory」</a:t>
            </a:r>
            <a:endParaRPr/>
          </a:p>
          <a:p>
            <a:pPr indent="-381000" lvl="0" marL="457200" rtl="0" algn="l">
              <a:spcBef>
                <a:spcPts val="0"/>
              </a:spcBef>
              <a:spcAft>
                <a:spcPts val="0"/>
              </a:spcAft>
              <a:buSzPts val="2400"/>
              <a:buAutoNum type="arabicPeriod"/>
            </a:pPr>
            <a:r>
              <a:rPr lang="zh-TW"/>
              <a:t>上傳input.ods檔案</a:t>
            </a:r>
            <a:endParaRPr/>
          </a:p>
          <a:p>
            <a:pPr indent="-381000" lvl="0" marL="457200" rtl="0" algn="l">
              <a:spcBef>
                <a:spcPts val="0"/>
              </a:spcBef>
              <a:spcAft>
                <a:spcPts val="0"/>
              </a:spcAft>
              <a:buSzPts val="2400"/>
              <a:buAutoNum type="arabicPeriod"/>
            </a:pPr>
            <a:r>
              <a:rPr lang="zh-TW"/>
              <a:t>開啟分群腳本，複製腳本內容</a:t>
            </a:r>
            <a:endParaRPr/>
          </a:p>
          <a:p>
            <a:pPr indent="-381000" lvl="0" marL="457200" rtl="0" algn="l">
              <a:spcBef>
                <a:spcPts val="0"/>
              </a:spcBef>
              <a:spcAft>
                <a:spcPts val="0"/>
              </a:spcAft>
              <a:buSzPts val="2400"/>
              <a:buAutoNum type="arabicPeriod"/>
            </a:pPr>
            <a:r>
              <a:rPr lang="zh-TW"/>
              <a:t>到「Collaboratory」貼上並執行</a:t>
            </a:r>
            <a:endParaRPr/>
          </a:p>
          <a:p>
            <a:pPr indent="-381000" lvl="0" marL="457200" rtl="0" algn="l">
              <a:spcBef>
                <a:spcPts val="0"/>
              </a:spcBef>
              <a:spcAft>
                <a:spcPts val="0"/>
              </a:spcAft>
              <a:buSzPts val="2400"/>
              <a:buAutoNum type="arabicPeriod"/>
            </a:pPr>
            <a:r>
              <a:rPr lang="zh-TW"/>
              <a:t>觀察執行結果</a:t>
            </a:r>
            <a:endParaRPr/>
          </a:p>
          <a:p>
            <a:pPr indent="-381000" lvl="0" marL="457200" rtl="0" algn="l">
              <a:spcBef>
                <a:spcPts val="0"/>
              </a:spcBef>
              <a:spcAft>
                <a:spcPts val="0"/>
              </a:spcAft>
              <a:buSzPts val="2400"/>
              <a:buAutoNum type="arabicPeriod"/>
            </a:pPr>
            <a:r>
              <a:rPr lang="zh-TW"/>
              <a:t>下載output.ods</a:t>
            </a:r>
            <a:endParaRPr/>
          </a:p>
          <a:p>
            <a:pPr indent="-381000" lvl="0" marL="457200" rtl="0" algn="l">
              <a:spcBef>
                <a:spcPts val="0"/>
              </a:spcBef>
              <a:spcAft>
                <a:spcPts val="0"/>
              </a:spcAft>
              <a:buSzPts val="2400"/>
              <a:buAutoNum type="arabicPeriod"/>
            </a:pPr>
            <a:r>
              <a:rPr lang="zh-TW"/>
              <a:t>觀察分群結果</a:t>
            </a:r>
            <a:endParaRPr/>
          </a:p>
        </p:txBody>
      </p:sp>
      <p:sp>
        <p:nvSpPr>
          <p:cNvPr id="1545" name="Google Shape;1545;p13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46" name="Google Shape;1546;p139"/>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a:t>用Python</a:t>
            </a:r>
            <a:r>
              <a:rPr lang="zh-TW"/>
              <a:t>實作分群</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pic>
        <p:nvPicPr>
          <p:cNvPr id="1552" name="Google Shape;1552;p140"/>
          <p:cNvPicPr preferRelativeResize="0"/>
          <p:nvPr/>
        </p:nvPicPr>
        <p:blipFill rotWithShape="1">
          <a:blip r:embed="rId3">
            <a:alphaModFix/>
          </a:blip>
          <a:srcRect b="0" l="0" r="19846" t="0"/>
          <a:stretch/>
        </p:blipFill>
        <p:spPr>
          <a:xfrm>
            <a:off x="6043500" y="2340850"/>
            <a:ext cx="3084900" cy="4126800"/>
          </a:xfrm>
          <a:prstGeom prst="rect">
            <a:avLst/>
          </a:prstGeom>
          <a:noFill/>
          <a:ln>
            <a:noFill/>
          </a:ln>
        </p:spPr>
      </p:pic>
      <p:sp>
        <p:nvSpPr>
          <p:cNvPr id="1553" name="Google Shape;1553;p140"/>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下載input.ods資料集</a:t>
            </a:r>
            <a:endParaRPr/>
          </a:p>
        </p:txBody>
      </p:sp>
      <p:sp>
        <p:nvSpPr>
          <p:cNvPr id="1554" name="Google Shape;1554;p140"/>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55" name="Google Shape;1555;p14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56" name="Google Shape;1556;p140"/>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557" name="Google Shape;1557;p140"/>
          <p:cNvSpPr/>
          <p:nvPr/>
        </p:nvSpPr>
        <p:spPr>
          <a:xfrm>
            <a:off x="4359625" y="4590050"/>
            <a:ext cx="36495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800" u="sng">
                <a:solidFill>
                  <a:srgbClr val="0000FF"/>
                </a:solidFill>
              </a:rPr>
              <a:t>問水果店還是寵物店 </a:t>
            </a:r>
            <a:endParaRPr sz="2800" u="sng">
              <a:solidFill>
                <a:srgbClr val="0000FF"/>
              </a:solidFill>
            </a:endParaRPr>
          </a:p>
          <a:p>
            <a:pPr indent="0" lvl="0" marL="0" rtl="0" algn="ctr">
              <a:spcBef>
                <a:spcPts val="0"/>
              </a:spcBef>
              <a:spcAft>
                <a:spcPts val="0"/>
              </a:spcAft>
              <a:buClr>
                <a:srgbClr val="000000"/>
              </a:buClr>
              <a:buSzPts val="1100"/>
              <a:buFont typeface="Arial"/>
              <a:buNone/>
            </a:pPr>
            <a:r>
              <a:rPr lang="zh-TW" sz="2800" u="sng">
                <a:solidFill>
                  <a:srgbClr val="0000FF"/>
                </a:solidFill>
              </a:rPr>
              <a:t>- </a:t>
            </a:r>
            <a:r>
              <a:rPr lang="zh-TW" sz="2800" u="sng">
                <a:solidFill>
                  <a:srgbClr val="0000FF"/>
                </a:solidFill>
              </a:rPr>
              <a:t>未知分類形式</a:t>
            </a:r>
            <a:endParaRPr sz="2800" u="sng">
              <a:solidFill>
                <a:srgbClr val="0000FF"/>
              </a:solidFill>
            </a:endParaRPr>
          </a:p>
        </p:txBody>
      </p:sp>
      <p:grpSp>
        <p:nvGrpSpPr>
          <p:cNvPr id="1558" name="Google Shape;1558;p140"/>
          <p:cNvGrpSpPr/>
          <p:nvPr/>
        </p:nvGrpSpPr>
        <p:grpSpPr>
          <a:xfrm>
            <a:off x="5477075" y="3149000"/>
            <a:ext cx="1315850" cy="1483200"/>
            <a:chOff x="6007700" y="2877025"/>
            <a:chExt cx="1315850" cy="1483200"/>
          </a:xfrm>
        </p:grpSpPr>
        <p:sp>
          <p:nvSpPr>
            <p:cNvPr id="1559" name="Google Shape;1559;p140"/>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1560" name="Google Shape;1560;p140"/>
            <p:cNvPicPr preferRelativeResize="0"/>
            <p:nvPr/>
          </p:nvPicPr>
          <p:blipFill>
            <a:blip r:embed="rId4">
              <a:alphaModFix/>
            </a:blip>
            <a:stretch>
              <a:fillRect/>
            </a:stretch>
          </p:blipFill>
          <p:spPr>
            <a:xfrm>
              <a:off x="6007700" y="2976450"/>
              <a:ext cx="1315850" cy="1315850"/>
            </a:xfrm>
            <a:prstGeom prst="rect">
              <a:avLst/>
            </a:prstGeom>
            <a:noFill/>
            <a:ln>
              <a:noFill/>
            </a:ln>
          </p:spPr>
        </p:pic>
      </p:grpSp>
      <p:pic>
        <p:nvPicPr>
          <p:cNvPr id="1561" name="Google Shape;1561;p140"/>
          <p:cNvPicPr preferRelativeResize="0"/>
          <p:nvPr/>
        </p:nvPicPr>
        <p:blipFill>
          <a:blip r:embed="rId5">
            <a:alphaModFix/>
          </a:blip>
          <a:stretch>
            <a:fillRect/>
          </a:stretch>
        </p:blipFill>
        <p:spPr>
          <a:xfrm>
            <a:off x="1730880" y="3109888"/>
            <a:ext cx="1624536" cy="1622268"/>
          </a:xfrm>
          <a:prstGeom prst="rect">
            <a:avLst/>
          </a:prstGeom>
          <a:noFill/>
          <a:ln>
            <a:noFill/>
          </a:ln>
          <a:effectLst>
            <a:outerShdw blurRad="57150" rotWithShape="0" algn="bl" dir="5400000" dist="19050">
              <a:srgbClr val="000000">
                <a:alpha val="50000"/>
              </a:srgbClr>
            </a:outerShdw>
          </a:effectLst>
        </p:spPr>
      </p:pic>
      <p:sp>
        <p:nvSpPr>
          <p:cNvPr id="1562" name="Google Shape;1562;p140"/>
          <p:cNvSpPr/>
          <p:nvPr/>
        </p:nvSpPr>
        <p:spPr>
          <a:xfrm rot="10799404">
            <a:off x="3706342" y="3474181"/>
            <a:ext cx="17313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pic>
        <p:nvPicPr>
          <p:cNvPr id="1568" name="Google Shape;1568;p141"/>
          <p:cNvPicPr preferRelativeResize="0"/>
          <p:nvPr/>
        </p:nvPicPr>
        <p:blipFill rotWithShape="1">
          <a:blip r:embed="rId3">
            <a:alphaModFix/>
          </a:blip>
          <a:srcRect b="0" l="0" r="70696" t="0"/>
          <a:stretch/>
        </p:blipFill>
        <p:spPr>
          <a:xfrm>
            <a:off x="6464468" y="2172725"/>
            <a:ext cx="2679524" cy="4060100"/>
          </a:xfrm>
          <a:prstGeom prst="rect">
            <a:avLst/>
          </a:prstGeom>
          <a:noFill/>
          <a:ln cap="flat" cmpd="sng" w="38100">
            <a:solidFill>
              <a:srgbClr val="FF9900"/>
            </a:solidFill>
            <a:prstDash val="solid"/>
            <a:round/>
            <a:headEnd len="sm" w="sm" type="none"/>
            <a:tailEnd len="sm" w="sm" type="none"/>
          </a:ln>
        </p:spPr>
      </p:pic>
      <p:sp>
        <p:nvSpPr>
          <p:cNvPr id="1569" name="Google Shape;1569;p141"/>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70" name="Google Shape;1570;p141"/>
          <p:cNvSpPr/>
          <p:nvPr/>
        </p:nvSpPr>
        <p:spPr>
          <a:xfrm>
            <a:off x="4766200" y="4590050"/>
            <a:ext cx="28365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800">
                <a:solidFill>
                  <a:schemeClr val="dk1"/>
                </a:solidFill>
              </a:rPr>
              <a:t>Collaboratory</a:t>
            </a:r>
            <a:br>
              <a:rPr lang="zh-TW" sz="2800">
                <a:solidFill>
                  <a:schemeClr val="dk1"/>
                </a:solidFill>
              </a:rPr>
            </a:br>
            <a:r>
              <a:rPr lang="zh-TW" sz="2800">
                <a:solidFill>
                  <a:schemeClr val="dk1"/>
                </a:solidFill>
              </a:rPr>
              <a:t>開新筆記本</a:t>
            </a:r>
            <a:endParaRPr sz="2800" u="sng">
              <a:solidFill>
                <a:srgbClr val="0000FF"/>
              </a:solidFill>
            </a:endParaRPr>
          </a:p>
        </p:txBody>
      </p:sp>
      <p:sp>
        <p:nvSpPr>
          <p:cNvPr id="1571" name="Google Shape;1571;p141"/>
          <p:cNvSpPr/>
          <p:nvPr/>
        </p:nvSpPr>
        <p:spPr>
          <a:xfrm>
            <a:off x="5322750" y="3078350"/>
            <a:ext cx="1624500" cy="16245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2" name="Google Shape;1572;p141"/>
          <p:cNvPicPr preferRelativeResize="0"/>
          <p:nvPr/>
        </p:nvPicPr>
        <p:blipFill>
          <a:blip r:embed="rId4">
            <a:alphaModFix/>
          </a:blip>
          <a:stretch>
            <a:fillRect/>
          </a:stretch>
        </p:blipFill>
        <p:spPr>
          <a:xfrm>
            <a:off x="5529633" y="3285233"/>
            <a:ext cx="1210697" cy="1210697"/>
          </a:xfrm>
          <a:prstGeom prst="rect">
            <a:avLst/>
          </a:prstGeom>
          <a:noFill/>
          <a:ln>
            <a:noFill/>
          </a:ln>
        </p:spPr>
      </p:pic>
      <p:sp>
        <p:nvSpPr>
          <p:cNvPr id="1573" name="Google Shape;1573;p14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74" name="Google Shape;1574;p141"/>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開啟「Collaboratory」</a:t>
            </a:r>
            <a:endParaRPr/>
          </a:p>
        </p:txBody>
      </p:sp>
      <p:sp>
        <p:nvSpPr>
          <p:cNvPr id="1575" name="Google Shape;1575;p141"/>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576" name="Google Shape;1576;p141"/>
          <p:cNvPicPr preferRelativeResize="0"/>
          <p:nvPr/>
        </p:nvPicPr>
        <p:blipFill>
          <a:blip r:embed="rId5">
            <a:alphaModFix/>
          </a:blip>
          <a:stretch>
            <a:fillRect/>
          </a:stretch>
        </p:blipFill>
        <p:spPr>
          <a:xfrm>
            <a:off x="1730880" y="3109888"/>
            <a:ext cx="1624536" cy="1622268"/>
          </a:xfrm>
          <a:prstGeom prst="rect">
            <a:avLst/>
          </a:prstGeom>
          <a:noFill/>
          <a:ln>
            <a:noFill/>
          </a:ln>
          <a:effectLst>
            <a:outerShdw blurRad="57150" rotWithShape="0" algn="bl" dir="5400000" dist="19050">
              <a:srgbClr val="000000">
                <a:alpha val="50000"/>
              </a:srgbClr>
            </a:outerShdw>
          </a:effectLst>
        </p:spPr>
      </p:pic>
      <p:sp>
        <p:nvSpPr>
          <p:cNvPr id="1577" name="Google Shape;1577;p141"/>
          <p:cNvSpPr/>
          <p:nvPr/>
        </p:nvSpPr>
        <p:spPr>
          <a:xfrm rot="10799031">
            <a:off x="3910627" y="3474166"/>
            <a:ext cx="10638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p142"/>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84" name="Google Shape;1584;p14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85" name="Google Shape;1585;p14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上傳input.ods檔案 (1/2)</a:t>
            </a:r>
            <a:endParaRPr/>
          </a:p>
        </p:txBody>
      </p:sp>
      <p:sp>
        <p:nvSpPr>
          <p:cNvPr id="1586" name="Google Shape;1586;p142"/>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587" name="Google Shape;1587;p142"/>
          <p:cNvPicPr preferRelativeResize="0"/>
          <p:nvPr/>
        </p:nvPicPr>
        <p:blipFill rotWithShape="1">
          <a:blip r:embed="rId3">
            <a:alphaModFix/>
          </a:blip>
          <a:srcRect b="0" l="0" r="32322" t="0"/>
          <a:stretch/>
        </p:blipFill>
        <p:spPr>
          <a:xfrm>
            <a:off x="1477788" y="2172725"/>
            <a:ext cx="6188425" cy="4060100"/>
          </a:xfrm>
          <a:prstGeom prst="rect">
            <a:avLst/>
          </a:prstGeom>
          <a:noFill/>
          <a:ln cap="flat" cmpd="sng" w="38100">
            <a:solidFill>
              <a:srgbClr val="FF9900"/>
            </a:solidFill>
            <a:prstDash val="solid"/>
            <a:round/>
            <a:headEnd len="sm" w="sm" type="none"/>
            <a:tailEnd len="sm" w="sm" type="none"/>
          </a:ln>
        </p:spPr>
      </p:pic>
      <p:sp>
        <p:nvSpPr>
          <p:cNvPr id="1588" name="Google Shape;1588;p142"/>
          <p:cNvSpPr/>
          <p:nvPr/>
        </p:nvSpPr>
        <p:spPr>
          <a:xfrm>
            <a:off x="348650" y="5104600"/>
            <a:ext cx="1756800" cy="804600"/>
          </a:xfrm>
          <a:prstGeom prst="wedgeRoundRectCallout">
            <a:avLst>
              <a:gd fmla="val 22769" name="adj1"/>
              <a:gd fmla="val -10285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1. 開啟</a:t>
            </a:r>
            <a:r>
              <a:rPr lang="zh-TW" sz="1800">
                <a:solidFill>
                  <a:srgbClr val="FFFFFF"/>
                </a:solidFill>
                <a:latin typeface="Microsoft JhengHei"/>
                <a:ea typeface="Microsoft JhengHei"/>
                <a:cs typeface="Microsoft JhengHei"/>
                <a:sym typeface="Microsoft JhengHei"/>
              </a:rPr>
              <a:t>檔案側邊欄</a:t>
            </a:r>
            <a:endParaRPr sz="1800">
              <a:solidFill>
                <a:srgbClr val="FFFFFF"/>
              </a:solidFill>
              <a:latin typeface="Microsoft JhengHei"/>
              <a:ea typeface="Microsoft JhengHei"/>
              <a:cs typeface="Microsoft JhengHei"/>
              <a:sym typeface="Microsoft JhengHei"/>
            </a:endParaRPr>
          </a:p>
        </p:txBody>
      </p:sp>
      <p:sp>
        <p:nvSpPr>
          <p:cNvPr id="1589" name="Google Shape;1589;p142"/>
          <p:cNvSpPr/>
          <p:nvPr/>
        </p:nvSpPr>
        <p:spPr>
          <a:xfrm>
            <a:off x="2390100" y="2010525"/>
            <a:ext cx="2246100" cy="804600"/>
          </a:xfrm>
          <a:prstGeom prst="wedgeRoundRectCallout">
            <a:avLst>
              <a:gd fmla="val -64384" name="adj1"/>
              <a:gd fmla="val 8214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2</a:t>
            </a:r>
            <a:r>
              <a:rPr lang="zh-TW" sz="1800">
                <a:solidFill>
                  <a:srgbClr val="FFFFFF"/>
                </a:solidFill>
                <a:latin typeface="Microsoft JhengHei"/>
                <a:ea typeface="Microsoft JhengHei"/>
                <a:cs typeface="Microsoft JhengHei"/>
                <a:sym typeface="Microsoft JhengHei"/>
              </a:rPr>
              <a:t>. </a:t>
            </a:r>
            <a:r>
              <a:rPr lang="zh-TW" sz="1800">
                <a:solidFill>
                  <a:srgbClr val="FFFFFF"/>
                </a:solidFill>
                <a:latin typeface="Microsoft JhengHei"/>
                <a:ea typeface="Microsoft JhengHei"/>
                <a:cs typeface="Microsoft JhengHei"/>
                <a:sym typeface="Microsoft JhengHei"/>
              </a:rPr>
              <a:t>上傳input.ods</a:t>
            </a:r>
            <a:endParaRPr sz="1800">
              <a:solidFill>
                <a:srgbClr val="FFFFFF"/>
              </a:solidFill>
              <a:latin typeface="Microsoft JhengHei"/>
              <a:ea typeface="Microsoft JhengHei"/>
              <a:cs typeface="Microsoft JhengHei"/>
              <a:sym typeface="Microsoft JhengHei"/>
            </a:endParaRPr>
          </a:p>
        </p:txBody>
      </p:sp>
      <p:sp>
        <p:nvSpPr>
          <p:cNvPr id="1590" name="Google Shape;1590;p142"/>
          <p:cNvSpPr/>
          <p:nvPr/>
        </p:nvSpPr>
        <p:spPr>
          <a:xfrm>
            <a:off x="2741000" y="4477275"/>
            <a:ext cx="1682400" cy="804600"/>
          </a:xfrm>
          <a:prstGeom prst="wedgeRoundRectCallout">
            <a:avLst>
              <a:gd fmla="val -53014" name="adj1"/>
              <a:gd fmla="val -9493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3</a:t>
            </a:r>
            <a:r>
              <a:rPr lang="zh-TW" sz="1800">
                <a:solidFill>
                  <a:srgbClr val="FFFFFF"/>
                </a:solidFill>
                <a:latin typeface="Microsoft JhengHei"/>
                <a:ea typeface="Microsoft JhengHei"/>
                <a:cs typeface="Microsoft JhengHei"/>
                <a:sym typeface="Microsoft JhengHei"/>
              </a:rPr>
              <a:t>. </a:t>
            </a:r>
            <a:r>
              <a:rPr lang="zh-TW" sz="1800">
                <a:solidFill>
                  <a:srgbClr val="FFFFFF"/>
                </a:solidFill>
                <a:latin typeface="Microsoft JhengHei"/>
                <a:ea typeface="Microsoft JhengHei"/>
                <a:cs typeface="Microsoft JhengHei"/>
                <a:sym typeface="Microsoft JhengHei"/>
              </a:rPr>
              <a:t>確認上傳</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5" name="Shape 1595"/>
        <p:cNvGrpSpPr/>
        <p:nvPr/>
      </p:nvGrpSpPr>
      <p:grpSpPr>
        <a:xfrm>
          <a:off x="0" y="0"/>
          <a:ext cx="0" cy="0"/>
          <a:chOff x="0" y="0"/>
          <a:chExt cx="0" cy="0"/>
        </a:xfrm>
      </p:grpSpPr>
      <p:sp>
        <p:nvSpPr>
          <p:cNvPr id="1596" name="Google Shape;1596;p143"/>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597" name="Google Shape;1597;p14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598" name="Google Shape;1598;p14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上傳input.ods檔案 (2/2)</a:t>
            </a:r>
            <a:endParaRPr/>
          </a:p>
        </p:txBody>
      </p:sp>
      <p:sp>
        <p:nvSpPr>
          <p:cNvPr id="1599" name="Google Shape;1599;p143"/>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00" name="Google Shape;1600;p143"/>
          <p:cNvPicPr preferRelativeResize="0"/>
          <p:nvPr/>
        </p:nvPicPr>
        <p:blipFill rotWithShape="1">
          <a:blip r:embed="rId3">
            <a:alphaModFix/>
          </a:blip>
          <a:srcRect b="0" l="0" r="15232" t="0"/>
          <a:stretch/>
        </p:blipFill>
        <p:spPr>
          <a:xfrm>
            <a:off x="696300" y="2168950"/>
            <a:ext cx="7751400" cy="4060100"/>
          </a:xfrm>
          <a:prstGeom prst="rect">
            <a:avLst/>
          </a:prstGeom>
          <a:noFill/>
          <a:ln cap="flat" cmpd="sng" w="38100">
            <a:solidFill>
              <a:srgbClr val="FF9900"/>
            </a:solidFill>
            <a:prstDash val="solid"/>
            <a:round/>
            <a:headEnd len="sm" w="sm" type="none"/>
            <a:tailEnd len="sm" w="sm" type="none"/>
          </a:ln>
        </p:spPr>
      </p:pic>
      <p:sp>
        <p:nvSpPr>
          <p:cNvPr id="1601" name="Google Shape;1601;p143"/>
          <p:cNvSpPr/>
          <p:nvPr/>
        </p:nvSpPr>
        <p:spPr>
          <a:xfrm>
            <a:off x="3876000" y="4950500"/>
            <a:ext cx="3407700" cy="763500"/>
          </a:xfrm>
          <a:prstGeom prst="wedgeRoundRectCallout">
            <a:avLst>
              <a:gd fmla="val 30027" name="adj1"/>
              <a:gd fmla="val -107803" name="adj2"/>
              <a:gd fmla="val 0" name="adj3"/>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200">
                <a:latin typeface="Microsoft JhengHei"/>
                <a:ea typeface="Microsoft JhengHei"/>
                <a:cs typeface="Microsoft JhengHei"/>
                <a:sym typeface="Microsoft JhengHei"/>
              </a:rPr>
              <a:t>上傳檔案關掉後會被刪除</a:t>
            </a:r>
            <a:endParaRPr sz="2200">
              <a:latin typeface="Microsoft JhengHei"/>
              <a:ea typeface="Microsoft JhengHei"/>
              <a:cs typeface="Microsoft JhengHei"/>
              <a:sym typeface="Microsoft JhengHe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p144"/>
          <p:cNvSpPr/>
          <p:nvPr/>
        </p:nvSpPr>
        <p:spPr>
          <a:xfrm>
            <a:off x="4766200" y="4590050"/>
            <a:ext cx="28365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800">
                <a:solidFill>
                  <a:schemeClr val="dk1"/>
                </a:solidFill>
              </a:rPr>
              <a:t>Python分群腳本</a:t>
            </a:r>
            <a:endParaRPr sz="2800" u="sng">
              <a:solidFill>
                <a:srgbClr val="0000FF"/>
              </a:solidFill>
            </a:endParaRPr>
          </a:p>
        </p:txBody>
      </p:sp>
      <p:grpSp>
        <p:nvGrpSpPr>
          <p:cNvPr id="1608" name="Google Shape;1608;p144"/>
          <p:cNvGrpSpPr/>
          <p:nvPr/>
        </p:nvGrpSpPr>
        <p:grpSpPr>
          <a:xfrm>
            <a:off x="5372078" y="3108641"/>
            <a:ext cx="1624756" cy="1624756"/>
            <a:chOff x="-1035300" y="-190750"/>
            <a:chExt cx="5659200" cy="5659200"/>
          </a:xfrm>
        </p:grpSpPr>
        <p:sp>
          <p:nvSpPr>
            <p:cNvPr id="1609" name="Google Shape;1609;p144"/>
            <p:cNvSpPr/>
            <p:nvPr/>
          </p:nvSpPr>
          <p:spPr>
            <a:xfrm>
              <a:off x="-1035300" y="-190750"/>
              <a:ext cx="5659200" cy="56592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10" name="Google Shape;1610;p144"/>
            <p:cNvPicPr preferRelativeResize="0"/>
            <p:nvPr/>
          </p:nvPicPr>
          <p:blipFill>
            <a:blip r:embed="rId3">
              <a:alphaModFix/>
            </a:blip>
            <a:stretch>
              <a:fillRect/>
            </a:stretch>
          </p:blipFill>
          <p:spPr>
            <a:xfrm>
              <a:off x="-314575" y="529975"/>
              <a:ext cx="4217750" cy="4217750"/>
            </a:xfrm>
            <a:prstGeom prst="rect">
              <a:avLst/>
            </a:prstGeom>
            <a:noFill/>
            <a:ln>
              <a:noFill/>
            </a:ln>
          </p:spPr>
        </p:pic>
      </p:grpSp>
      <p:sp>
        <p:nvSpPr>
          <p:cNvPr id="1611" name="Google Shape;1611;p14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12" name="Google Shape;1612;p14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開啟分群腳本</a:t>
            </a:r>
            <a:endParaRPr/>
          </a:p>
        </p:txBody>
      </p:sp>
      <p:sp>
        <p:nvSpPr>
          <p:cNvPr id="1613" name="Google Shape;1613;p144"/>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14" name="Google Shape;1614;p144"/>
          <p:cNvPicPr preferRelativeResize="0"/>
          <p:nvPr/>
        </p:nvPicPr>
        <p:blipFill>
          <a:blip r:embed="rId4">
            <a:alphaModFix/>
          </a:blip>
          <a:stretch>
            <a:fillRect/>
          </a:stretch>
        </p:blipFill>
        <p:spPr>
          <a:xfrm>
            <a:off x="1730880" y="3109888"/>
            <a:ext cx="1624536" cy="1622268"/>
          </a:xfrm>
          <a:prstGeom prst="rect">
            <a:avLst/>
          </a:prstGeom>
          <a:noFill/>
          <a:ln>
            <a:noFill/>
          </a:ln>
          <a:effectLst>
            <a:outerShdw blurRad="57150" rotWithShape="0" algn="bl" dir="5400000" dist="19050">
              <a:srgbClr val="000000">
                <a:alpha val="50000"/>
              </a:srgbClr>
            </a:outerShdw>
          </a:effectLst>
        </p:spPr>
      </p:pic>
      <p:sp>
        <p:nvSpPr>
          <p:cNvPr id="1615" name="Google Shape;1615;p144"/>
          <p:cNvSpPr/>
          <p:nvPr/>
        </p:nvSpPr>
        <p:spPr>
          <a:xfrm rot="10799031">
            <a:off x="3910627" y="3474166"/>
            <a:ext cx="1063800" cy="893700"/>
          </a:xfrm>
          <a:prstGeom prst="leftArrow">
            <a:avLst>
              <a:gd fmla="val 50000" name="adj1"/>
              <a:gd fmla="val 50000" name="adj2"/>
            </a:avLst>
          </a:prstGeom>
          <a:solidFill>
            <a:srgbClr val="4F81B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sp>
        <p:nvSpPr>
          <p:cNvPr id="1621" name="Google Shape;1621;p145"/>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22" name="Google Shape;1622;p14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23" name="Google Shape;1623;p14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複製腳本內容</a:t>
            </a:r>
            <a:endParaRPr/>
          </a:p>
        </p:txBody>
      </p:sp>
      <p:sp>
        <p:nvSpPr>
          <p:cNvPr id="1624" name="Google Shape;1624;p14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25" name="Google Shape;1625;p145"/>
          <p:cNvPicPr preferRelativeResize="0"/>
          <p:nvPr/>
        </p:nvPicPr>
        <p:blipFill>
          <a:blip r:embed="rId3">
            <a:alphaModFix/>
          </a:blip>
          <a:stretch>
            <a:fillRect/>
          </a:stretch>
        </p:blipFill>
        <p:spPr>
          <a:xfrm>
            <a:off x="476250" y="2320387"/>
            <a:ext cx="8191500" cy="3637172"/>
          </a:xfrm>
          <a:prstGeom prst="rect">
            <a:avLst/>
          </a:prstGeom>
          <a:noFill/>
          <a:ln>
            <a:noFill/>
          </a:ln>
        </p:spPr>
      </p:pic>
      <p:sp>
        <p:nvSpPr>
          <p:cNvPr id="1626" name="Google Shape;1626;p145"/>
          <p:cNvSpPr/>
          <p:nvPr/>
        </p:nvSpPr>
        <p:spPr>
          <a:xfrm>
            <a:off x="6339500" y="2672800"/>
            <a:ext cx="1876200" cy="601200"/>
          </a:xfrm>
          <a:prstGeom prst="wedgeRoundRectCallout">
            <a:avLst>
              <a:gd fmla="val 21286" name="adj1"/>
              <a:gd fmla="val 10512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複製腳本內容</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6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481" name="Google Shape;481;p6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文本資料的特徵萃取</a:t>
            </a:r>
            <a:endParaRPr/>
          </a:p>
        </p:txBody>
      </p:sp>
      <p:sp>
        <p:nvSpPr>
          <p:cNvPr id="482" name="Google Shape;482;p65"/>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483" name="Google Shape;483;p65"/>
          <p:cNvSpPr txBox="1"/>
          <p:nvPr/>
        </p:nvSpPr>
        <p:spPr>
          <a:xfrm>
            <a:off x="629325" y="1871825"/>
            <a:ext cx="3880800" cy="580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b="1" lang="zh-TW" sz="2400">
                <a:solidFill>
                  <a:srgbClr val="980000"/>
                </a:solidFill>
                <a:latin typeface="Microsoft JhengHei"/>
                <a:ea typeface="Microsoft JhengHei"/>
                <a:cs typeface="Microsoft JhengHei"/>
                <a:sym typeface="Microsoft JhengHei"/>
              </a:rPr>
              <a:t>非結構化資料</a:t>
            </a:r>
            <a:endParaRPr b="1" sz="2400">
              <a:solidFill>
                <a:srgbClr val="980000"/>
              </a:solidFill>
              <a:latin typeface="Microsoft JhengHei"/>
              <a:ea typeface="Microsoft JhengHei"/>
              <a:cs typeface="Microsoft JhengHei"/>
              <a:sym typeface="Microsoft JhengHei"/>
            </a:endParaRPr>
          </a:p>
        </p:txBody>
      </p:sp>
      <p:sp>
        <p:nvSpPr>
          <p:cNvPr id="484" name="Google Shape;484;p65"/>
          <p:cNvSpPr txBox="1"/>
          <p:nvPr/>
        </p:nvSpPr>
        <p:spPr>
          <a:xfrm>
            <a:off x="4632600" y="1871825"/>
            <a:ext cx="3880800" cy="5808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b="1" lang="zh-TW" sz="2400">
                <a:solidFill>
                  <a:srgbClr val="1F497D"/>
                </a:solidFill>
                <a:latin typeface="Microsoft JhengHei"/>
                <a:ea typeface="Microsoft JhengHei"/>
                <a:cs typeface="Microsoft JhengHei"/>
                <a:sym typeface="Microsoft JhengHei"/>
              </a:rPr>
              <a:t>結構化資料 (</a:t>
            </a:r>
            <a:r>
              <a:rPr b="1" lang="zh-TW" sz="2400">
                <a:solidFill>
                  <a:srgbClr val="1F497D"/>
                </a:solidFill>
                <a:latin typeface="Microsoft JhengHei"/>
                <a:ea typeface="Microsoft JhengHei"/>
                <a:cs typeface="Microsoft JhengHei"/>
                <a:sym typeface="Microsoft JhengHei"/>
              </a:rPr>
              <a:t>詞袋模型</a:t>
            </a:r>
            <a:r>
              <a:rPr b="1" lang="zh-TW" sz="2400">
                <a:solidFill>
                  <a:srgbClr val="1F497D"/>
                </a:solidFill>
                <a:latin typeface="Microsoft JhengHei"/>
                <a:ea typeface="Microsoft JhengHei"/>
                <a:cs typeface="Microsoft JhengHei"/>
                <a:sym typeface="Microsoft JhengHei"/>
              </a:rPr>
              <a:t>)</a:t>
            </a:r>
            <a:endParaRPr b="1" sz="2400">
              <a:solidFill>
                <a:srgbClr val="1F497D"/>
              </a:solidFill>
              <a:latin typeface="Microsoft JhengHei"/>
              <a:ea typeface="Microsoft JhengHei"/>
              <a:cs typeface="Microsoft JhengHei"/>
              <a:sym typeface="Microsoft JhengHei"/>
            </a:endParaRPr>
          </a:p>
        </p:txBody>
      </p:sp>
      <p:sp>
        <p:nvSpPr>
          <p:cNvPr id="485" name="Google Shape;485;p65"/>
          <p:cNvSpPr/>
          <p:nvPr/>
        </p:nvSpPr>
        <p:spPr>
          <a:xfrm>
            <a:off x="1091050" y="1966925"/>
            <a:ext cx="448800" cy="390600"/>
          </a:xfrm>
          <a:prstGeom prst="cloudCallout">
            <a:avLst>
              <a:gd fmla="val 58356" name="adj1"/>
              <a:gd fmla="val 37007" name="adj2"/>
            </a:avLst>
          </a:prstGeom>
          <a:solidFill>
            <a:srgbClr val="980000"/>
          </a:solidFill>
          <a:ln cap="flat" cmpd="sng" w="19050">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a:t>
            </a:r>
            <a:endParaRPr sz="2400">
              <a:solidFill>
                <a:srgbClr val="FFFFFF"/>
              </a:solidFill>
            </a:endParaRPr>
          </a:p>
        </p:txBody>
      </p:sp>
      <p:sp>
        <p:nvSpPr>
          <p:cNvPr id="486" name="Google Shape;486;p65"/>
          <p:cNvSpPr/>
          <p:nvPr/>
        </p:nvSpPr>
        <p:spPr>
          <a:xfrm>
            <a:off x="4632600" y="2032450"/>
            <a:ext cx="349200" cy="350100"/>
          </a:xfrm>
          <a:prstGeom prst="cube">
            <a:avLst>
              <a:gd fmla="val 25000" name="adj"/>
            </a:avLst>
          </a:prstGeom>
          <a:solidFill>
            <a:srgbClr val="1F497D"/>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zh-TW" sz="2400">
                <a:solidFill>
                  <a:srgbClr val="FFFFFF"/>
                </a:solidFill>
              </a:rPr>
              <a:t>!</a:t>
            </a:r>
            <a:endParaRPr sz="2400">
              <a:solidFill>
                <a:srgbClr val="FFFFFF"/>
              </a:solidFill>
            </a:endParaRPr>
          </a:p>
        </p:txBody>
      </p:sp>
      <p:sp>
        <p:nvSpPr>
          <p:cNvPr id="487" name="Google Shape;487;p65"/>
          <p:cNvSpPr/>
          <p:nvPr/>
        </p:nvSpPr>
        <p:spPr>
          <a:xfrm>
            <a:off x="691875" y="3449675"/>
            <a:ext cx="3545100" cy="743100"/>
          </a:xfrm>
          <a:prstGeom prst="roundRect">
            <a:avLst>
              <a:gd fmla="val 16667" name="adj"/>
            </a:avLst>
          </a:prstGeom>
          <a:solidFill>
            <a:srgbClr val="FFFFFF"/>
          </a:solid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t>休怕他毒氣、機關槍！</a:t>
            </a:r>
            <a:endParaRPr sz="2400"/>
          </a:p>
        </p:txBody>
      </p:sp>
      <p:sp>
        <p:nvSpPr>
          <p:cNvPr id="488" name="Google Shape;488;p65"/>
          <p:cNvSpPr/>
          <p:nvPr/>
        </p:nvSpPr>
        <p:spPr>
          <a:xfrm>
            <a:off x="691875" y="4427347"/>
            <a:ext cx="3545100" cy="743100"/>
          </a:xfrm>
          <a:prstGeom prst="roundRect">
            <a:avLst>
              <a:gd fmla="val 16667" name="adj"/>
            </a:avLst>
          </a:prstGeom>
          <a:solidFill>
            <a:srgbClr val="FFFFFF"/>
          </a:solid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2400"/>
              <a:t>休怕他飛機、炸裂彈！</a:t>
            </a:r>
            <a:endParaRPr sz="2400"/>
          </a:p>
        </p:txBody>
      </p:sp>
      <p:sp>
        <p:nvSpPr>
          <p:cNvPr id="489" name="Google Shape;489;p65"/>
          <p:cNvSpPr/>
          <p:nvPr/>
        </p:nvSpPr>
        <p:spPr>
          <a:xfrm>
            <a:off x="352000" y="3089800"/>
            <a:ext cx="655200" cy="655200"/>
          </a:xfrm>
          <a:prstGeom prst="ellipse">
            <a:avLst/>
          </a:prstGeom>
          <a:solidFill>
            <a:srgbClr val="98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5</a:t>
            </a:r>
            <a:endParaRPr sz="3200">
              <a:solidFill>
                <a:srgbClr val="FFFFFF"/>
              </a:solidFill>
            </a:endParaRPr>
          </a:p>
        </p:txBody>
      </p:sp>
      <p:sp>
        <p:nvSpPr>
          <p:cNvPr id="490" name="Google Shape;490;p65"/>
          <p:cNvSpPr/>
          <p:nvPr/>
        </p:nvSpPr>
        <p:spPr>
          <a:xfrm>
            <a:off x="352000" y="4156600"/>
            <a:ext cx="655200" cy="655200"/>
          </a:xfrm>
          <a:prstGeom prst="ellipse">
            <a:avLst/>
          </a:prstGeom>
          <a:solidFill>
            <a:srgbClr val="980000"/>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zh-TW" sz="3200">
                <a:solidFill>
                  <a:srgbClr val="FFFFFF"/>
                </a:solidFill>
              </a:rPr>
              <a:t>6</a:t>
            </a:r>
            <a:endParaRPr sz="3200">
              <a:solidFill>
                <a:srgbClr val="FFFFFF"/>
              </a:solidFill>
            </a:endParaRPr>
          </a:p>
        </p:txBody>
      </p:sp>
      <p:graphicFrame>
        <p:nvGraphicFramePr>
          <p:cNvPr id="491" name="Google Shape;491;p65"/>
          <p:cNvGraphicFramePr/>
          <p:nvPr/>
        </p:nvGraphicFramePr>
        <p:xfrm>
          <a:off x="4461425" y="2702700"/>
          <a:ext cx="3000000" cy="3000000"/>
        </p:xfrm>
        <a:graphic>
          <a:graphicData uri="http://schemas.openxmlformats.org/drawingml/2006/table">
            <a:tbl>
              <a:tblPr>
                <a:noFill/>
                <a:tableStyleId>{BF8D3A96-945B-445A-BABE-992489261520}</a:tableStyleId>
              </a:tblPr>
              <a:tblGrid>
                <a:gridCol w="574450"/>
                <a:gridCol w="329775"/>
                <a:gridCol w="329775"/>
                <a:gridCol w="329775"/>
                <a:gridCol w="574450"/>
                <a:gridCol w="819125"/>
                <a:gridCol w="574450"/>
                <a:gridCol w="819125"/>
              </a:tblGrid>
              <a:tr h="329150">
                <a:tc>
                  <a:txBody>
                    <a:bodyPr/>
                    <a:lstStyle/>
                    <a:p>
                      <a:pPr indent="0" lvl="0" marL="0" rtl="0" algn="l">
                        <a:lnSpc>
                          <a:spcPct val="115000"/>
                        </a:lnSpc>
                        <a:spcBef>
                          <a:spcPts val="0"/>
                        </a:spcBef>
                        <a:spcAft>
                          <a:spcPts val="0"/>
                        </a:spcAft>
                        <a:buNone/>
                      </a:pPr>
                      <a:r>
                        <a:rPr lang="zh-TW" sz="1800">
                          <a:solidFill>
                            <a:srgbClr val="FFFFFF"/>
                          </a:solidFill>
                        </a:rPr>
                        <a:t>文本</a:t>
                      </a:r>
                      <a:endParaRPr sz="1800">
                        <a:solidFill>
                          <a:srgbClr val="FFFFFF"/>
                        </a:solidFill>
                      </a:endParaRPr>
                    </a:p>
                    <a:p>
                      <a:pPr indent="0" lvl="0" marL="0" rtl="0" algn="l">
                        <a:lnSpc>
                          <a:spcPct val="115000"/>
                        </a:lnSpc>
                        <a:spcBef>
                          <a:spcPts val="0"/>
                        </a:spcBef>
                        <a:spcAft>
                          <a:spcPts val="0"/>
                        </a:spcAft>
                        <a:buNone/>
                      </a:pPr>
                      <a:r>
                        <a:rPr lang="zh-TW" sz="1800">
                          <a:solidFill>
                            <a:srgbClr val="FFFFFF"/>
                          </a:solidFill>
                        </a:rPr>
                        <a:t>編號</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休</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怕</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他</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毒氣</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機關槍</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飛機</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c>
                  <a:txBody>
                    <a:bodyPr/>
                    <a:lstStyle/>
                    <a:p>
                      <a:pPr indent="0" lvl="0" marL="0" rtl="0" algn="l">
                        <a:lnSpc>
                          <a:spcPct val="115000"/>
                        </a:lnSpc>
                        <a:spcBef>
                          <a:spcPts val="0"/>
                        </a:spcBef>
                        <a:spcAft>
                          <a:spcPts val="0"/>
                        </a:spcAft>
                        <a:buNone/>
                      </a:pPr>
                      <a:r>
                        <a:rPr lang="zh-TW" sz="1800">
                          <a:solidFill>
                            <a:srgbClr val="FFFFFF"/>
                          </a:solidFill>
                        </a:rPr>
                        <a:t>炸裂彈</a:t>
                      </a:r>
                      <a:endParaRPr sz="1800">
                        <a:solidFill>
                          <a:srgbClr val="FFFFFF"/>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F81BD"/>
                    </a:solidFill>
                  </a:tcPr>
                </a:tc>
              </a:tr>
              <a:tr h="946950">
                <a:tc>
                  <a:txBody>
                    <a:bodyPr/>
                    <a:lstStyle/>
                    <a:p>
                      <a:pPr indent="0" lvl="0" marL="0" rtl="0" algn="ctr">
                        <a:lnSpc>
                          <a:spcPct val="115000"/>
                        </a:lnSpc>
                        <a:spcBef>
                          <a:spcPts val="0"/>
                        </a:spcBef>
                        <a:spcAft>
                          <a:spcPts val="0"/>
                        </a:spcAft>
                        <a:buNone/>
                      </a:pPr>
                      <a:r>
                        <a:rPr lang="zh-TW" sz="2400"/>
                        <a:t>5</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946950">
                <a:tc>
                  <a:txBody>
                    <a:bodyPr/>
                    <a:lstStyle/>
                    <a:p>
                      <a:pPr indent="0" lvl="0" marL="0" rtl="0" algn="ctr">
                        <a:lnSpc>
                          <a:spcPct val="115000"/>
                        </a:lnSpc>
                        <a:spcBef>
                          <a:spcPts val="0"/>
                        </a:spcBef>
                        <a:spcAft>
                          <a:spcPts val="0"/>
                        </a:spcAft>
                        <a:buNone/>
                      </a:pPr>
                      <a:r>
                        <a:rPr lang="zh-TW" sz="2400"/>
                        <a:t>6</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t>0</a:t>
                      </a:r>
                      <a:endParaRPr sz="2400"/>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a:txBody>
                    <a:bodyPr/>
                    <a:lstStyle/>
                    <a:p>
                      <a:pPr indent="0" lvl="0" marL="0" rtl="0" algn="ctr">
                        <a:lnSpc>
                          <a:spcPct val="115000"/>
                        </a:lnSpc>
                        <a:spcBef>
                          <a:spcPts val="0"/>
                        </a:spcBef>
                        <a:spcAft>
                          <a:spcPts val="0"/>
                        </a:spcAft>
                        <a:buNone/>
                      </a:pPr>
                      <a:r>
                        <a:rPr lang="zh-TW" sz="2400">
                          <a:solidFill>
                            <a:srgbClr val="980000"/>
                          </a:solidFill>
                        </a:rPr>
                        <a:t>1</a:t>
                      </a:r>
                      <a:endParaRPr sz="2400">
                        <a:solidFill>
                          <a:srgbClr val="980000"/>
                        </a:solidFill>
                      </a:endParaRPr>
                    </a:p>
                  </a:txBody>
                  <a:tcPr marT="19050" marB="19050" marR="28575" marL="28575" anchor="b">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r>
            </a:tbl>
          </a:graphicData>
        </a:graphic>
      </p:graphicFrame>
      <p:sp>
        <p:nvSpPr>
          <p:cNvPr id="492" name="Google Shape;492;p65"/>
          <p:cNvSpPr txBox="1"/>
          <p:nvPr/>
        </p:nvSpPr>
        <p:spPr>
          <a:xfrm>
            <a:off x="4547088" y="5263350"/>
            <a:ext cx="4179600" cy="58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zh-TW" sz="2400">
                <a:solidFill>
                  <a:srgbClr val="980000"/>
                </a:solidFill>
              </a:rPr>
              <a:t>1=有這個字</a:t>
            </a:r>
            <a:r>
              <a:rPr lang="zh-TW" sz="2400"/>
              <a:t>; 0=沒有這個字</a:t>
            </a:r>
            <a:endParaRPr sz="2400"/>
          </a:p>
        </p:txBody>
      </p:sp>
      <p:sp>
        <p:nvSpPr>
          <p:cNvPr id="493" name="Google Shape;493;p65"/>
          <p:cNvSpPr/>
          <p:nvPr/>
        </p:nvSpPr>
        <p:spPr>
          <a:xfrm rot="8100000">
            <a:off x="3892083" y="3586658"/>
            <a:ext cx="542634" cy="542634"/>
          </a:xfrm>
          <a:prstGeom prst="halfFrame">
            <a:avLst>
              <a:gd fmla="val 33333" name="adj1"/>
              <a:gd fmla="val 33333" name="adj2"/>
            </a:avLst>
          </a:prstGeom>
          <a:solidFill>
            <a:srgbClr val="4A86E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65"/>
          <p:cNvSpPr/>
          <p:nvPr/>
        </p:nvSpPr>
        <p:spPr>
          <a:xfrm rot="8100000">
            <a:off x="3892083" y="4539733"/>
            <a:ext cx="542634" cy="542634"/>
          </a:xfrm>
          <a:prstGeom prst="halfFrame">
            <a:avLst>
              <a:gd fmla="val 33333" name="adj1"/>
              <a:gd fmla="val 33333" name="adj2"/>
            </a:avLst>
          </a:prstGeom>
          <a:solidFill>
            <a:srgbClr val="4A86E8"/>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sp>
        <p:nvSpPr>
          <p:cNvPr id="1632" name="Google Shape;1632;p146"/>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33" name="Google Shape;1633;p146"/>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34" name="Google Shape;1634;p146"/>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到「Collaboratory」貼上並執行</a:t>
            </a:r>
            <a:endParaRPr/>
          </a:p>
        </p:txBody>
      </p:sp>
      <p:sp>
        <p:nvSpPr>
          <p:cNvPr id="1635" name="Google Shape;1635;p146"/>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36" name="Google Shape;1636;p146"/>
          <p:cNvPicPr preferRelativeResize="0"/>
          <p:nvPr/>
        </p:nvPicPr>
        <p:blipFill>
          <a:blip r:embed="rId3">
            <a:alphaModFix/>
          </a:blip>
          <a:stretch>
            <a:fillRect/>
          </a:stretch>
        </p:blipFill>
        <p:spPr>
          <a:xfrm>
            <a:off x="476250" y="2320375"/>
            <a:ext cx="8191500" cy="3637200"/>
          </a:xfrm>
          <a:prstGeom prst="rect">
            <a:avLst/>
          </a:prstGeom>
          <a:noFill/>
          <a:ln cap="flat" cmpd="sng" w="38100">
            <a:solidFill>
              <a:srgbClr val="FF9900"/>
            </a:solidFill>
            <a:prstDash val="solid"/>
            <a:round/>
            <a:headEnd len="sm" w="sm" type="none"/>
            <a:tailEnd len="sm" w="sm" type="none"/>
          </a:ln>
        </p:spPr>
      </p:pic>
      <p:sp>
        <p:nvSpPr>
          <p:cNvPr id="1637" name="Google Shape;1637;p146"/>
          <p:cNvSpPr/>
          <p:nvPr/>
        </p:nvSpPr>
        <p:spPr>
          <a:xfrm>
            <a:off x="4170450" y="2215600"/>
            <a:ext cx="1231200" cy="601200"/>
          </a:xfrm>
          <a:prstGeom prst="wedgeRoundRectCallout">
            <a:avLst>
              <a:gd fmla="val -17363" name="adj1"/>
              <a:gd fmla="val 9805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1. 貼上</a:t>
            </a:r>
            <a:endParaRPr sz="1800">
              <a:solidFill>
                <a:srgbClr val="FFFFFF"/>
              </a:solidFill>
              <a:latin typeface="Microsoft JhengHei"/>
              <a:ea typeface="Microsoft JhengHei"/>
              <a:cs typeface="Microsoft JhengHei"/>
              <a:sym typeface="Microsoft JhengHei"/>
            </a:endParaRPr>
          </a:p>
        </p:txBody>
      </p:sp>
      <p:sp>
        <p:nvSpPr>
          <p:cNvPr id="1638" name="Google Shape;1638;p146"/>
          <p:cNvSpPr/>
          <p:nvPr/>
        </p:nvSpPr>
        <p:spPr>
          <a:xfrm>
            <a:off x="2235325" y="2139625"/>
            <a:ext cx="1231200" cy="601200"/>
          </a:xfrm>
          <a:prstGeom prst="wedgeRoundRectCallout">
            <a:avLst>
              <a:gd fmla="val 24953" name="adj1"/>
              <a:gd fmla="val 10891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2</a:t>
            </a:r>
            <a:r>
              <a:rPr lang="zh-TW" sz="1800">
                <a:solidFill>
                  <a:srgbClr val="FFFFFF"/>
                </a:solidFill>
                <a:latin typeface="Microsoft JhengHei"/>
                <a:ea typeface="Microsoft JhengHei"/>
                <a:cs typeface="Microsoft JhengHei"/>
                <a:sym typeface="Microsoft JhengHei"/>
              </a:rPr>
              <a:t>. </a:t>
            </a:r>
            <a:r>
              <a:rPr lang="zh-TW" sz="1800">
                <a:solidFill>
                  <a:srgbClr val="FFFFFF"/>
                </a:solidFill>
                <a:latin typeface="Microsoft JhengHei"/>
                <a:ea typeface="Microsoft JhengHei"/>
                <a:cs typeface="Microsoft JhengHei"/>
                <a:sym typeface="Microsoft JhengHei"/>
              </a:rPr>
              <a:t>執行</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p147"/>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45" name="Google Shape;1645;p147"/>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46" name="Google Shape;1646;p147"/>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觀察執行結果</a:t>
            </a:r>
            <a:endParaRPr/>
          </a:p>
        </p:txBody>
      </p:sp>
      <p:sp>
        <p:nvSpPr>
          <p:cNvPr id="1647" name="Google Shape;1647;p147"/>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48" name="Google Shape;1648;p147"/>
          <p:cNvPicPr preferRelativeResize="0"/>
          <p:nvPr/>
        </p:nvPicPr>
        <p:blipFill>
          <a:blip r:embed="rId3">
            <a:alphaModFix/>
          </a:blip>
          <a:stretch>
            <a:fillRect/>
          </a:stretch>
        </p:blipFill>
        <p:spPr>
          <a:xfrm>
            <a:off x="680350" y="1963364"/>
            <a:ext cx="7783299" cy="4351224"/>
          </a:xfrm>
          <a:prstGeom prst="rect">
            <a:avLst/>
          </a:prstGeom>
          <a:noFill/>
          <a:ln cap="flat" cmpd="sng" w="38100">
            <a:solidFill>
              <a:srgbClr val="FF9900"/>
            </a:solidFill>
            <a:prstDash val="solid"/>
            <a:round/>
            <a:headEnd len="sm" w="sm" type="none"/>
            <a:tailEnd len="sm" w="sm" type="none"/>
          </a:ln>
        </p:spPr>
      </p:pic>
      <p:sp>
        <p:nvSpPr>
          <p:cNvPr id="1649" name="Google Shape;1649;p147"/>
          <p:cNvSpPr/>
          <p:nvPr/>
        </p:nvSpPr>
        <p:spPr>
          <a:xfrm>
            <a:off x="3132200" y="2286950"/>
            <a:ext cx="2248200" cy="646800"/>
          </a:xfrm>
          <a:prstGeom prst="wedgeRoundRectCallout">
            <a:avLst>
              <a:gd fmla="val -17363" name="adj1"/>
              <a:gd fmla="val 9805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1. </a:t>
            </a:r>
            <a:r>
              <a:rPr lang="zh-TW" sz="1800">
                <a:solidFill>
                  <a:srgbClr val="FFFFFF"/>
                </a:solidFill>
                <a:latin typeface="Microsoft JhengHei"/>
                <a:ea typeface="Microsoft JhengHei"/>
                <a:cs typeface="Microsoft JhengHei"/>
                <a:sym typeface="Microsoft JhengHei"/>
              </a:rPr>
              <a:t>Elbow Method</a:t>
            </a:r>
            <a:endParaRPr sz="1800">
              <a:solidFill>
                <a:srgbClr val="FFFFFF"/>
              </a:solidFill>
              <a:latin typeface="Microsoft JhengHei"/>
              <a:ea typeface="Microsoft JhengHei"/>
              <a:cs typeface="Microsoft JhengHei"/>
              <a:sym typeface="Microsoft JhengHei"/>
            </a:endParaRPr>
          </a:p>
        </p:txBody>
      </p:sp>
      <p:sp>
        <p:nvSpPr>
          <p:cNvPr id="1650" name="Google Shape;1650;p147"/>
          <p:cNvSpPr/>
          <p:nvPr/>
        </p:nvSpPr>
        <p:spPr>
          <a:xfrm>
            <a:off x="1701500" y="5136475"/>
            <a:ext cx="1430700" cy="646800"/>
          </a:xfrm>
          <a:prstGeom prst="wedgeRoundRectCallout">
            <a:avLst>
              <a:gd fmla="val 67422" name="adj1"/>
              <a:gd fmla="val 3876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2</a:t>
            </a:r>
            <a:r>
              <a:rPr lang="zh-TW" sz="1800">
                <a:solidFill>
                  <a:srgbClr val="FFFFFF"/>
                </a:solidFill>
                <a:latin typeface="Microsoft JhengHei"/>
                <a:ea typeface="Microsoft JhengHei"/>
                <a:cs typeface="Microsoft JhengHei"/>
                <a:sym typeface="Microsoft JhengHei"/>
              </a:rPr>
              <a:t>. </a:t>
            </a:r>
            <a:r>
              <a:rPr lang="zh-TW" sz="1800">
                <a:solidFill>
                  <a:srgbClr val="FFFFFF"/>
                </a:solidFill>
                <a:latin typeface="Microsoft JhengHei"/>
                <a:ea typeface="Microsoft JhengHei"/>
                <a:cs typeface="Microsoft JhengHei"/>
                <a:sym typeface="Microsoft JhengHei"/>
              </a:rPr>
              <a:t>分群結果</a:t>
            </a:r>
            <a:endParaRPr sz="1800">
              <a:solidFill>
                <a:srgbClr val="FFFFFF"/>
              </a:solidFill>
              <a:latin typeface="Microsoft JhengHei"/>
              <a:ea typeface="Microsoft JhengHei"/>
              <a:cs typeface="Microsoft JhengHei"/>
              <a:sym typeface="Microsoft JhengHei"/>
            </a:endParaRPr>
          </a:p>
        </p:txBody>
      </p:sp>
      <p:sp>
        <p:nvSpPr>
          <p:cNvPr id="1651" name="Google Shape;1651;p147"/>
          <p:cNvSpPr/>
          <p:nvPr/>
        </p:nvSpPr>
        <p:spPr>
          <a:xfrm>
            <a:off x="904050" y="4115750"/>
            <a:ext cx="1430700" cy="646800"/>
          </a:xfrm>
          <a:prstGeom prst="wedgeRoundRectCallout">
            <a:avLst>
              <a:gd fmla="val -12842" name="adj1"/>
              <a:gd fmla="val -9438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3</a:t>
            </a:r>
            <a:r>
              <a:rPr lang="zh-TW" sz="1800">
                <a:solidFill>
                  <a:srgbClr val="FFFFFF"/>
                </a:solidFill>
                <a:latin typeface="Microsoft JhengHei"/>
                <a:ea typeface="Microsoft JhengHei"/>
                <a:cs typeface="Microsoft JhengHei"/>
                <a:sym typeface="Microsoft JhengHei"/>
              </a:rPr>
              <a:t>. 分群結果</a:t>
            </a:r>
            <a:r>
              <a:rPr lang="zh-TW" sz="1800">
                <a:solidFill>
                  <a:srgbClr val="FFFFFF"/>
                </a:solidFill>
                <a:latin typeface="Microsoft JhengHei"/>
                <a:ea typeface="Microsoft JhengHei"/>
                <a:cs typeface="Microsoft JhengHei"/>
                <a:sym typeface="Microsoft JhengHei"/>
              </a:rPr>
              <a:t>檔案</a:t>
            </a:r>
            <a:endParaRPr sz="18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p148"/>
          <p:cNvSpPr txBox="1"/>
          <p:nvPr>
            <p:ph idx="1" type="body"/>
          </p:nvPr>
        </p:nvSpPr>
        <p:spPr>
          <a:xfrm>
            <a:off x="476250" y="1783075"/>
            <a:ext cx="81915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58" name="Google Shape;1658;p148"/>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59" name="Google Shape;1659;p148"/>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下載output.ods</a:t>
            </a:r>
            <a:endParaRPr/>
          </a:p>
        </p:txBody>
      </p:sp>
      <p:sp>
        <p:nvSpPr>
          <p:cNvPr id="1660" name="Google Shape;1660;p148"/>
          <p:cNvSpPr txBox="1"/>
          <p:nvPr>
            <p:ph idx="2" type="subTitle"/>
          </p:nvPr>
        </p:nvSpPr>
        <p:spPr>
          <a:xfrm>
            <a:off x="24200" y="6583675"/>
            <a:ext cx="81915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61" name="Google Shape;1661;p148"/>
          <p:cNvPicPr preferRelativeResize="0"/>
          <p:nvPr/>
        </p:nvPicPr>
        <p:blipFill>
          <a:blip r:embed="rId3">
            <a:alphaModFix/>
          </a:blip>
          <a:stretch>
            <a:fillRect/>
          </a:stretch>
        </p:blipFill>
        <p:spPr>
          <a:xfrm>
            <a:off x="0" y="1427240"/>
            <a:ext cx="9144000" cy="5111945"/>
          </a:xfrm>
          <a:prstGeom prst="rect">
            <a:avLst/>
          </a:prstGeom>
          <a:noFill/>
          <a:ln>
            <a:noFill/>
          </a:ln>
        </p:spPr>
      </p:pic>
      <p:sp>
        <p:nvSpPr>
          <p:cNvPr id="1662" name="Google Shape;1662;p148"/>
          <p:cNvSpPr/>
          <p:nvPr/>
        </p:nvSpPr>
        <p:spPr>
          <a:xfrm>
            <a:off x="2723075" y="2505575"/>
            <a:ext cx="1596000" cy="485700"/>
          </a:xfrm>
          <a:prstGeom prst="wedgeRoundRectCallout">
            <a:avLst>
              <a:gd fmla="val -51435" name="adj1"/>
              <a:gd fmla="val 105425"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1. 按下...</a:t>
            </a:r>
            <a:endParaRPr sz="1800">
              <a:solidFill>
                <a:srgbClr val="FFFFFF"/>
              </a:solidFill>
              <a:latin typeface="Microsoft JhengHei"/>
              <a:ea typeface="Microsoft JhengHei"/>
              <a:cs typeface="Microsoft JhengHei"/>
              <a:sym typeface="Microsoft JhengHei"/>
            </a:endParaRPr>
          </a:p>
        </p:txBody>
      </p:sp>
      <p:sp>
        <p:nvSpPr>
          <p:cNvPr id="1663" name="Google Shape;1663;p148"/>
          <p:cNvSpPr/>
          <p:nvPr/>
        </p:nvSpPr>
        <p:spPr>
          <a:xfrm>
            <a:off x="3754600" y="3375025"/>
            <a:ext cx="1508700" cy="804600"/>
          </a:xfrm>
          <a:prstGeom prst="wedgeRoundRectCallout">
            <a:avLst>
              <a:gd fmla="val -74189" name="adj1"/>
              <a:gd fmla="val -2665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FFFFFF"/>
                </a:solidFill>
                <a:latin typeface="Microsoft JhengHei"/>
                <a:ea typeface="Microsoft JhengHei"/>
                <a:cs typeface="Microsoft JhengHei"/>
                <a:sym typeface="Microsoft JhengHei"/>
              </a:rPr>
              <a:t>2. </a:t>
            </a:r>
            <a:r>
              <a:rPr lang="zh-TW" sz="1800">
                <a:solidFill>
                  <a:srgbClr val="FFFFFF"/>
                </a:solidFill>
                <a:latin typeface="Microsoft JhengHei"/>
                <a:ea typeface="Microsoft JhengHei"/>
                <a:cs typeface="Microsoft JhengHei"/>
                <a:sym typeface="Microsoft JhengHei"/>
              </a:rPr>
              <a:t>下載</a:t>
            </a:r>
            <a:endParaRPr sz="1800">
              <a:solidFill>
                <a:srgbClr val="FFFFFF"/>
              </a:solidFill>
              <a:latin typeface="Microsoft JhengHei"/>
              <a:ea typeface="Microsoft JhengHei"/>
              <a:cs typeface="Microsoft JhengHei"/>
              <a:sym typeface="Microsoft JhengHei"/>
            </a:endParaRPr>
          </a:p>
        </p:txBody>
      </p:sp>
      <p:sp>
        <p:nvSpPr>
          <p:cNvPr id="1664" name="Google Shape;1664;p148"/>
          <p:cNvSpPr/>
          <p:nvPr/>
        </p:nvSpPr>
        <p:spPr>
          <a:xfrm>
            <a:off x="6261525" y="4432325"/>
            <a:ext cx="2199000" cy="1152000"/>
          </a:xfrm>
          <a:prstGeom prst="roundRect">
            <a:avLst>
              <a:gd fmla="val 16667" name="adj"/>
            </a:avLst>
          </a:prstGeom>
          <a:solidFill>
            <a:srgbClr val="FFFFF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zh-TW" sz="2800" u="sng">
                <a:solidFill>
                  <a:srgbClr val="0000FF"/>
                </a:solidFill>
              </a:rPr>
              <a:t>output.ods</a:t>
            </a:r>
            <a:endParaRPr sz="2800" u="sng">
              <a:solidFill>
                <a:srgbClr val="0000FF"/>
              </a:solidFill>
            </a:endParaRPr>
          </a:p>
        </p:txBody>
      </p:sp>
      <p:grpSp>
        <p:nvGrpSpPr>
          <p:cNvPr id="1665" name="Google Shape;1665;p148"/>
          <p:cNvGrpSpPr/>
          <p:nvPr/>
        </p:nvGrpSpPr>
        <p:grpSpPr>
          <a:xfrm>
            <a:off x="6653750" y="2991275"/>
            <a:ext cx="1315850" cy="1483200"/>
            <a:chOff x="6007700" y="2877025"/>
            <a:chExt cx="1315850" cy="1483200"/>
          </a:xfrm>
        </p:grpSpPr>
        <p:sp>
          <p:nvSpPr>
            <p:cNvPr id="1666" name="Google Shape;1666;p148"/>
            <p:cNvSpPr/>
            <p:nvPr/>
          </p:nvSpPr>
          <p:spPr>
            <a:xfrm>
              <a:off x="6088575" y="2877025"/>
              <a:ext cx="1159800" cy="14832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D:\Desktop\Dropbox\108-2 成大課程\0319 WEKA實作：機器學習 監督式學習\課程網頁icon\ods.emf" id="1667" name="Google Shape;1667;p148"/>
            <p:cNvPicPr preferRelativeResize="0"/>
            <p:nvPr/>
          </p:nvPicPr>
          <p:blipFill>
            <a:blip r:embed="rId4">
              <a:alphaModFix/>
            </a:blip>
            <a:stretch>
              <a:fillRect/>
            </a:stretch>
          </p:blipFill>
          <p:spPr>
            <a:xfrm>
              <a:off x="6007700" y="2976450"/>
              <a:ext cx="1315850" cy="1315850"/>
            </a:xfrm>
            <a:prstGeom prst="rect">
              <a:avLst/>
            </a:prstGeom>
            <a:noFill/>
            <a:ln>
              <a:noFill/>
            </a:ln>
          </p:spPr>
        </p:pic>
      </p:grpSp>
      <p:sp>
        <p:nvSpPr>
          <p:cNvPr id="1668" name="Google Shape;1668;p148"/>
          <p:cNvSpPr/>
          <p:nvPr/>
        </p:nvSpPr>
        <p:spPr>
          <a:xfrm rot="10799050">
            <a:off x="5529222" y="3316462"/>
            <a:ext cx="1085100" cy="893700"/>
          </a:xfrm>
          <a:prstGeom prst="leftArrow">
            <a:avLst>
              <a:gd fmla="val 50000" name="adj1"/>
              <a:gd fmla="val 50000" name="adj2"/>
            </a:avLst>
          </a:prstGeom>
          <a:solidFill>
            <a:srgbClr val="EA9999"/>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149"/>
          <p:cNvSpPr txBox="1"/>
          <p:nvPr>
            <p:ph idx="2" type="body"/>
          </p:nvPr>
        </p:nvSpPr>
        <p:spPr>
          <a:xfrm>
            <a:off x="4629150" y="2439813"/>
            <a:ext cx="38877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75" name="Google Shape;1675;p149"/>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76" name="Google Shape;1676;p149"/>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觀察分群結果</a:t>
            </a:r>
            <a:endParaRPr/>
          </a:p>
        </p:txBody>
      </p:sp>
      <p:sp>
        <p:nvSpPr>
          <p:cNvPr id="1677" name="Google Shape;1677;p149"/>
          <p:cNvSpPr txBox="1"/>
          <p:nvPr>
            <p:ph idx="3" type="subTitle"/>
          </p:nvPr>
        </p:nvSpPr>
        <p:spPr>
          <a:xfrm>
            <a:off x="629325"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input.ods</a:t>
            </a:r>
            <a:endParaRPr/>
          </a:p>
        </p:txBody>
      </p:sp>
      <p:pic>
        <p:nvPicPr>
          <p:cNvPr id="1678" name="Google Shape;1678;p149"/>
          <p:cNvPicPr preferRelativeResize="0"/>
          <p:nvPr/>
        </p:nvPicPr>
        <p:blipFill>
          <a:blip r:embed="rId3">
            <a:alphaModFix/>
          </a:blip>
          <a:stretch>
            <a:fillRect/>
          </a:stretch>
        </p:blipFill>
        <p:spPr>
          <a:xfrm>
            <a:off x="4690400" y="2439825"/>
            <a:ext cx="3703876" cy="4032300"/>
          </a:xfrm>
          <a:prstGeom prst="rect">
            <a:avLst/>
          </a:prstGeom>
          <a:noFill/>
          <a:ln>
            <a:noFill/>
          </a:ln>
        </p:spPr>
      </p:pic>
      <p:sp>
        <p:nvSpPr>
          <p:cNvPr id="1679" name="Google Shape;1679;p149"/>
          <p:cNvSpPr txBox="1"/>
          <p:nvPr>
            <p:ph idx="1" type="body"/>
          </p:nvPr>
        </p:nvSpPr>
        <p:spPr>
          <a:xfrm>
            <a:off x="630238" y="2439813"/>
            <a:ext cx="3868800" cy="40323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80" name="Google Shape;1680;p149"/>
          <p:cNvSpPr txBox="1"/>
          <p:nvPr>
            <p:ph idx="4" type="subTitle"/>
          </p:nvPr>
        </p:nvSpPr>
        <p:spPr>
          <a:xfrm>
            <a:off x="4632600" y="1871825"/>
            <a:ext cx="3880800" cy="5808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zh-TW"/>
              <a:t>output.ods</a:t>
            </a:r>
            <a:endParaRPr/>
          </a:p>
        </p:txBody>
      </p:sp>
      <p:sp>
        <p:nvSpPr>
          <p:cNvPr id="1681" name="Google Shape;1681;p149"/>
          <p:cNvSpPr txBox="1"/>
          <p:nvPr>
            <p:ph idx="5" type="subTitle"/>
          </p:nvPr>
        </p:nvSpPr>
        <p:spPr>
          <a:xfrm>
            <a:off x="24200" y="6583675"/>
            <a:ext cx="82077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682" name="Google Shape;1682;p149"/>
          <p:cNvPicPr preferRelativeResize="0"/>
          <p:nvPr/>
        </p:nvPicPr>
        <p:blipFill>
          <a:blip r:embed="rId4">
            <a:alphaModFix/>
          </a:blip>
          <a:stretch>
            <a:fillRect/>
          </a:stretch>
        </p:blipFill>
        <p:spPr>
          <a:xfrm>
            <a:off x="630249" y="2439824"/>
            <a:ext cx="3760459" cy="4032300"/>
          </a:xfrm>
          <a:prstGeom prst="rect">
            <a:avLst/>
          </a:prstGeom>
          <a:noFill/>
          <a:ln>
            <a:noFill/>
          </a:ln>
        </p:spPr>
      </p:pic>
      <p:sp>
        <p:nvSpPr>
          <p:cNvPr id="1683" name="Google Shape;1683;p149"/>
          <p:cNvSpPr/>
          <p:nvPr/>
        </p:nvSpPr>
        <p:spPr>
          <a:xfrm>
            <a:off x="769625" y="3913200"/>
            <a:ext cx="2604600" cy="17142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84" name="Google Shape;1684;p149"/>
          <p:cNvSpPr/>
          <p:nvPr/>
        </p:nvSpPr>
        <p:spPr>
          <a:xfrm>
            <a:off x="4775825" y="3913200"/>
            <a:ext cx="1203000" cy="17142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685" name="Google Shape;1685;p149"/>
          <p:cNvSpPr/>
          <p:nvPr/>
        </p:nvSpPr>
        <p:spPr>
          <a:xfrm rot="10799404">
            <a:off x="3085617" y="4385256"/>
            <a:ext cx="1731300" cy="893700"/>
          </a:xfrm>
          <a:prstGeom prst="leftArrow">
            <a:avLst>
              <a:gd fmla="val 50000" name="adj1"/>
              <a:gd fmla="val 50000" name="adj2"/>
            </a:avLst>
          </a:prstGeom>
          <a:solidFill>
            <a:srgbClr val="E06666"/>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150"/>
          <p:cNvSpPr txBox="1"/>
          <p:nvPr>
            <p:ph idx="1" type="body"/>
          </p:nvPr>
        </p:nvSpPr>
        <p:spPr>
          <a:xfrm>
            <a:off x="3258200" y="1783075"/>
            <a:ext cx="54096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692" name="Google Shape;1692;p150"/>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zh-TW"/>
              <a:t>‹#›</a:t>
            </a:fld>
            <a:endParaRPr/>
          </a:p>
        </p:txBody>
      </p:sp>
      <p:sp>
        <p:nvSpPr>
          <p:cNvPr id="1693" name="Google Shape;1693;p150"/>
          <p:cNvSpPr txBox="1"/>
          <p:nvPr>
            <p:ph type="title"/>
          </p:nvPr>
        </p:nvSpPr>
        <p:spPr>
          <a:xfrm>
            <a:off x="3258150" y="169425"/>
            <a:ext cx="5409600" cy="124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a:t>用Python實作分群</a:t>
            </a:r>
            <a:endParaRPr/>
          </a:p>
        </p:txBody>
      </p:sp>
      <p:sp>
        <p:nvSpPr>
          <p:cNvPr id="1694" name="Google Shape;1694;p150"/>
          <p:cNvSpPr txBox="1"/>
          <p:nvPr>
            <p:ph idx="2" type="title"/>
          </p:nvPr>
        </p:nvSpPr>
        <p:spPr>
          <a:xfrm>
            <a:off x="595650" y="2210400"/>
            <a:ext cx="1716600" cy="65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換你囉</a:t>
            </a:r>
            <a:endParaRPr/>
          </a:p>
        </p:txBody>
      </p:sp>
      <p:pic>
        <p:nvPicPr>
          <p:cNvPr id="1695" name="Google Shape;1695;p150"/>
          <p:cNvPicPr preferRelativeResize="0"/>
          <p:nvPr/>
        </p:nvPicPr>
        <p:blipFill>
          <a:blip r:embed="rId3">
            <a:alphaModFix/>
          </a:blip>
          <a:stretch>
            <a:fillRect/>
          </a:stretch>
        </p:blipFill>
        <p:spPr>
          <a:xfrm>
            <a:off x="4514275" y="2248287"/>
            <a:ext cx="3473400" cy="3781375"/>
          </a:xfrm>
          <a:prstGeom prst="rect">
            <a:avLst/>
          </a:prstGeom>
          <a:noFill/>
          <a:ln>
            <a:noFill/>
          </a:ln>
          <a:effectLst>
            <a:outerShdw blurRad="357188" rotWithShape="0" algn="bl" dir="5400000" dist="19050">
              <a:srgbClr val="0C8148"/>
            </a:outerShdw>
          </a:effectLst>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p151"/>
          <p:cNvSpPr txBox="1"/>
          <p:nvPr>
            <p:ph type="title"/>
          </p:nvPr>
        </p:nvSpPr>
        <p:spPr>
          <a:xfrm>
            <a:off x="1186025" y="4227750"/>
            <a:ext cx="7481700" cy="223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zh-TW"/>
              <a:t>Python分群腳本解說</a:t>
            </a:r>
            <a:endParaRPr/>
          </a:p>
        </p:txBody>
      </p:sp>
      <p:sp>
        <p:nvSpPr>
          <p:cNvPr id="1702" name="Google Shape;1702;p151"/>
          <p:cNvSpPr txBox="1"/>
          <p:nvPr>
            <p:ph idx="1" type="subTitle"/>
          </p:nvPr>
        </p:nvSpPr>
        <p:spPr>
          <a:xfrm>
            <a:off x="1186025" y="3348150"/>
            <a:ext cx="5050800" cy="879600"/>
          </a:xfrm>
          <a:prstGeom prst="rect">
            <a:avLst/>
          </a:prstGeom>
        </p:spPr>
        <p:txBody>
          <a:bodyPr anchorCtr="0" anchor="b" bIns="91425" lIns="91425" spcFirstLastPara="1" rIns="91425" wrap="square" tIns="91425">
            <a:noAutofit/>
          </a:bodyPr>
          <a:lstStyle/>
          <a:p>
            <a:pPr indent="0" lvl="0" marL="0" rtl="0" algn="l">
              <a:spcBef>
                <a:spcPts val="560"/>
              </a:spcBef>
              <a:spcAft>
                <a:spcPts val="1000"/>
              </a:spcAft>
              <a:buNone/>
            </a:pPr>
            <a:r>
              <a:t/>
            </a:r>
            <a:endParaRPr/>
          </a:p>
        </p:txBody>
      </p:sp>
      <p:sp>
        <p:nvSpPr>
          <p:cNvPr id="1703" name="Google Shape;1703;p151"/>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sp>
        <p:nvSpPr>
          <p:cNvPr id="1709" name="Google Shape;1709;p152"/>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10" name="Google Shape;1710;p152"/>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711" name="Google Shape;1711;p152"/>
          <p:cNvPicPr preferRelativeResize="0"/>
          <p:nvPr/>
        </p:nvPicPr>
        <p:blipFill>
          <a:blip r:embed="rId3">
            <a:alphaModFix/>
          </a:blip>
          <a:stretch>
            <a:fillRect/>
          </a:stretch>
        </p:blipFill>
        <p:spPr>
          <a:xfrm>
            <a:off x="1466838" y="1956288"/>
            <a:ext cx="6638925" cy="4352925"/>
          </a:xfrm>
          <a:prstGeom prst="rect">
            <a:avLst/>
          </a:prstGeom>
          <a:noFill/>
          <a:ln cap="flat" cmpd="sng" w="38100">
            <a:solidFill>
              <a:srgbClr val="666666"/>
            </a:solidFill>
            <a:prstDash val="solid"/>
            <a:round/>
            <a:headEnd len="sm" w="sm" type="none"/>
            <a:tailEnd len="sm" w="sm" type="none"/>
          </a:ln>
        </p:spPr>
      </p:pic>
      <p:sp>
        <p:nvSpPr>
          <p:cNvPr id="1712" name="Google Shape;1712;p152"/>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13" name="Google Shape;1713;p152"/>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安裝需要的Python套件</a:t>
            </a:r>
            <a:endParaRPr/>
          </a:p>
        </p:txBody>
      </p:sp>
      <p:sp>
        <p:nvSpPr>
          <p:cNvPr id="1714" name="Google Shape;1714;p152"/>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715" name="Google Shape;1715;p152"/>
          <p:cNvSpPr/>
          <p:nvPr/>
        </p:nvSpPr>
        <p:spPr>
          <a:xfrm>
            <a:off x="1384275" y="1850550"/>
            <a:ext cx="5985900" cy="681000"/>
          </a:xfrm>
          <a:prstGeom prst="roundRect">
            <a:avLst>
              <a:gd fmla="val 809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16" name="Google Shape;1716;p152"/>
          <p:cNvSpPr/>
          <p:nvPr/>
        </p:nvSpPr>
        <p:spPr>
          <a:xfrm>
            <a:off x="2149825" y="2744150"/>
            <a:ext cx="4063800" cy="932400"/>
          </a:xfrm>
          <a:prstGeom prst="wedgeRoundRectCallout">
            <a:avLst>
              <a:gd fmla="val -45424" name="adj1"/>
              <a:gd fmla="val -8649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!pip install &lt;package&gt;</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sp>
        <p:nvSpPr>
          <p:cNvPr id="1722" name="Google Shape;1722;p153"/>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23" name="Google Shape;1723;p153"/>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從input.ods讀取資料</a:t>
            </a:r>
            <a:endParaRPr/>
          </a:p>
        </p:txBody>
      </p:sp>
      <p:sp>
        <p:nvSpPr>
          <p:cNvPr id="1724" name="Google Shape;1724;p153"/>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sp>
        <p:nvSpPr>
          <p:cNvPr id="1725" name="Google Shape;1725;p153"/>
          <p:cNvSpPr txBox="1"/>
          <p:nvPr>
            <p:ph idx="1" type="body"/>
          </p:nvPr>
        </p:nvSpPr>
        <p:spPr>
          <a:xfrm>
            <a:off x="5334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26" name="Google Shape;1726;p153"/>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pic>
        <p:nvPicPr>
          <p:cNvPr id="1727" name="Google Shape;1727;p153"/>
          <p:cNvPicPr preferRelativeResize="0"/>
          <p:nvPr/>
        </p:nvPicPr>
        <p:blipFill>
          <a:blip r:embed="rId3">
            <a:alphaModFix/>
          </a:blip>
          <a:stretch>
            <a:fillRect/>
          </a:stretch>
        </p:blipFill>
        <p:spPr>
          <a:xfrm>
            <a:off x="1219188" y="2015125"/>
            <a:ext cx="4314825" cy="4381500"/>
          </a:xfrm>
          <a:prstGeom prst="rect">
            <a:avLst/>
          </a:prstGeom>
          <a:noFill/>
          <a:ln cap="flat" cmpd="sng" w="38100">
            <a:solidFill>
              <a:srgbClr val="666666"/>
            </a:solidFill>
            <a:prstDash val="solid"/>
            <a:round/>
            <a:headEnd len="sm" w="sm" type="none"/>
            <a:tailEnd len="sm" w="sm" type="none"/>
          </a:ln>
        </p:spPr>
      </p:pic>
      <p:sp>
        <p:nvSpPr>
          <p:cNvPr id="1728" name="Google Shape;1728;p153"/>
          <p:cNvSpPr/>
          <p:nvPr/>
        </p:nvSpPr>
        <p:spPr>
          <a:xfrm>
            <a:off x="1219200" y="2015125"/>
            <a:ext cx="4314900" cy="2079300"/>
          </a:xfrm>
          <a:prstGeom prst="roundRect">
            <a:avLst>
              <a:gd fmla="val 401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29" name="Google Shape;1729;p153"/>
          <p:cNvSpPr/>
          <p:nvPr/>
        </p:nvSpPr>
        <p:spPr>
          <a:xfrm>
            <a:off x="4099125" y="4094425"/>
            <a:ext cx="2532600" cy="765600"/>
          </a:xfrm>
          <a:prstGeom prst="wedgeRoundRectCallout">
            <a:avLst>
              <a:gd fmla="val -70991" name="adj1"/>
              <a:gd fmla="val -13054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輸入檔案的名稱</a:t>
            </a:r>
            <a:endParaRPr sz="2400">
              <a:solidFill>
                <a:srgbClr val="FFFFFF"/>
              </a:solidFill>
              <a:latin typeface="Microsoft JhengHei"/>
              <a:ea typeface="Microsoft JhengHei"/>
              <a:cs typeface="Microsoft JhengHei"/>
              <a:sym typeface="Microsoft JhengHei"/>
            </a:endParaRPr>
          </a:p>
        </p:txBody>
      </p:sp>
      <p:sp>
        <p:nvSpPr>
          <p:cNvPr id="1730" name="Google Shape;1730;p153"/>
          <p:cNvSpPr/>
          <p:nvPr/>
        </p:nvSpPr>
        <p:spPr>
          <a:xfrm>
            <a:off x="4099125" y="1413225"/>
            <a:ext cx="4314900" cy="1243800"/>
          </a:xfrm>
          <a:prstGeom prst="wedgeRoundRectCallout">
            <a:avLst>
              <a:gd fmla="val -66510" name="adj1"/>
              <a:gd fmla="val 62498"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使用pandas_ods_reader套件讀取ods檔案</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sp>
        <p:nvSpPr>
          <p:cNvPr id="1736" name="Google Shape;1736;p154"/>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sz="3800"/>
              <a:t>把文本轉換成語義向量, 再轉換為陣列</a:t>
            </a:r>
            <a:endParaRPr sz="3800"/>
          </a:p>
        </p:txBody>
      </p:sp>
      <p:sp>
        <p:nvSpPr>
          <p:cNvPr id="1737" name="Google Shape;1737;p154"/>
          <p:cNvSpPr txBox="1"/>
          <p:nvPr>
            <p:ph idx="1" type="body"/>
          </p:nvPr>
        </p:nvSpPr>
        <p:spPr>
          <a:xfrm>
            <a:off x="10668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38" name="Google Shape;1738;p154"/>
          <p:cNvSpPr txBox="1"/>
          <p:nvPr>
            <p:ph idx="2" type="body"/>
          </p:nvPr>
        </p:nvSpPr>
        <p:spPr>
          <a:xfrm>
            <a:off x="470535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39" name="Google Shape;1739;p154"/>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40" name="Google Shape;1740;p154"/>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41" name="Google Shape;1741;p154"/>
          <p:cNvPicPr preferRelativeResize="0"/>
          <p:nvPr/>
        </p:nvPicPr>
        <p:blipFill>
          <a:blip r:embed="rId3">
            <a:alphaModFix/>
          </a:blip>
          <a:stretch>
            <a:fillRect/>
          </a:stretch>
        </p:blipFill>
        <p:spPr>
          <a:xfrm>
            <a:off x="1066800" y="1856275"/>
            <a:ext cx="6838950" cy="4581525"/>
          </a:xfrm>
          <a:prstGeom prst="rect">
            <a:avLst/>
          </a:prstGeom>
          <a:noFill/>
          <a:ln cap="flat" cmpd="sng" w="38100">
            <a:solidFill>
              <a:srgbClr val="666666"/>
            </a:solidFill>
            <a:prstDash val="solid"/>
            <a:round/>
            <a:headEnd len="sm" w="sm" type="none"/>
            <a:tailEnd len="sm" w="sm" type="none"/>
          </a:ln>
        </p:spPr>
      </p:pic>
      <p:sp>
        <p:nvSpPr>
          <p:cNvPr id="1742" name="Google Shape;1742;p154"/>
          <p:cNvSpPr/>
          <p:nvPr/>
        </p:nvSpPr>
        <p:spPr>
          <a:xfrm>
            <a:off x="1066800" y="1856275"/>
            <a:ext cx="6839100" cy="2301900"/>
          </a:xfrm>
          <a:prstGeom prst="roundRect">
            <a:avLst>
              <a:gd fmla="val 401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43" name="Google Shape;1743;p154"/>
          <p:cNvSpPr/>
          <p:nvPr/>
        </p:nvSpPr>
        <p:spPr>
          <a:xfrm>
            <a:off x="5323625" y="2095500"/>
            <a:ext cx="2532600" cy="765600"/>
          </a:xfrm>
          <a:prstGeom prst="wedgeRoundRectCallout">
            <a:avLst>
              <a:gd fmla="val -43492" name="adj1"/>
              <a:gd fmla="val 8750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使用USE模型</a:t>
            </a:r>
            <a:endParaRPr sz="2400">
              <a:solidFill>
                <a:srgbClr val="FFFFFF"/>
              </a:solidFill>
              <a:latin typeface="Microsoft JhengHei"/>
              <a:ea typeface="Microsoft JhengHei"/>
              <a:cs typeface="Microsoft JhengHei"/>
              <a:sym typeface="Microsoft JhengHei"/>
            </a:endParaRPr>
          </a:p>
        </p:txBody>
      </p:sp>
      <p:sp>
        <p:nvSpPr>
          <p:cNvPr id="1744" name="Google Shape;1744;p154"/>
          <p:cNvSpPr/>
          <p:nvPr/>
        </p:nvSpPr>
        <p:spPr>
          <a:xfrm>
            <a:off x="4765425" y="4105050"/>
            <a:ext cx="2718600" cy="765600"/>
          </a:xfrm>
          <a:prstGeom prst="wedgeRoundRectCallout">
            <a:avLst>
              <a:gd fmla="val -58605" name="adj1"/>
              <a:gd fmla="val -5415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把張量轉換為陣列</a:t>
            </a:r>
            <a:endParaRPr sz="2400">
              <a:solidFill>
                <a:srgbClr val="FFFFFF"/>
              </a:solidFill>
              <a:latin typeface="Microsoft JhengHei"/>
              <a:ea typeface="Microsoft JhengHei"/>
              <a:cs typeface="Microsoft JhengHei"/>
              <a:sym typeface="Microsoft JhengHe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sp>
        <p:nvSpPr>
          <p:cNvPr id="1750" name="Google Shape;1750;p155"/>
          <p:cNvSpPr txBox="1"/>
          <p:nvPr>
            <p:ph type="title"/>
          </p:nvPr>
        </p:nvSpPr>
        <p:spPr>
          <a:xfrm>
            <a:off x="476250" y="169425"/>
            <a:ext cx="8191500" cy="124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zh-TW"/>
              <a:t>分析最佳分群數量k</a:t>
            </a:r>
            <a:endParaRPr/>
          </a:p>
        </p:txBody>
      </p:sp>
      <p:sp>
        <p:nvSpPr>
          <p:cNvPr id="1751" name="Google Shape;1751;p155"/>
          <p:cNvSpPr txBox="1"/>
          <p:nvPr>
            <p:ph idx="1" type="body"/>
          </p:nvPr>
        </p:nvSpPr>
        <p:spPr>
          <a:xfrm>
            <a:off x="3606200" y="1791150"/>
            <a:ext cx="4019400" cy="47118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a:p>
        </p:txBody>
      </p:sp>
      <p:sp>
        <p:nvSpPr>
          <p:cNvPr id="1752" name="Google Shape;1752;p155"/>
          <p:cNvSpPr txBox="1"/>
          <p:nvPr>
            <p:ph idx="12" type="sldNum"/>
          </p:nvPr>
        </p:nvSpPr>
        <p:spPr>
          <a:xfrm>
            <a:off x="8231975" y="6553200"/>
            <a:ext cx="838200" cy="26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zh-TW"/>
              <a:t>‹#›</a:t>
            </a:fld>
            <a:endParaRPr/>
          </a:p>
        </p:txBody>
      </p:sp>
      <p:sp>
        <p:nvSpPr>
          <p:cNvPr id="1753" name="Google Shape;1753;p155"/>
          <p:cNvSpPr txBox="1"/>
          <p:nvPr>
            <p:ph idx="3" type="subTitle"/>
          </p:nvPr>
        </p:nvSpPr>
        <p:spPr>
          <a:xfrm>
            <a:off x="24200" y="6583675"/>
            <a:ext cx="8052000" cy="274200"/>
          </a:xfrm>
          <a:prstGeom prst="rect">
            <a:avLst/>
          </a:prstGeom>
        </p:spPr>
        <p:txBody>
          <a:bodyPr anchorCtr="0" anchor="ctr" bIns="91425" lIns="91425" spcFirstLastPara="1" rIns="91425" wrap="square" tIns="91425">
            <a:noAutofit/>
          </a:bodyPr>
          <a:lstStyle/>
          <a:p>
            <a:pPr indent="-165100" lvl="0" marL="342900" rtl="0" algn="l">
              <a:spcBef>
                <a:spcPts val="0"/>
              </a:spcBef>
              <a:spcAft>
                <a:spcPts val="0"/>
              </a:spcAft>
              <a:buNone/>
            </a:pPr>
            <a:r>
              <a:t/>
            </a:r>
            <a:endParaRPr/>
          </a:p>
        </p:txBody>
      </p:sp>
      <p:pic>
        <p:nvPicPr>
          <p:cNvPr id="1754" name="Google Shape;1754;p155"/>
          <p:cNvPicPr preferRelativeResize="0"/>
          <p:nvPr/>
        </p:nvPicPr>
        <p:blipFill>
          <a:blip r:embed="rId3">
            <a:alphaModFix/>
          </a:blip>
          <a:stretch>
            <a:fillRect/>
          </a:stretch>
        </p:blipFill>
        <p:spPr>
          <a:xfrm>
            <a:off x="3606188" y="1791150"/>
            <a:ext cx="4733925" cy="4591050"/>
          </a:xfrm>
          <a:prstGeom prst="rect">
            <a:avLst/>
          </a:prstGeom>
          <a:noFill/>
          <a:ln cap="flat" cmpd="sng" w="38100">
            <a:solidFill>
              <a:srgbClr val="666666"/>
            </a:solidFill>
            <a:prstDash val="solid"/>
            <a:round/>
            <a:headEnd len="sm" w="sm" type="none"/>
            <a:tailEnd len="sm" w="sm" type="none"/>
          </a:ln>
        </p:spPr>
      </p:pic>
      <p:sp>
        <p:nvSpPr>
          <p:cNvPr id="1755" name="Google Shape;1755;p155"/>
          <p:cNvSpPr/>
          <p:nvPr/>
        </p:nvSpPr>
        <p:spPr>
          <a:xfrm>
            <a:off x="3606200" y="1791150"/>
            <a:ext cx="4734000" cy="2948100"/>
          </a:xfrm>
          <a:prstGeom prst="roundRect">
            <a:avLst>
              <a:gd fmla="val 4018"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1756" name="Google Shape;1756;p155"/>
          <p:cNvSpPr/>
          <p:nvPr/>
        </p:nvSpPr>
        <p:spPr>
          <a:xfrm>
            <a:off x="804750" y="2792100"/>
            <a:ext cx="2608500" cy="946200"/>
          </a:xfrm>
          <a:prstGeom prst="wedgeRoundRectCallout">
            <a:avLst>
              <a:gd fmla="val 80166" name="adj1"/>
              <a:gd fmla="val 42697"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從2~7之間決定</a:t>
            </a:r>
            <a:endParaRPr sz="2400">
              <a:solidFill>
                <a:srgbClr val="FFFFFF"/>
              </a:solidFill>
              <a:latin typeface="Microsoft JhengHei"/>
              <a:ea typeface="Microsoft JhengHei"/>
              <a:cs typeface="Microsoft JhengHei"/>
              <a:sym typeface="Microsoft JhengHei"/>
            </a:endParaRPr>
          </a:p>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最佳的分群數量k</a:t>
            </a:r>
            <a:endParaRPr sz="2400">
              <a:solidFill>
                <a:srgbClr val="FFFFFF"/>
              </a:solidFill>
              <a:latin typeface="Microsoft JhengHei"/>
              <a:ea typeface="Microsoft JhengHei"/>
              <a:cs typeface="Microsoft JhengHei"/>
              <a:sym typeface="Microsoft JhengHei"/>
            </a:endParaRPr>
          </a:p>
        </p:txBody>
      </p:sp>
      <p:sp>
        <p:nvSpPr>
          <p:cNvPr id="1757" name="Google Shape;1757;p155"/>
          <p:cNvSpPr/>
          <p:nvPr/>
        </p:nvSpPr>
        <p:spPr>
          <a:xfrm>
            <a:off x="804750" y="3951050"/>
            <a:ext cx="2608500" cy="579300"/>
          </a:xfrm>
          <a:prstGeom prst="wedgeRoundRectCallout">
            <a:avLst>
              <a:gd fmla="val 79758" name="adj1"/>
              <a:gd fmla="val -5619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latin typeface="Microsoft JhengHei"/>
                <a:ea typeface="Microsoft JhengHei"/>
                <a:cs typeface="Microsoft JhengHei"/>
                <a:sym typeface="Microsoft JhengHei"/>
              </a:rPr>
              <a:t>根據CH指標</a:t>
            </a:r>
            <a:endParaRPr sz="2400">
              <a:solidFill>
                <a:srgbClr val="FFFFFF"/>
              </a:solidFill>
              <a:latin typeface="Microsoft JhengHei"/>
              <a:ea typeface="Microsoft JhengHei"/>
              <a:cs typeface="Microsoft JhengHei"/>
              <a:sym typeface="Microsoft JhengHei"/>
            </a:endParaRPr>
          </a:p>
        </p:txBody>
      </p:sp>
      <p:sp>
        <p:nvSpPr>
          <p:cNvPr id="1758" name="Google Shape;1758;p155"/>
          <p:cNvSpPr/>
          <p:nvPr/>
        </p:nvSpPr>
        <p:spPr>
          <a:xfrm>
            <a:off x="804750" y="4743100"/>
            <a:ext cx="2608500" cy="1435500"/>
          </a:xfrm>
          <a:prstGeom prst="wedgeRoundRectCallout">
            <a:avLst>
              <a:gd fmla="val 79758" name="adj1"/>
              <a:gd fmla="val -56191"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t/>
            </a:r>
            <a:endParaRPr sz="2400">
              <a:solidFill>
                <a:srgbClr val="FFFFFF"/>
              </a:solidFill>
              <a:latin typeface="Microsoft JhengHei"/>
              <a:ea typeface="Microsoft JhengHei"/>
              <a:cs typeface="Microsoft JhengHei"/>
              <a:sym typeface="Microsoft JhengHei"/>
            </a:endParaRPr>
          </a:p>
        </p:txBody>
      </p:sp>
      <p:pic>
        <p:nvPicPr>
          <p:cNvPr id="1759" name="Google Shape;1759;p155"/>
          <p:cNvPicPr preferRelativeResize="0"/>
          <p:nvPr/>
        </p:nvPicPr>
        <p:blipFill>
          <a:blip r:embed="rId4">
            <a:alphaModFix/>
          </a:blip>
          <a:stretch>
            <a:fillRect/>
          </a:stretch>
        </p:blipFill>
        <p:spPr>
          <a:xfrm>
            <a:off x="1170075" y="4838942"/>
            <a:ext cx="1877827" cy="1243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db2004200gl">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db2004200gl">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