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02" r:id="rId4"/>
    <p:sldMasterId id="214748370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09B0A37-A9A1-4D79-8E9D-ECBFF4C84B87}">
  <a:tblStyle styleId="{B09B0A37-A9A1-4D79-8E9D-ECBFF4C84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6225648-4A2D-458C-A7C9-C2A75D0A1CEC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XiSkOSbaqEzFC7X_-Q1FewS-9Hhw2a_pjGfKv9uGvMI/edit#" TargetMode="External"/><Relationship Id="rId3" Type="http://schemas.openxmlformats.org/officeDocument/2006/relationships/hyperlink" Target="https://docs.google.com/document/d/1QuApzboOkpHZjEBe0Q7uruOqh6xlDB4sHNIXVZ9oQdk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xendoo.com/meet-your-new-business-partner-ai/" TargetMode="External"/><Relationship Id="rId3" Type="http://schemas.openxmlformats.org/officeDocument/2006/relationships/hyperlink" Target="https://www.zerohedge.com/news/2018-07-11/will-ai-change-world-or-simply-boost-profits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dc638397f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dc638397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課程編輯網頁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https://docs.google.com/document/d/1XiSkOSbaqEzFC7X_-Q1FewS-9Hhw2a_pjGfKv9uGvMI/edit#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W14 分類與預測：貝氏網路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https://docs.google.com/presentation/d/1fXzH2xWUigsy8bD8usxrO4V9fPW8xjAdtEHU6_Jui3A/edit?usp=sharing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文本探勘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http://l.pulipuli.info/19/ncku-tm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活動說明網頁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https://docs.google.com/document/d/1QuApzboOkpHZjEBe0Q7uruOqh6xlDB4sHNIXVZ9oQdk/edit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90分鐘+90分鐘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13：00 - 14：30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14：30 - 14：40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休息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14：40 - 16：20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g1dc638397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e1089c260_2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e1089c260_2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5e1089c260_2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e2936cc8e_1_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e2936cc8e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5e2936cc8e_1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e1d40a66d_0_4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e1d40a66d_0_4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5e1d40a66d_0_4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e1d40a66d_0_3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e1d40a66d_0_3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5e1d40a66d_0_3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e1089c260_3_8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e1089c260_3_8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5e1089c260_3_8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e1089c260_3_8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e1089c260_3_8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5e1089c260_3_8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e1d40a66d_0_4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5e1d40a66d_0_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5e1d40a66d_0_4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f546a33f2_1_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f546a33f2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https://docs.google.com/spreadsheets/d/1CzEwQDgAG4D6bPvMTcOP79jxFKmbhF3_9oexKOrCrOo/edit?usp=sharing</a:t>
            </a:r>
            <a:endParaRPr/>
          </a:p>
        </p:txBody>
      </p:sp>
      <p:sp>
        <p:nvSpPr>
          <p:cNvPr id="584" name="Google Shape;584;g5f546a33f2_1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5f546a33f2_1_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5f546a33f2_1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https://docs.google.com/spreadsheets/d/1CzEwQDgAG4D6bPvMTcOP79jxFKmbhF3_9oexKOrCrOo/edit?usp=sharing</a:t>
            </a:r>
            <a:endParaRPr/>
          </a:p>
        </p:txBody>
      </p:sp>
      <p:sp>
        <p:nvSpPr>
          <p:cNvPr id="597" name="Google Shape;597;g5f546a33f2_1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7c601048009ea9d0_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7c601048009ea9d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g7c601048009ea9d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e2936cc8e_1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e2936cc8e_1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5e2936cc8e_1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5e1089c260_2_9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5e1089c260_2_9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5e1089c260_2_9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e1089c260_2_9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5e1089c260_2_9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5e1089c260_2_9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c601048009ea9d0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7c601048009ea9d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g7c601048009ea9d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5e2936cc8e_0_7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5e2936cc8e_0_7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https://kknews.cc/news/pq4oqaj.html</a:t>
            </a:r>
            <a:endParaRPr/>
          </a:p>
        </p:txBody>
      </p:sp>
      <p:sp>
        <p:nvSpPr>
          <p:cNvPr id="659" name="Google Shape;659;g5e2936cc8e_0_7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5e1089c260_2_9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5e1089c260_2_9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https://forbytes.com/blog/data-driven-decision-making/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g5e1089c260_2_9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5e1089c260_2_9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5e1089c260_2_9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hlinkClick r:id="rId2"/>
              </a:rPr>
              <a:t>https://www.xendoo.com/meet-your-new-business-partner-ai/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hlinkClick r:id="rId3"/>
              </a:rPr>
              <a:t>https://www.zerohedge.com/news/2018-07-11/will-ai-change-world-or-simply-boost-profits</a:t>
            </a:r>
            <a:endParaRPr/>
          </a:p>
        </p:txBody>
      </p:sp>
      <p:sp>
        <p:nvSpPr>
          <p:cNvPr id="690" name="Google Shape;690;g5e1089c260_2_9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e1089c260_3_7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e1089c260_3_7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5e1089c260_3_7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5e1089c260_2_9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5e1089c260_2_9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5e1089c260_2_9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5e1089c260_0_1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5e1089c260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g5e1089c260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5e1089c260_3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5e1089c260_3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g5e1089c260_3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e2936cc8e_1_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e2936cc8e_1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5e2936cc8e_1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5e311ab8f7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5e311ab8f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g5e311ab8f7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5e1089c260_3_1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5e1089c260_3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5e1089c260_3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5e1089c260_3_7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5e1089c260_3_7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g5e1089c260_3_7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5f546a33f2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5f546a33f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http://www.shujuren.org/article/827.html</a:t>
            </a:r>
            <a:endParaRPr/>
          </a:p>
        </p:txBody>
      </p:sp>
      <p:sp>
        <p:nvSpPr>
          <p:cNvPr id="775" name="Google Shape;775;g5f546a33f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e1089c260_2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e1089c260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5e1089c260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e1089c260_2_8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e1089c260_2_8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5e1089c260_2_8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e1d40a66d_0_4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e1d40a66d_0_4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5e1d40a66d_0_4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e1089c260_2_8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e1089c260_2_8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5e1089c260_2_8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e2e131c3b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e2e131c3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5e2e131c3b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5f546a33f2_1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5f546a33f2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5f546a33f2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6.jp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6.jp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hyperlink" Target="http://blog.pulipuli.info" TargetMode="External"/><Relationship Id="rId7" Type="http://schemas.openxmlformats.org/officeDocument/2006/relationships/image" Target="../media/image2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Relationship Id="rId3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Relationship Id="rId4" Type="http://schemas.openxmlformats.org/officeDocument/2006/relationships/image" Target="../media/image5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39.jpg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39.jp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40.gif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1">
  <p:cSld name="TWO_OBJECTS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 1">
  <p:cSld name="1_章節標題_2_1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77" name="Google Shape;77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">
  <p:cSld name="1_章節標題_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">
  <p:cSld name="1_章節標題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6" y="4293096"/>
            <a:ext cx="3347864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1">
  <p:cSld name="1_章節標題_1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4111150" y="1571400"/>
            <a:ext cx="3482700" cy="872700"/>
          </a:xfrm>
          <a:prstGeom prst="roundRect">
            <a:avLst>
              <a:gd fmla="val 16667" name="adj"/>
            </a:avLst>
          </a:prstGeom>
          <a:solidFill>
            <a:srgbClr val="783F0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布丁布丁吃什麼？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u="sng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http://blog.pulipuli.info</a:t>
            </a: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475" y="1493851"/>
            <a:ext cx="1034899" cy="1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1 1">
  <p:cSld name="1_章節標題_1_1"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熊部長問號圖.png"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575" y="2733663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type="title"/>
          </p:nvPr>
        </p:nvSpPr>
        <p:spPr>
          <a:xfrm>
            <a:off x="3379400" y="14669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">
  <p:cSld name="BLANK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內容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" name="Google Shape;137;p20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 1" showMasterSp="0">
  <p:cSld name="TITLE_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圖片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1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直排文字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直排標題及文字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 rot="5400000">
            <a:off x="4824412" y="2424113"/>
            <a:ext cx="575310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 rot="5400000">
            <a:off x="652462" y="452438"/>
            <a:ext cx="575310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表格" type="tbl">
  <p:cSld name="TAB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 2" showMasterSp="0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7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72" name="Google Shape;172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7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 1" showMasterSp="0">
  <p:cSld name="TITLE_1">
    <p:bg>
      <p:bgPr>
        <a:solidFill>
          <a:srgbClr val="31303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28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29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2" name="Google Shape;192;p30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物件" type="obj">
  <p:cSld name="OBJEC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" name="Google Shape;197;p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8" name="Google Shape;198;p3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2" name="Google Shape;202;p3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 1">
  <p:cSld name="TITLE_ONLY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7" name="Google Shape;207;p3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16" name="Google Shape;216;p3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 1">
  <p:cSld name="TWO_OBJECTS_WITH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32715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1" name="Google Shape;221;p35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2" name="Google Shape;222;p35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p35"/>
          <p:cNvSpPr txBox="1"/>
          <p:nvPr>
            <p:ph idx="5" type="body"/>
          </p:nvPr>
        </p:nvSpPr>
        <p:spPr>
          <a:xfrm>
            <a:off x="59948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" type="twoObj">
  <p:cSld name="TWO_OBJECT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2" name="Google Shape;232;p3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2 2">
  <p:cSld name="TWO_OBJECTS_2_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8" name="Google Shape;238;p3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0" name="Google Shape;240;p3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2">
  <p:cSld name="TWO_OBJECTS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6" name="Google Shape;246;p3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7" name="Google Shape;247;p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3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2 1">
  <p:cSld name="TWO_OBJECTS_2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74117" l="0" r="0" t="6725"/>
          <a:stretch/>
        </p:blipFill>
        <p:spPr>
          <a:xfrm>
            <a:off x="0" y="1375"/>
            <a:ext cx="9143999" cy="13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4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53340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2" type="body"/>
          </p:nvPr>
        </p:nvSpPr>
        <p:spPr>
          <a:xfrm>
            <a:off x="470535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3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1">
  <p:cSld name="TWO_OBJECTS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40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2" name="Google Shape;262;p40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3" name="Google Shape;263;p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4" name="Google Shape;264;p4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 1">
  <p:cSld name="1_章節標題_2_1"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1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67" name="Google Shape;267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1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72" name="Google Shape;272;p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 1 1">
  <p:cSld name="1_章節標題_2_1_1"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4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76" name="Google Shape;276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4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Google Shape;2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0" name="Google Shape;280;p4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81" name="Google Shape;281;p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">
  <p:cSld name="1_章節標題_2"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4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85" name="Google Shape;285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4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4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289" name="Google Shape;28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1" name="Google Shape;291;p4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92" name="Google Shape;292;p4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3" name="Google Shape;293;p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">
  <p:cSld name="1_章節標題">
    <p:bg>
      <p:bgPr>
        <a:solidFill>
          <a:srgbClr val="FFFF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1">
  <p:cSld name="1_章節標題_1">
    <p:bg>
      <p:bgPr>
        <a:solidFill>
          <a:srgbClr val="FFFFFF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5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 type="blank">
  <p:cSld name="BLANK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4" name="Google Shape;314;p4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3">
  <p:cSld name="BLANK_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">
  <p:cSld name="BLANK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2" name="Google Shape;322;p4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5" name="Google Shape;325;p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 2">
  <p:cSld name="BLANK_2_2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8" name="Google Shape;328;p4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9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1" name="Google Shape;331;p49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2" name="Google Shape;332;p49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 1">
  <p:cSld name="BLANK_2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5" name="Google Shape;335;p50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0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8" name="Google Shape;338;p50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1">
  <p:cSld name="BLANK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1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1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3" name="Google Shape;343;p5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物件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內容" type="objTx">
  <p:cSld name="OBJECT_WITH_CAPTION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6" name="Google Shape;346;p52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47" name="Google Shape;347;p52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48" name="Google Shape;348;p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9" name="Google Shape;349;p52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圖片" type="picTx">
  <p:cSld name="PICTURE_WITH_CAPTION_TEXT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2" name="Google Shape;352;p53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53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54" name="Google Shape;354;p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5" name="Google Shape;355;p53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直排文字" type="vertTx">
  <p:cSld name="VERTICAL_TEXT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8" name="Google Shape;358;p54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59" name="Google Shape;359;p54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0" name="Google Shape;360;p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直排標題及文字" type="vertTitleAndTx">
  <p:cSld name="VERTICAL_TITLE_AND_VERTICAL_TEX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5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55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64" name="Google Shape;364;p55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5" name="Google Shape;365;p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表格" type="tbl">
  <p:cSld name="TABLE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8" name="Google Shape;368;p56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9" name="Google Shape;369;p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0" name="Google Shape;370;p56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 1">
  <p:cSld name="TWO_OBJECTS_WITH_TEX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" name="Google Shape;57;p9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" name="Google Shape;68;p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3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3" name="Google Shape;163;p25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hyperlink" Target="https://deepai.org/machine-learning-glossary-and-terms/multilayer-perceptron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eveloper.nvidia.com/discover/convolutional-neural-network" TargetMode="External"/><Relationship Id="rId4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blog.pulipuli.info/2017/06/wekamnist-mnist-digits-classification.html" TargetMode="External"/><Relationship Id="rId4" Type="http://schemas.openxmlformats.org/officeDocument/2006/relationships/image" Target="../media/image56.png"/><Relationship Id="rId5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blog.pulipuli.info/2017/10/text-classification-with-weka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Relationship Id="rId5" Type="http://schemas.openxmlformats.org/officeDocument/2006/relationships/hyperlink" Target="http://blog.pulipuli.info/2017/10/behavior-prediction-dynamic-bayesian.html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blog.pulipuli.info/2017/09/aiweka-time-series-forecasting-with-weka.html" TargetMode="External"/><Relationship Id="rId4" Type="http://schemas.openxmlformats.org/officeDocument/2006/relationships/image" Target="../media/image6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blog.pulipuli.info/2017/06/weka-making-predictions-with-weka-in.html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quora.com/How-does-Weka-compare-with-Matlab-Python-R-for-data-science" TargetMode="External"/><Relationship Id="rId4" Type="http://schemas.openxmlformats.org/officeDocument/2006/relationships/image" Target="../media/image5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quora.com/How-does-Weka-compare-with-Matlab-Python-R-for-data-science" TargetMode="External"/><Relationship Id="rId4" Type="http://schemas.openxmlformats.org/officeDocument/2006/relationships/image" Target="../media/image81.png"/><Relationship Id="rId5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seekingalpha.com/instablog/3957081-tullii/2884523-putting-value-on-new-zealand-plays-is-a-black-swan-science" TargetMode="External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image" Target="../media/image6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Relationship Id="rId4" Type="http://schemas.openxmlformats.org/officeDocument/2006/relationships/hyperlink" Target="https://seekingalpha.com/instablog/3957081-tullii/2884523-putting-value-on-new-zealand-plays-is-a-black-swan-science" TargetMode="External"/><Relationship Id="rId5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isp.cc/b/163-bmeR" TargetMode="External"/><Relationship Id="rId4" Type="http://schemas.openxmlformats.org/officeDocument/2006/relationships/image" Target="../media/image79.jpg"/><Relationship Id="rId5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Relationship Id="rId4" Type="http://schemas.openxmlformats.org/officeDocument/2006/relationships/hyperlink" Target="https://telanganatoday.com/analytics-driving-technology-industry-growth-deloitte" TargetMode="External"/><Relationship Id="rId5" Type="http://schemas.openxmlformats.org/officeDocument/2006/relationships/image" Target="../media/image7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Relationship Id="rId4" Type="http://schemas.openxmlformats.org/officeDocument/2006/relationships/image" Target="../media/image77.png"/><Relationship Id="rId5" Type="http://schemas.openxmlformats.org/officeDocument/2006/relationships/image" Target="../media/image65.png"/><Relationship Id="rId6" Type="http://schemas.openxmlformats.org/officeDocument/2006/relationships/hyperlink" Target="https://forbytes.com/blog/data-driven-decision-making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fangfrancis.github.io/culture/2017/08/08/literacy/" TargetMode="External"/><Relationship Id="rId4" Type="http://schemas.openxmlformats.org/officeDocument/2006/relationships/image" Target="../media/image73.jpg"/><Relationship Id="rId5" Type="http://schemas.openxmlformats.org/officeDocument/2006/relationships/image" Target="../media/image7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lipedu.parenting.com.tw/article/3503" TargetMode="External"/><Relationship Id="rId4" Type="http://schemas.openxmlformats.org/officeDocument/2006/relationships/image" Target="../media/image8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wired.com/2013/05/robot-learns-to-pour-beer-by-predicting-your-future/" TargetMode="External"/><Relationship Id="rId4" Type="http://schemas.openxmlformats.org/officeDocument/2006/relationships/image" Target="../media/image8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youtube.com/user/WekaMOOC" TargetMode="External"/><Relationship Id="rId4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i.org/10.1145/342009.335388" TargetMode="External"/><Relationship Id="rId4" Type="http://schemas.openxmlformats.org/officeDocument/2006/relationships/hyperlink" Target="https://doi.org/10.1080/03610927408827101" TargetMode="External"/><Relationship Id="rId5" Type="http://schemas.openxmlformats.org/officeDocument/2006/relationships/hyperlink" Target="https://doi.org/10.1023/A:1008894516817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Relationship Id="rId4" Type="http://schemas.openxmlformats.org/officeDocument/2006/relationships/image" Target="../media/image75.png"/><Relationship Id="rId5" Type="http://schemas.openxmlformats.org/officeDocument/2006/relationships/hyperlink" Target="https://kumamon-official.jp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84.png"/><Relationship Id="rId6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blog.eloquent.ai/2018/08/30/machine-learning-for-executives/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/>
          <p:nvPr>
            <p:ph idx="1" type="subTitle"/>
          </p:nvPr>
        </p:nvSpPr>
        <p:spPr>
          <a:xfrm>
            <a:off x="599675" y="4779050"/>
            <a:ext cx="41304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>
                <a:solidFill>
                  <a:schemeClr val="dk1"/>
                </a:solidFill>
              </a:rPr>
              <a:t>布丁布丁吃布丁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2019年8月9日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377" name="Google Shape;377;p5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WEKA簡介與實作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800"/>
              <a:t>Chapter 4.</a:t>
            </a:r>
            <a:r>
              <a:rPr b="0" lang="zh-TW" sz="3200"/>
              <a:t> </a:t>
            </a:r>
            <a:endParaRPr b="0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進階應用與結語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多層次感知機</a:t>
            </a:r>
            <a:endParaRPr/>
          </a:p>
        </p:txBody>
      </p:sp>
      <p:pic>
        <p:nvPicPr>
          <p:cNvPr id="486" name="Google Shape;4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324" y="2516938"/>
            <a:ext cx="6719327" cy="38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8" name="Google Shape;488;p6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人工智慧與深度學習的主流演算法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類神經網路 (1/2)</a:t>
            </a:r>
            <a:endParaRPr/>
          </a:p>
        </p:txBody>
      </p:sp>
      <p:sp>
        <p:nvSpPr>
          <p:cNvPr id="489" name="Google Shape;489;p6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https://deepai.org/machine-learning-glossary-and-terms/multilayer-perceptron</a:t>
            </a:r>
            <a:r>
              <a:rPr lang="zh-TW"/>
              <a:t> </a:t>
            </a:r>
            <a:endParaRPr/>
          </a:p>
        </p:txBody>
      </p:sp>
      <p:sp>
        <p:nvSpPr>
          <p:cNvPr id="490" name="Google Shape;490;p66"/>
          <p:cNvSpPr/>
          <p:nvPr/>
        </p:nvSpPr>
        <p:spPr>
          <a:xfrm>
            <a:off x="1434125" y="2047325"/>
            <a:ext cx="1192800" cy="590400"/>
          </a:xfrm>
          <a:prstGeom prst="wedgeRoundRectCallout">
            <a:avLst>
              <a:gd fmla="val 17050" name="adj1"/>
              <a:gd fmla="val 75030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屬性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1" name="Google Shape;491;p66"/>
          <p:cNvSpPr/>
          <p:nvPr/>
        </p:nvSpPr>
        <p:spPr>
          <a:xfrm>
            <a:off x="6379950" y="2047325"/>
            <a:ext cx="1523700" cy="590400"/>
          </a:xfrm>
          <a:prstGeom prst="wedgeRoundRectCallout">
            <a:avLst>
              <a:gd fmla="val 17050" name="adj1"/>
              <a:gd fmla="val 75030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卷積神經網路</a:t>
            </a:r>
            <a:endParaRPr/>
          </a:p>
        </p:txBody>
      </p:sp>
      <p:sp>
        <p:nvSpPr>
          <p:cNvPr id="498" name="Google Shape;498;p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9" name="Google Shape;499;p6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人工智慧與深度學習的主流演算法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類神經網路 (2/2)</a:t>
            </a:r>
            <a:endParaRPr/>
          </a:p>
        </p:txBody>
      </p:sp>
      <p:sp>
        <p:nvSpPr>
          <p:cNvPr id="500" name="Google Shape;500;p6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https://developer.nvidia.com/discover/convolutional-neural-network</a:t>
            </a:r>
            <a:r>
              <a:rPr lang="zh-TW"/>
              <a:t> </a:t>
            </a:r>
            <a:endParaRPr/>
          </a:p>
        </p:txBody>
      </p:sp>
      <p:pic>
        <p:nvPicPr>
          <p:cNvPr id="501" name="Google Shape;501;p67"/>
          <p:cNvPicPr preferRelativeResize="0"/>
          <p:nvPr/>
        </p:nvPicPr>
        <p:blipFill rotWithShape="1">
          <a:blip r:embed="rId4">
            <a:alphaModFix/>
          </a:blip>
          <a:srcRect b="0" l="0" r="7842" t="0"/>
          <a:stretch/>
        </p:blipFill>
        <p:spPr>
          <a:xfrm>
            <a:off x="797363" y="2288575"/>
            <a:ext cx="7549275" cy="37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7"/>
          <p:cNvSpPr/>
          <p:nvPr/>
        </p:nvSpPr>
        <p:spPr>
          <a:xfrm>
            <a:off x="7217650" y="2387925"/>
            <a:ext cx="1523700" cy="590400"/>
          </a:xfrm>
          <a:prstGeom prst="wedgeRoundRectCallout">
            <a:avLst>
              <a:gd fmla="val -41585" name="adj1"/>
              <a:gd fmla="val 113080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3" name="Google Shape;503;p67"/>
          <p:cNvSpPr/>
          <p:nvPr/>
        </p:nvSpPr>
        <p:spPr>
          <a:xfrm>
            <a:off x="1666825" y="5665150"/>
            <a:ext cx="1523700" cy="590400"/>
          </a:xfrm>
          <a:prstGeom prst="wedgeRoundRectCallout">
            <a:avLst>
              <a:gd fmla="val 68370" name="adj1"/>
              <a:gd fmla="val -35057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特徵抽取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2" name="Google Shape;512;p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Weka的進階應用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圖片分類</a:t>
            </a:r>
            <a:endParaRPr/>
          </a:p>
        </p:txBody>
      </p:sp>
      <p:sp>
        <p:nvSpPr>
          <p:cNvPr id="513" name="Google Shape;513;p6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http://blog.pulipuli.info/2017/06/wekamnist-mnist-digits-classification.html</a:t>
            </a:r>
            <a:r>
              <a:rPr lang="zh-TW"/>
              <a:t> </a:t>
            </a:r>
            <a:endParaRPr/>
          </a:p>
        </p:txBody>
      </p:sp>
      <p:pic>
        <p:nvPicPr>
          <p:cNvPr id="514" name="Google Shape;514;p68"/>
          <p:cNvPicPr preferRelativeResize="0"/>
          <p:nvPr/>
        </p:nvPicPr>
        <p:blipFill rotWithShape="1">
          <a:blip r:embed="rId4">
            <a:alphaModFix/>
          </a:blip>
          <a:srcRect b="0" l="0" r="50724" t="0"/>
          <a:stretch/>
        </p:blipFill>
        <p:spPr>
          <a:xfrm>
            <a:off x="1034325" y="1791150"/>
            <a:ext cx="3017561" cy="4711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5" name="Google Shape;515;p68"/>
          <p:cNvPicPr preferRelativeResize="0"/>
          <p:nvPr/>
        </p:nvPicPr>
        <p:blipFill rotWithShape="1">
          <a:blip r:embed="rId5">
            <a:alphaModFix/>
          </a:blip>
          <a:srcRect b="0" l="0" r="43921" t="0"/>
          <a:stretch/>
        </p:blipFill>
        <p:spPr>
          <a:xfrm>
            <a:off x="4953512" y="1791150"/>
            <a:ext cx="3523072" cy="4711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6" name="Google Shape;516;p68"/>
          <p:cNvSpPr/>
          <p:nvPr/>
        </p:nvSpPr>
        <p:spPr>
          <a:xfrm flipH="1">
            <a:off x="3846100" y="3506600"/>
            <a:ext cx="1314300" cy="98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3" name="Google Shape;523;p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Weka</a:t>
            </a:r>
            <a:r>
              <a:rPr b="0" lang="zh-TW" sz="3200"/>
              <a:t>的進階應用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</a:t>
            </a:r>
            <a:endParaRPr/>
          </a:p>
        </p:txBody>
      </p:sp>
      <p:sp>
        <p:nvSpPr>
          <p:cNvPr id="524" name="Google Shape;524;p6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http://blog.pulipuli.info/2017/10/text-classification-with-weka.html</a:t>
            </a:r>
            <a:r>
              <a:rPr lang="zh-TW"/>
              <a:t> </a:t>
            </a:r>
            <a:endParaRPr/>
          </a:p>
        </p:txBody>
      </p:sp>
      <p:sp>
        <p:nvSpPr>
          <p:cNvPr id="525" name="Google Shape;525;p69"/>
          <p:cNvSpPr txBox="1"/>
          <p:nvPr/>
        </p:nvSpPr>
        <p:spPr>
          <a:xfrm>
            <a:off x="694200" y="2640138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非結構化資料</a:t>
            </a:r>
            <a:endParaRPr sz="2400">
              <a:solidFill>
                <a:srgbClr val="99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6" name="Google Shape;526;p69"/>
          <p:cNvSpPr txBox="1"/>
          <p:nvPr/>
        </p:nvSpPr>
        <p:spPr>
          <a:xfrm>
            <a:off x="4294050" y="2640138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27278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結構化資料 </a:t>
            </a:r>
            <a:endParaRPr sz="2400">
              <a:solidFill>
                <a:srgbClr val="27278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86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7" name="Google Shape;527;p69"/>
          <p:cNvSpPr/>
          <p:nvPr/>
        </p:nvSpPr>
        <p:spPr>
          <a:xfrm>
            <a:off x="989875" y="3496838"/>
            <a:ext cx="18228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你說我們的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路不相同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8" name="Google Shape;528;p69"/>
          <p:cNvSpPr/>
          <p:nvPr/>
        </p:nvSpPr>
        <p:spPr>
          <a:xfrm>
            <a:off x="989875" y="4351688"/>
            <a:ext cx="18228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空山不見人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9" name="Google Shape;529;p69"/>
          <p:cNvSpPr/>
          <p:nvPr/>
        </p:nvSpPr>
        <p:spPr>
          <a:xfrm rot="10800000">
            <a:off x="3836225" y="3606038"/>
            <a:ext cx="422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69"/>
          <p:cNvSpPr/>
          <p:nvPr/>
        </p:nvSpPr>
        <p:spPr>
          <a:xfrm rot="10800000">
            <a:off x="3836225" y="4417413"/>
            <a:ext cx="422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69"/>
          <p:cNvSpPr txBox="1"/>
          <p:nvPr/>
        </p:nvSpPr>
        <p:spPr>
          <a:xfrm>
            <a:off x="4258625" y="5141325"/>
            <a:ext cx="39570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27278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1=有這個字</a:t>
            </a:r>
            <a:r>
              <a:rPr lang="zh-TW" sz="2400">
                <a:solidFill>
                  <a:srgbClr val="27278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；0=沒這個字)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2" name="Google Shape;532;p69"/>
          <p:cNvSpPr/>
          <p:nvPr/>
        </p:nvSpPr>
        <p:spPr>
          <a:xfrm>
            <a:off x="2812525" y="4351688"/>
            <a:ext cx="902700" cy="743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唐詩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3" name="Google Shape;533;p69"/>
          <p:cNvSpPr/>
          <p:nvPr/>
        </p:nvSpPr>
        <p:spPr>
          <a:xfrm>
            <a:off x="2812525" y="3496838"/>
            <a:ext cx="902700" cy="7431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新詩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534" name="Google Shape;534;p69"/>
          <p:cNvGraphicFramePr/>
          <p:nvPr/>
        </p:nvGraphicFramePr>
        <p:xfrm>
          <a:off x="4334825" y="3220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{36225648-4A2D-458C-A7C9-C2A75D0A1CEC}</a:tableStyleId>
              </a:tblPr>
              <a:tblGrid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266475"/>
                <a:gridCol w="424425"/>
              </a:tblGrid>
              <a:tr h="320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不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人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你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們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同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山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我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的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相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空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見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說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路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分類</a:t>
                      </a:r>
                      <a:endParaRPr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738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新詩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738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唐詩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535" name="Google Shape;535;p69"/>
          <p:cNvSpPr/>
          <p:nvPr/>
        </p:nvSpPr>
        <p:spPr>
          <a:xfrm>
            <a:off x="7120625" y="2166325"/>
            <a:ext cx="1547100" cy="743100"/>
          </a:xfrm>
          <a:prstGeom prst="wedgeRoundRectCallout">
            <a:avLst>
              <a:gd fmla="val 12462" name="adj1"/>
              <a:gd fmla="val 942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</a:t>
            </a:r>
            <a:endParaRPr b="1"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0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行為序列</a:t>
            </a:r>
            <a:endParaRPr/>
          </a:p>
        </p:txBody>
      </p:sp>
      <p:sp>
        <p:nvSpPr>
          <p:cNvPr id="542" name="Google Shape;542;p70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用</a:t>
            </a:r>
            <a:r>
              <a:rPr lang="zh-TW" u="sng"/>
              <a:t>前幾個</a:t>
            </a:r>
            <a:r>
              <a:rPr lang="zh-TW"/>
              <a:t>行為事件</a:t>
            </a:r>
            <a:br>
              <a:rPr lang="zh-TW"/>
            </a:br>
            <a:r>
              <a:rPr lang="zh-TW"/>
              <a:t>來預測</a:t>
            </a:r>
            <a:r>
              <a:rPr lang="zh-TW" u="sng"/>
              <a:t>之後</a:t>
            </a:r>
            <a:r>
              <a:rPr lang="zh-TW"/>
              <a:t>的事件</a:t>
            </a:r>
            <a:endParaRPr/>
          </a:p>
        </p:txBody>
      </p:sp>
      <p:sp>
        <p:nvSpPr>
          <p:cNvPr id="543" name="Google Shape;543;p70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可</a:t>
            </a:r>
            <a:r>
              <a:rPr lang="zh-TW"/>
              <a:t>觀察事前、事後機率</a:t>
            </a:r>
            <a:endParaRPr/>
          </a:p>
        </p:txBody>
      </p:sp>
      <p:sp>
        <p:nvSpPr>
          <p:cNvPr id="544" name="Google Shape;544;p7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動態貝氏網路</a:t>
            </a:r>
            <a:endParaRPr/>
          </a:p>
        </p:txBody>
      </p:sp>
      <p:sp>
        <p:nvSpPr>
          <p:cNvPr id="545" name="Google Shape;545;p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6" name="Google Shape;546;p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Weka的進階應用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行為序列預測</a:t>
            </a:r>
            <a:endParaRPr/>
          </a:p>
        </p:txBody>
      </p:sp>
      <p:pic>
        <p:nvPicPr>
          <p:cNvPr id="547" name="Google Shape;54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100" y="3481225"/>
            <a:ext cx="2461225" cy="2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000" y="3033588"/>
            <a:ext cx="3810000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http://blog.pulipuli.info/2017/10/behavior-prediction-dynamic-bayesian.html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6" name="Google Shape;556;p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Weka的進階應用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時間序列預測</a:t>
            </a:r>
            <a:endParaRPr/>
          </a:p>
        </p:txBody>
      </p:sp>
      <p:sp>
        <p:nvSpPr>
          <p:cNvPr id="557" name="Google Shape;557;p7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http://blog.pulipuli.info/2017/09/aiweka-time-series-forecasting-with-weka.html</a:t>
            </a:r>
            <a:r>
              <a:rPr lang="zh-TW"/>
              <a:t> </a:t>
            </a:r>
            <a:endParaRPr/>
          </a:p>
        </p:txBody>
      </p:sp>
      <p:sp>
        <p:nvSpPr>
          <p:cNvPr id="558" name="Google Shape;558;p71"/>
          <p:cNvSpPr txBox="1"/>
          <p:nvPr/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59" name="Google Shape;55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0975" y="1894050"/>
            <a:ext cx="5837251" cy="409029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71"/>
          <p:cNvSpPr/>
          <p:nvPr/>
        </p:nvSpPr>
        <p:spPr>
          <a:xfrm>
            <a:off x="1663947" y="5620400"/>
            <a:ext cx="28566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前幾日的入館人次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1" name="Google Shape;561;p71"/>
          <p:cNvSpPr/>
          <p:nvPr/>
        </p:nvSpPr>
        <p:spPr>
          <a:xfrm>
            <a:off x="7102025" y="1977975"/>
            <a:ext cx="765900" cy="2159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館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次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2" name="Google Shape;562;p71"/>
          <p:cNvSpPr txBox="1"/>
          <p:nvPr/>
        </p:nvSpPr>
        <p:spPr>
          <a:xfrm>
            <a:off x="4520600" y="5742200"/>
            <a:ext cx="13416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屬性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3" name="Google Shape;563;p71"/>
          <p:cNvSpPr txBox="1"/>
          <p:nvPr/>
        </p:nvSpPr>
        <p:spPr>
          <a:xfrm>
            <a:off x="6701375" y="4261175"/>
            <a:ext cx="1567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目標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屬性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4" name="Google Shape;564;p71"/>
          <p:cNvSpPr/>
          <p:nvPr/>
        </p:nvSpPr>
        <p:spPr>
          <a:xfrm flipH="1" rot="5398821">
            <a:off x="6131100" y="4592475"/>
            <a:ext cx="874500" cy="2243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1C23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2" name="Google Shape;572;p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Weka</a:t>
            </a:r>
            <a:r>
              <a:rPr b="0" lang="zh-TW" sz="3200"/>
              <a:t>的進階應用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與其他系統的整合</a:t>
            </a:r>
            <a:endParaRPr/>
          </a:p>
        </p:txBody>
      </p:sp>
      <p:sp>
        <p:nvSpPr>
          <p:cNvPr id="573" name="Google Shape;573;p7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http://blog.pulipuli.info/2017/06/weka-making-predictions-with-weka-in.html</a:t>
            </a:r>
            <a:r>
              <a:rPr lang="zh-TW"/>
              <a:t> </a:t>
            </a:r>
            <a:endParaRPr/>
          </a:p>
        </p:txBody>
      </p:sp>
      <p:pic>
        <p:nvPicPr>
          <p:cNvPr id="574" name="Google Shape;57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1783075"/>
            <a:ext cx="6438900" cy="3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2"/>
          <p:cNvPicPr preferRelativeResize="0"/>
          <p:nvPr/>
        </p:nvPicPr>
        <p:blipFill rotWithShape="1">
          <a:blip r:embed="rId5">
            <a:alphaModFix/>
          </a:blip>
          <a:srcRect b="37880" l="0" r="0" t="0"/>
          <a:stretch/>
        </p:blipFill>
        <p:spPr>
          <a:xfrm>
            <a:off x="2598575" y="4033447"/>
            <a:ext cx="6069175" cy="246142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6" name="Google Shape;576;p72"/>
          <p:cNvSpPr/>
          <p:nvPr/>
        </p:nvSpPr>
        <p:spPr>
          <a:xfrm>
            <a:off x="3128450" y="2884800"/>
            <a:ext cx="2006100" cy="3861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7" name="Google Shape;577;p72"/>
          <p:cNvSpPr/>
          <p:nvPr/>
        </p:nvSpPr>
        <p:spPr>
          <a:xfrm flipH="1" rot="5400000">
            <a:off x="3736100" y="3562846"/>
            <a:ext cx="898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8" name="Google Shape;578;p72"/>
          <p:cNvGrpSpPr/>
          <p:nvPr/>
        </p:nvGrpSpPr>
        <p:grpSpPr>
          <a:xfrm>
            <a:off x="4120175" y="1413225"/>
            <a:ext cx="1146900" cy="1132200"/>
            <a:chOff x="6409125" y="2248100"/>
            <a:chExt cx="1146900" cy="1132200"/>
          </a:xfrm>
        </p:grpSpPr>
        <p:sp>
          <p:nvSpPr>
            <p:cNvPr id="579" name="Google Shape;579;p72"/>
            <p:cNvSpPr/>
            <p:nvPr/>
          </p:nvSpPr>
          <p:spPr>
            <a:xfrm>
              <a:off x="6409125" y="2248100"/>
              <a:ext cx="1146900" cy="1132200"/>
            </a:xfrm>
            <a:prstGeom prst="wedgeEllipseCallout">
              <a:avLst>
                <a:gd fmla="val -20833" name="adj1"/>
                <a:gd fmla="val 62500" name="adj2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>
                  <a:solidFill>
                    <a:srgbClr val="FFFFFF"/>
                  </a:solidFill>
                </a:rPr>
                <a:t>!</a:t>
              </a:r>
              <a:endParaRPr b="1" sz="4800">
                <a:solidFill>
                  <a:srgbClr val="FFFFFF"/>
                </a:solidFill>
              </a:endParaRPr>
            </a:p>
          </p:txBody>
        </p:sp>
        <p:pic>
          <p:nvPicPr>
            <p:cNvPr id="580" name="Google Shape;580;p7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00825" y="2432450"/>
              <a:ext cx="763500" cy="763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7" name="Google Shape;587;p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資料探勘的工具選擇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2"/>
                </a:solidFill>
              </a:rPr>
              <a:t>Weka</a:t>
            </a:r>
            <a:r>
              <a:rPr b="0" lang="zh-TW" sz="3200"/>
              <a:t> vs </a:t>
            </a:r>
            <a:r>
              <a:rPr b="0" lang="zh-TW" sz="3200"/>
              <a:t>程式語言</a:t>
            </a:r>
            <a:endParaRPr b="0" sz="3200"/>
          </a:p>
        </p:txBody>
      </p:sp>
      <p:sp>
        <p:nvSpPr>
          <p:cNvPr id="588" name="Google Shape;588;p73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38761D"/>
                </a:solidFill>
              </a:rPr>
              <a:t>優點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589" name="Google Shape;589;p73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不需寫程式就能操作，適合入門學習者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步驟與流程明確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特別適合研究和學習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590" name="Google Shape;590;p73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資料處理步驟繁瑣，演算法過於包裝、簡化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缺乏最新的演算法支援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不適合習慣用程式語言的人 (不過Weka支援介接程式語言)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3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0000"/>
                </a:solidFill>
              </a:rPr>
              <a:t>缺點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592" name="Google Shape;592;p73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https://www.quora.com/How-does-Weka-compare-with-Matlab-Python-R-for-data-science</a:t>
            </a:r>
            <a:r>
              <a:rPr lang="zh-TW"/>
              <a:t> </a:t>
            </a:r>
            <a:endParaRPr/>
          </a:p>
        </p:txBody>
      </p:sp>
      <p:pic>
        <p:nvPicPr>
          <p:cNvPr id="593" name="Google Shape;59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125" y="254137"/>
            <a:ext cx="1074374" cy="10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0" name="Google Shape;600;p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資料探勘的工具選擇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Weka</a:t>
            </a:r>
            <a:r>
              <a:rPr b="0" lang="zh-TW" sz="3200"/>
              <a:t> vs </a:t>
            </a:r>
            <a:r>
              <a:rPr lang="zh-TW">
                <a:solidFill>
                  <a:schemeClr val="dk2"/>
                </a:solidFill>
              </a:rPr>
              <a:t>程式語言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01" name="Google Shape;601;p7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38761D"/>
                </a:solidFill>
              </a:rPr>
              <a:t>優點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602" name="Google Shape;602;p74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當今學習資料探勘的主流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現今最新的演算法幾乎都以Python撰寫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能夠靈活處理資料，完全掌握資料探勘的每個流程</a:t>
            </a:r>
            <a:endParaRPr/>
          </a:p>
        </p:txBody>
      </p:sp>
      <p:sp>
        <p:nvSpPr>
          <p:cNvPr id="603" name="Google Shape;603;p7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對於不具程式語言能力的人來說，入門門檻較高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程式語言運作流程隱晦，初學者難以想象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7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0000"/>
                </a:solidFill>
              </a:rPr>
              <a:t>缺點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605" name="Google Shape;605;p7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https://www.quora.com/How-does-Weka-compare-with-Matlab-Python-R-for-data-science</a:t>
            </a:r>
            <a:r>
              <a:rPr lang="zh-TW"/>
              <a:t> </a:t>
            </a:r>
            <a:endParaRPr/>
          </a:p>
        </p:txBody>
      </p:sp>
      <p:pic>
        <p:nvPicPr>
          <p:cNvPr id="606" name="Google Shape;60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8763" y="359638"/>
            <a:ext cx="863363" cy="8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117" y="359640"/>
            <a:ext cx="863361" cy="86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4" name="Google Shape;614;p75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結語</a:t>
            </a:r>
            <a:endParaRPr/>
          </a:p>
        </p:txBody>
      </p:sp>
      <p:sp>
        <p:nvSpPr>
          <p:cNvPr id="615" name="Google Shape;615;p75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11.</a:t>
            </a:r>
            <a:endParaRPr/>
          </a:p>
        </p:txBody>
      </p:sp>
      <p:pic>
        <p:nvPicPr>
          <p:cNvPr descr="slide question block super mario" id="616" name="Google Shape;61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7725" y="571825"/>
            <a:ext cx="1274225" cy="12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課程大綱 (1/2)</a:t>
            </a:r>
            <a:endParaRPr/>
          </a:p>
        </p:txBody>
      </p:sp>
      <p:sp>
        <p:nvSpPr>
          <p:cNvPr id="384" name="Google Shape;384;p58"/>
          <p:cNvSpPr txBox="1"/>
          <p:nvPr>
            <p:ph idx="1" type="body"/>
          </p:nvPr>
        </p:nvSpPr>
        <p:spPr>
          <a:xfrm>
            <a:off x="630250" y="3047798"/>
            <a:ext cx="38688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認識Weka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Weka的資料來源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準備Weka：</a:t>
            </a:r>
            <a:br>
              <a:rPr lang="zh-TW"/>
            </a:br>
            <a:r>
              <a:rPr lang="zh-TW"/>
              <a:t>下載、安裝與設定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認識Weka架構</a:t>
            </a:r>
            <a:endParaRPr/>
          </a:p>
        </p:txBody>
      </p:sp>
      <p:sp>
        <p:nvSpPr>
          <p:cNvPr id="385" name="Google Shape;385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6" name="Google Shape;386;p5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Chapter 1. 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認識Weka</a:t>
            </a:r>
            <a:r>
              <a:rPr lang="zh-TW">
                <a:solidFill>
                  <a:schemeClr val="accent2"/>
                </a:solidFill>
              </a:rPr>
              <a:t>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87" name="Google Shape;387;p58"/>
          <p:cNvSpPr txBox="1"/>
          <p:nvPr>
            <p:ph idx="2" type="body"/>
          </p:nvPr>
        </p:nvSpPr>
        <p:spPr>
          <a:xfrm>
            <a:off x="4629156" y="3047798"/>
            <a:ext cx="38877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/>
              <a:t>探索性分析：分群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/>
              <a:t>探索性分析：異常偵測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/>
              <a:t>比較性分析：</a:t>
            </a:r>
            <a:br>
              <a:rPr lang="zh-TW"/>
            </a:br>
            <a:r>
              <a:rPr lang="zh-TW"/>
              <a:t>關聯規則探勘</a:t>
            </a:r>
            <a:endParaRPr/>
          </a:p>
        </p:txBody>
      </p:sp>
      <p:sp>
        <p:nvSpPr>
          <p:cNvPr id="388" name="Google Shape;388;p5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Chapter 2.</a:t>
            </a:r>
            <a:br>
              <a:rPr lang="zh-TW"/>
            </a:br>
            <a:r>
              <a:rPr lang="zh-TW"/>
              <a:t>探索性與比較性分析</a:t>
            </a:r>
            <a:endParaRPr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3" name="Google Shape;623;p7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你已經會用人工智慧了</a:t>
            </a:r>
            <a:endParaRPr/>
          </a:p>
        </p:txBody>
      </p:sp>
      <p:sp>
        <p:nvSpPr>
          <p:cNvPr id="624" name="Google Shape;624;p7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>
                <a:solidFill>
                  <a:schemeClr val="hlink"/>
                </a:solidFill>
                <a:hlinkClick r:id="rId3"/>
              </a:rPr>
              <a:t>https://seekingalpha.com/instablog/3957081-tullii/2884523-putting-value-on-new-zealand-plays-is-a-black-swan-science</a:t>
            </a:r>
            <a:r>
              <a:rPr lang="zh-TW" sz="10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625" name="Google Shape;625;p7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" name="Google Shape;626;p76"/>
          <p:cNvGrpSpPr/>
          <p:nvPr/>
        </p:nvGrpSpPr>
        <p:grpSpPr>
          <a:xfrm>
            <a:off x="3128950" y="2966500"/>
            <a:ext cx="2886088" cy="3286125"/>
            <a:chOff x="3128950" y="1934025"/>
            <a:chExt cx="2886088" cy="3286125"/>
          </a:xfrm>
        </p:grpSpPr>
        <p:pic>
          <p:nvPicPr>
            <p:cNvPr id="627" name="Google Shape;627;p76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flipH="1">
              <a:off x="3128950" y="1934025"/>
              <a:ext cx="2886075" cy="3286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76"/>
            <p:cNvPicPr preferRelativeResize="0"/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 flipH="1">
              <a:off x="3128963" y="1934025"/>
              <a:ext cx="2886075" cy="3286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9" name="Google Shape;629;p76"/>
          <p:cNvPicPr preferRelativeResize="0"/>
          <p:nvPr/>
        </p:nvPicPr>
        <p:blipFill rotWithShape="1">
          <a:blip r:embed="rId6">
            <a:alphaModFix/>
          </a:blip>
          <a:srcRect b="21605" l="31872" r="23312" t="0"/>
          <a:stretch/>
        </p:blipFill>
        <p:spPr>
          <a:xfrm flipH="1">
            <a:off x="3939900" y="1783075"/>
            <a:ext cx="1264200" cy="124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0" name="Google Shape;630;p76"/>
          <p:cNvSpPr/>
          <p:nvPr/>
        </p:nvSpPr>
        <p:spPr>
          <a:xfrm>
            <a:off x="617425" y="2715125"/>
            <a:ext cx="2511600" cy="2170500"/>
          </a:xfrm>
          <a:prstGeom prst="wedgeRoundRectCallout">
            <a:avLst>
              <a:gd fmla="val 81231" name="adj1"/>
              <a:gd fmla="val -5809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現在我們要來分類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u="sng">
                <a:latin typeface="Microsoft JhengHei"/>
                <a:ea typeface="Microsoft JhengHei"/>
                <a:cs typeface="Microsoft JhengHei"/>
                <a:sym typeface="Microsoft JhengHei"/>
              </a:rPr>
              <a:t>好的天鵝</a:t>
            </a: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跟</a:t>
            </a:r>
            <a:r>
              <a:rPr lang="zh-TW" sz="2800" u="sng">
                <a:latin typeface="Microsoft JhengHei"/>
                <a:ea typeface="Microsoft JhengHei"/>
                <a:cs typeface="Microsoft JhengHei"/>
                <a:sym typeface="Microsoft JhengHei"/>
              </a:rPr>
              <a:t>壞的天鵝</a:t>
            </a:r>
            <a:endParaRPr sz="2800" u="sng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1" name="Google Shape;631;p76"/>
          <p:cNvSpPr/>
          <p:nvPr/>
        </p:nvSpPr>
        <p:spPr>
          <a:xfrm>
            <a:off x="6014975" y="2715125"/>
            <a:ext cx="2511600" cy="2170500"/>
          </a:xfrm>
          <a:prstGeom prst="wedgeRoundRectCallout">
            <a:avLst>
              <a:gd fmla="val -84037" name="adj1"/>
              <a:gd fmla="val -5065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預測正確率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87%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128950" y="2966500"/>
            <a:ext cx="2886075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9" name="Google Shape;639;p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你已經會用人工智慧了</a:t>
            </a:r>
            <a:r>
              <a:rPr lang="zh-TW">
                <a:solidFill>
                  <a:srgbClr val="FF0000"/>
                </a:solidFill>
              </a:rPr>
              <a:t>嗎？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40" name="Google Shape;640;p7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>
                <a:solidFill>
                  <a:schemeClr val="hlink"/>
                </a:solidFill>
                <a:hlinkClick r:id="rId4"/>
              </a:rPr>
              <a:t>https://seekingalpha.com/instablog/3957081-tullii/2884523-putting-value-on-new-zealand-plays-is-a-black-swan-science</a:t>
            </a:r>
            <a:r>
              <a:rPr lang="zh-TW" sz="1000">
                <a:solidFill>
                  <a:schemeClr val="lt1"/>
                </a:solidFill>
              </a:rPr>
              <a:t> </a:t>
            </a:r>
            <a:endParaRPr sz="1000"/>
          </a:p>
        </p:txBody>
      </p:sp>
      <p:pic>
        <p:nvPicPr>
          <p:cNvPr id="641" name="Google Shape;641;p77"/>
          <p:cNvPicPr preferRelativeResize="0"/>
          <p:nvPr/>
        </p:nvPicPr>
        <p:blipFill rotWithShape="1">
          <a:blip r:embed="rId5">
            <a:alphaModFix/>
          </a:blip>
          <a:srcRect b="21605" l="31872" r="23312" t="0"/>
          <a:stretch/>
        </p:blipFill>
        <p:spPr>
          <a:xfrm flipH="1">
            <a:off x="3939900" y="1783075"/>
            <a:ext cx="1264200" cy="124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2" name="Google Shape;642;p77"/>
          <p:cNvSpPr/>
          <p:nvPr/>
        </p:nvSpPr>
        <p:spPr>
          <a:xfrm>
            <a:off x="6108725" y="2715125"/>
            <a:ext cx="2511600" cy="2170500"/>
          </a:xfrm>
          <a:prstGeom prst="wedgeRoundRectCallout">
            <a:avLst>
              <a:gd fmla="val -84037" name="adj1"/>
              <a:gd fmla="val -5065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等等、</a:t>
            </a:r>
            <a:endParaRPr sz="2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你是誰？</a:t>
            </a:r>
            <a:endParaRPr sz="2800" u="sng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3" name="Google Shape;643;p77"/>
          <p:cNvSpPr/>
          <p:nvPr/>
        </p:nvSpPr>
        <p:spPr>
          <a:xfrm flipH="1" rot="10798354">
            <a:off x="5397220" y="3641800"/>
            <a:ext cx="626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77"/>
          <p:cNvSpPr txBox="1"/>
          <p:nvPr>
            <p:ph type="title"/>
          </p:nvPr>
        </p:nvSpPr>
        <p:spPr>
          <a:xfrm>
            <a:off x="80800" y="5220150"/>
            <a:ext cx="33432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600"/>
              <a:t>Black Swan Theory</a:t>
            </a:r>
            <a:endParaRPr b="0"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黑天鵝效應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1" name="Google Shape;651;p7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過去的資料不能代表未來</a:t>
            </a:r>
            <a:endParaRPr/>
          </a:p>
        </p:txBody>
      </p:sp>
      <p:sp>
        <p:nvSpPr>
          <p:cNvPr id="652" name="Google Shape;652;p7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https://disp.cc/b/163-bmeR</a:t>
            </a:r>
            <a:r>
              <a:rPr lang="zh-TW"/>
              <a:t> </a:t>
            </a:r>
            <a:endParaRPr/>
          </a:p>
        </p:txBody>
      </p:sp>
      <p:pic>
        <p:nvPicPr>
          <p:cNvPr id="653" name="Google Shape;653;p78"/>
          <p:cNvPicPr preferRelativeResize="0"/>
          <p:nvPr/>
        </p:nvPicPr>
        <p:blipFill rotWithShape="1">
          <a:blip r:embed="rId4">
            <a:alphaModFix/>
          </a:blip>
          <a:srcRect b="32860" l="0" r="0" t="9902"/>
          <a:stretch/>
        </p:blipFill>
        <p:spPr>
          <a:xfrm>
            <a:off x="1603925" y="2079850"/>
            <a:ext cx="3528800" cy="41518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4" name="Google Shape;654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8300" y="3225450"/>
            <a:ext cx="1590825" cy="30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8"/>
          <p:cNvSpPr txBox="1"/>
          <p:nvPr>
            <p:ph type="title"/>
          </p:nvPr>
        </p:nvSpPr>
        <p:spPr>
          <a:xfrm rot="900452">
            <a:off x="5240087" y="2150794"/>
            <a:ext cx="3141967" cy="1243874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老師在講，</a:t>
            </a:r>
            <a:endParaRPr sz="3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你有沒有在聽？</a:t>
            </a:r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2" name="Google Shape;662;p7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決策方式的轉變 (1/2) </a:t>
            </a:r>
            <a:endParaRPr/>
          </a:p>
        </p:txBody>
      </p:sp>
      <p:sp>
        <p:nvSpPr>
          <p:cNvPr id="663" name="Google Shape;663;p79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個別案例</a:t>
            </a:r>
            <a:endParaRPr/>
          </a:p>
        </p:txBody>
      </p:sp>
      <p:sp>
        <p:nvSpPr>
          <p:cNvPr id="664" name="Google Shape;664;p79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仰賴個人經驗</a:t>
            </a:r>
            <a:endParaRPr/>
          </a:p>
        </p:txBody>
      </p:sp>
      <p:pic>
        <p:nvPicPr>
          <p:cNvPr id="665" name="Google Shape;665;p79"/>
          <p:cNvPicPr preferRelativeResize="0"/>
          <p:nvPr/>
        </p:nvPicPr>
        <p:blipFill rotWithShape="1">
          <a:blip r:embed="rId3">
            <a:alphaModFix/>
          </a:blip>
          <a:srcRect b="0" l="0" r="1487" t="0"/>
          <a:stretch/>
        </p:blipFill>
        <p:spPr>
          <a:xfrm>
            <a:off x="635325" y="3222632"/>
            <a:ext cx="3868800" cy="246668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9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從</a:t>
            </a:r>
            <a:r>
              <a:rPr lang="zh-TW"/>
              <a:t>大量資料獲取知識</a:t>
            </a:r>
            <a:endParaRPr/>
          </a:p>
        </p:txBody>
      </p:sp>
      <p:sp>
        <p:nvSpPr>
          <p:cNvPr id="667" name="Google Shape;667;p79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縱觀全局</a:t>
            </a:r>
            <a:endParaRPr/>
          </a:p>
        </p:txBody>
      </p:sp>
      <p:sp>
        <p:nvSpPr>
          <p:cNvPr id="668" name="Google Shape;668;p79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https://telanganatoday.com/analytics-driving-technology-industry-growth-deloitte</a:t>
            </a:r>
            <a:r>
              <a:rPr lang="zh-TW"/>
              <a:t> </a:t>
            </a:r>
            <a:endParaRPr/>
          </a:p>
        </p:txBody>
      </p:sp>
      <p:pic>
        <p:nvPicPr>
          <p:cNvPr id="669" name="Google Shape;669;p79"/>
          <p:cNvPicPr preferRelativeResize="0"/>
          <p:nvPr/>
        </p:nvPicPr>
        <p:blipFill rotWithShape="1">
          <a:blip r:embed="rId5">
            <a:alphaModFix/>
          </a:blip>
          <a:srcRect b="4361" l="0" r="0" t="0"/>
          <a:stretch/>
        </p:blipFill>
        <p:spPr>
          <a:xfrm>
            <a:off x="4648050" y="3222637"/>
            <a:ext cx="3868800" cy="246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9"/>
          <p:cNvSpPr/>
          <p:nvPr/>
        </p:nvSpPr>
        <p:spPr>
          <a:xfrm flipH="1">
            <a:off x="4248900" y="4091625"/>
            <a:ext cx="646200" cy="98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0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由</a:t>
            </a:r>
            <a:r>
              <a:rPr lang="zh-TW"/>
              <a:t>既有的理論框架與假設</a:t>
            </a:r>
            <a:br>
              <a:rPr lang="zh-TW"/>
            </a:br>
            <a:r>
              <a:rPr lang="zh-TW"/>
              <a:t>來支持決策</a:t>
            </a:r>
            <a:endParaRPr/>
          </a:p>
        </p:txBody>
      </p:sp>
      <p:sp>
        <p:nvSpPr>
          <p:cNvPr id="677" name="Google Shape;677;p80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由</a:t>
            </a:r>
            <a:r>
              <a:rPr lang="zh-TW"/>
              <a:t>實驗蒐集資料中的證據</a:t>
            </a:r>
            <a:br>
              <a:rPr lang="zh-TW"/>
            </a:br>
            <a:r>
              <a:rPr lang="zh-TW"/>
              <a:t>來支持決策</a:t>
            </a:r>
            <a:endParaRPr/>
          </a:p>
        </p:txBody>
      </p:sp>
      <p:sp>
        <p:nvSpPr>
          <p:cNvPr id="678" name="Google Shape;678;p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9" name="Google Shape;679;p80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理論驅動 </a:t>
            </a:r>
            <a:endParaRPr/>
          </a:p>
        </p:txBody>
      </p:sp>
      <p:sp>
        <p:nvSpPr>
          <p:cNvPr id="680" name="Google Shape;680;p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決策方式的轉變 (2/2)  </a:t>
            </a:r>
            <a:endParaRPr/>
          </a:p>
        </p:txBody>
      </p:sp>
      <p:pic>
        <p:nvPicPr>
          <p:cNvPr id="681" name="Google Shape;68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600" y="3566875"/>
            <a:ext cx="3887700" cy="259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2" name="Google Shape;682;p80"/>
          <p:cNvGrpSpPr/>
          <p:nvPr/>
        </p:nvGrpSpPr>
        <p:grpSpPr>
          <a:xfrm>
            <a:off x="630250" y="3573175"/>
            <a:ext cx="3868800" cy="2579187"/>
            <a:chOff x="630250" y="3122475"/>
            <a:chExt cx="3868800" cy="2579187"/>
          </a:xfrm>
        </p:grpSpPr>
        <p:pic>
          <p:nvPicPr>
            <p:cNvPr id="683" name="Google Shape;683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0250" y="3122475"/>
              <a:ext cx="3868800" cy="2579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00500" y="3269388"/>
              <a:ext cx="3128300" cy="2189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8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資料驅動</a:t>
            </a:r>
            <a:endParaRPr/>
          </a:p>
        </p:txBody>
      </p:sp>
      <p:sp>
        <p:nvSpPr>
          <p:cNvPr id="686" name="Google Shape;686;p8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6"/>
              </a:rPr>
              <a:t>https://forbytes.com/blog/data-driven-decision-making/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3" name="Google Shape;693;p8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https://fangfrancis.github.io/culture/2017/08/08/literacy/</a:t>
            </a:r>
            <a:r>
              <a:rPr lang="zh-TW"/>
              <a:t> </a:t>
            </a:r>
            <a:endParaRPr/>
          </a:p>
        </p:txBody>
      </p:sp>
      <p:grpSp>
        <p:nvGrpSpPr>
          <p:cNvPr id="694" name="Google Shape;694;p81"/>
          <p:cNvGrpSpPr/>
          <p:nvPr/>
        </p:nvGrpSpPr>
        <p:grpSpPr>
          <a:xfrm>
            <a:off x="-920175" y="1778913"/>
            <a:ext cx="10617950" cy="3335738"/>
            <a:chOff x="-691575" y="2769513"/>
            <a:chExt cx="10617950" cy="3335738"/>
          </a:xfrm>
        </p:grpSpPr>
        <p:grpSp>
          <p:nvGrpSpPr>
            <p:cNvPr id="695" name="Google Shape;695;p81"/>
            <p:cNvGrpSpPr/>
            <p:nvPr/>
          </p:nvGrpSpPr>
          <p:grpSpPr>
            <a:xfrm>
              <a:off x="-691575" y="2769513"/>
              <a:ext cx="5813276" cy="3333750"/>
              <a:chOff x="-54650" y="-143925"/>
              <a:chExt cx="5813276" cy="3333750"/>
            </a:xfrm>
          </p:grpSpPr>
          <p:pic>
            <p:nvPicPr>
              <p:cNvPr id="696" name="Google Shape;696;p8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61669" t="0"/>
              <a:stretch/>
            </p:blipFill>
            <p:spPr>
              <a:xfrm>
                <a:off x="-54650" y="-143925"/>
                <a:ext cx="2920826" cy="333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7" name="Google Shape;697;p81"/>
              <p:cNvPicPr preferRelativeResize="0"/>
              <p:nvPr/>
            </p:nvPicPr>
            <p:blipFill rotWithShape="1">
              <a:blip r:embed="rId4">
                <a:alphaModFix/>
              </a:blip>
              <a:srcRect b="0" l="52685" r="8984" t="0"/>
              <a:stretch/>
            </p:blipFill>
            <p:spPr>
              <a:xfrm>
                <a:off x="2837800" y="-143925"/>
                <a:ext cx="2920826" cy="33337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8" name="Google Shape;698;p8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25075" y="2771350"/>
              <a:ext cx="5301300" cy="3333900"/>
            </a:xfrm>
            <a:prstGeom prst="parallelogram">
              <a:avLst>
                <a:gd fmla="val 14924" name="adj"/>
              </a:avLst>
            </a:prstGeom>
            <a:noFill/>
            <a:ln>
              <a:noFill/>
            </a:ln>
          </p:spPr>
        </p:pic>
      </p:grpSp>
      <p:sp>
        <p:nvSpPr>
          <p:cNvPr id="699" name="Google Shape;699;p81"/>
          <p:cNvSpPr txBox="1"/>
          <p:nvPr>
            <p:ph idx="1" type="body"/>
          </p:nvPr>
        </p:nvSpPr>
        <p:spPr>
          <a:xfrm>
            <a:off x="476250" y="1783075"/>
            <a:ext cx="8191500" cy="44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我們必須對AI抱持正確的認知</a:t>
            </a:r>
            <a:br>
              <a:rPr lang="zh-TW"/>
            </a:br>
            <a:r>
              <a:rPr lang="zh-TW"/>
              <a:t>學習思考</a:t>
            </a:r>
            <a:r>
              <a:rPr lang="zh-TW" u="sng">
                <a:solidFill>
                  <a:srgbClr val="FF0000"/>
                </a:solidFill>
              </a:rPr>
              <a:t>什麼時候可以用AI、什麼時候不能用AI</a:t>
            </a:r>
            <a:endParaRPr u="sng">
              <a:solidFill>
                <a:srgbClr val="FF0000"/>
              </a:solidFill>
            </a:endParaRPr>
          </a:p>
        </p:txBody>
      </p:sp>
      <p:sp>
        <p:nvSpPr>
          <p:cNvPr id="700" name="Google Shape;700;p8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AI literacy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素養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7" name="Google Shape;707;p8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https://flipedu.parenting.com.tw/article/3503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708" name="Google Shape;708;p82"/>
          <p:cNvSpPr txBox="1"/>
          <p:nvPr>
            <p:ph type="title"/>
          </p:nvPr>
        </p:nvSpPr>
        <p:spPr>
          <a:xfrm>
            <a:off x="476250" y="4733775"/>
            <a:ext cx="8191500" cy="156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800"/>
              <a:t>有了AI這支魔法棒，你有責任去解決困難的問題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800"/>
              <a:t>不要浪費時間做那些機器很快就能勝過人類的事</a:t>
            </a:r>
            <a:endParaRPr sz="28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0" lang="zh-TW" sz="2400"/>
              <a:t>──李開復，2017</a:t>
            </a:r>
            <a:endParaRPr/>
          </a:p>
        </p:txBody>
      </p:sp>
      <p:pic>
        <p:nvPicPr>
          <p:cNvPr id="709" name="Google Shape;709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4475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6" name="Google Shape;716;p83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https://www.wired.com/2013/05/robot-learns-to-pour-beer-by-predicting-your-future/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id="717" name="Google Shape;717;p83"/>
          <p:cNvPicPr preferRelativeResize="0"/>
          <p:nvPr/>
        </p:nvPicPr>
        <p:blipFill rotWithShape="1">
          <a:blip r:embed="rId4">
            <a:alphaModFix/>
          </a:blip>
          <a:srcRect b="0" l="16798" r="0" t="0"/>
          <a:stretch/>
        </p:blipFill>
        <p:spPr>
          <a:xfrm>
            <a:off x="1402325" y="787250"/>
            <a:ext cx="6339350" cy="42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83"/>
          <p:cNvSpPr txBox="1"/>
          <p:nvPr/>
        </p:nvSpPr>
        <p:spPr>
          <a:xfrm>
            <a:off x="476250" y="50732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小事情給機器做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你才有時間做大事情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84"/>
          <p:cNvSpPr txBox="1"/>
          <p:nvPr>
            <p:ph idx="1" type="body"/>
          </p:nvPr>
        </p:nvSpPr>
        <p:spPr>
          <a:xfrm>
            <a:off x="3821800" y="1783075"/>
            <a:ext cx="4845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王者歸來: </a:t>
            </a:r>
            <a:endParaRPr b="1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WEKA機器學習</a:t>
            </a:r>
            <a:br>
              <a:rPr b="1" lang="zh-TW" sz="3200"/>
            </a:br>
            <a:r>
              <a:rPr b="1" lang="zh-TW" sz="3200"/>
              <a:t>與大數據聖經</a:t>
            </a:r>
            <a:endParaRPr b="1" sz="3200"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作者：袁梅宇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出版社：佳魁資訊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出版日期：2015</a:t>
            </a:r>
            <a:endParaRPr/>
          </a:p>
        </p:txBody>
      </p:sp>
      <p:sp>
        <p:nvSpPr>
          <p:cNvPr id="725" name="Google Shape;725;p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6" name="Google Shape;726;p8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延伸閱讀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Weka書籍</a:t>
            </a:r>
            <a:endParaRPr/>
          </a:p>
        </p:txBody>
      </p:sp>
      <p:sp>
        <p:nvSpPr>
          <p:cNvPr id="727" name="Google Shape;727;p8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8" name="Google Shape;72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350" y="2636313"/>
            <a:ext cx="2457450" cy="3305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https://www.youtube.com/user/WekaMOOC</a:t>
            </a:r>
            <a:r>
              <a:rPr lang="zh-TW"/>
              <a:t> </a:t>
            </a:r>
            <a:endParaRPr/>
          </a:p>
        </p:txBody>
      </p:sp>
      <p:sp>
        <p:nvSpPr>
          <p:cNvPr id="735" name="Google Shape;735;p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6" name="Google Shape;736;p8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延伸閱讀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Weka YouTube MOOCs</a:t>
            </a:r>
            <a:endParaRPr/>
          </a:p>
        </p:txBody>
      </p:sp>
      <p:sp>
        <p:nvSpPr>
          <p:cNvPr id="737" name="Google Shape;737;p8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8" name="Google Shape;73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2100" y="2310375"/>
            <a:ext cx="4779799" cy="3295449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課程大綱 (2/2)</a:t>
            </a:r>
            <a:endParaRPr/>
          </a:p>
        </p:txBody>
      </p:sp>
      <p:sp>
        <p:nvSpPr>
          <p:cNvPr id="396" name="Google Shape;396;p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7" name="Google Shape;397;p59"/>
          <p:cNvSpPr txBox="1"/>
          <p:nvPr>
            <p:ph idx="2" type="body"/>
          </p:nvPr>
        </p:nvSpPr>
        <p:spPr>
          <a:xfrm>
            <a:off x="4629156" y="3047798"/>
            <a:ext cx="38877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10"/>
            </a:pPr>
            <a:r>
              <a:rPr lang="zh-TW"/>
              <a:t>Weka的進階應用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10"/>
            </a:pPr>
            <a:r>
              <a:rPr lang="zh-TW"/>
              <a:t>結語</a:t>
            </a:r>
            <a:endParaRPr/>
          </a:p>
        </p:txBody>
      </p:sp>
      <p:sp>
        <p:nvSpPr>
          <p:cNvPr id="398" name="Google Shape;398;p59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accent2"/>
                </a:solidFill>
              </a:rPr>
              <a:t>Chapter 4.</a:t>
            </a:r>
            <a:br>
              <a:rPr lang="zh-TW">
                <a:solidFill>
                  <a:schemeClr val="accent2"/>
                </a:solidFill>
              </a:rPr>
            </a:br>
            <a:r>
              <a:rPr lang="zh-TW">
                <a:solidFill>
                  <a:schemeClr val="accent2"/>
                </a:solidFill>
              </a:rPr>
              <a:t>進階應用與結語</a:t>
            </a:r>
            <a:endParaRPr>
              <a:solidFill>
                <a:schemeClr val="accent2"/>
              </a:solidFill>
            </a:endParaRPr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9" name="Google Shape;399;p59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99">
            <a:off x="4599848" y="2047996"/>
            <a:ext cx="798411" cy="7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9"/>
          <p:cNvSpPr txBox="1"/>
          <p:nvPr/>
        </p:nvSpPr>
        <p:spPr>
          <a:xfrm>
            <a:off x="630250" y="3047798"/>
            <a:ext cx="3868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Microsoft JhengHei"/>
              <a:buAutoNum type="arabicPeriod" startAt="8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預測性分析：分類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2400"/>
              <a:buFont typeface="Microsoft JhengHei"/>
              <a:buAutoNum type="arabicPeriod" startAt="8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預測性分析：迴歸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Google Shape;402;p59"/>
          <p:cNvSpPr txBox="1"/>
          <p:nvPr/>
        </p:nvSpPr>
        <p:spPr>
          <a:xfrm>
            <a:off x="629325" y="1871825"/>
            <a:ext cx="3880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Chapter 3. </a:t>
            </a:r>
            <a:endParaRPr b="1" sz="24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預測性分析</a:t>
            </a:r>
            <a:endParaRPr b="1" sz="24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袁梅宇（2015）。</a:t>
            </a:r>
            <a:r>
              <a:rPr i="1" lang="zh-TW" sz="1300">
                <a:solidFill>
                  <a:schemeClr val="dk1"/>
                </a:solidFill>
              </a:rPr>
              <a:t>王者歸來: WEKA機器學習與大數據聖經</a:t>
            </a:r>
            <a:r>
              <a:rPr lang="zh-TW" sz="1300">
                <a:solidFill>
                  <a:schemeClr val="dk1"/>
                </a:solidFill>
              </a:rPr>
              <a:t>。台北市：佳魁資訊。</a:t>
            </a:r>
            <a:endParaRPr sz="1300">
              <a:solidFill>
                <a:schemeClr val="dk1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Foreman, J.W.（2017）。資料智慧化 利用資料科學, 將資訊化為創見（胡為君譯）。臺北市：碁峰資訊。</a:t>
            </a:r>
            <a:endParaRPr sz="1300">
              <a:solidFill>
                <a:schemeClr val="dk1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Maheshwari, A.K.（2017）。認識資料科學的第一本書（徐瑞珠譯）。臺北市：碁峰資訊。</a:t>
            </a:r>
            <a:endParaRPr sz="1300">
              <a:solidFill>
                <a:schemeClr val="dk1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Breunig, M. M., Kriegel, H. P., Ng, R. T., &amp; Sander, J. (2000). LOF: Identifying Density-based Local Outliers. In </a:t>
            </a:r>
            <a:r>
              <a:rPr i="1" lang="zh-TW" sz="1300">
                <a:solidFill>
                  <a:schemeClr val="dk1"/>
                </a:solidFill>
              </a:rPr>
              <a:t>Proceedings of the 2000 ACM SIGMOD International Conference on Management of Data</a:t>
            </a:r>
            <a:r>
              <a:rPr lang="zh-TW" sz="1300">
                <a:solidFill>
                  <a:schemeClr val="dk1"/>
                </a:solidFill>
              </a:rPr>
              <a:t> (pp. 93–104). New York, NY, USA: ACM. doi:</a:t>
            </a:r>
            <a:r>
              <a:rPr lang="zh-TW" sz="1300" u="sng">
                <a:solidFill>
                  <a:schemeClr val="hlink"/>
                </a:solidFill>
                <a:hlinkClick r:id="rId3"/>
              </a:rPr>
              <a:t>10.1145/342009.335388</a:t>
            </a:r>
            <a:endParaRPr sz="13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Caliński, T., &amp; Harabasz, J. (2007). A dendrite method for cluster analysis. </a:t>
            </a:r>
            <a:r>
              <a:rPr i="1" lang="zh-TW" sz="1300">
                <a:solidFill>
                  <a:schemeClr val="dk1"/>
                </a:solidFill>
              </a:rPr>
              <a:t>Communications in Statistics</a:t>
            </a:r>
            <a:r>
              <a:rPr lang="zh-TW" sz="1300">
                <a:solidFill>
                  <a:schemeClr val="dk1"/>
                </a:solidFill>
              </a:rPr>
              <a:t>, </a:t>
            </a:r>
            <a:r>
              <a:rPr i="1" lang="zh-TW" sz="1300">
                <a:solidFill>
                  <a:schemeClr val="dk1"/>
                </a:solidFill>
              </a:rPr>
              <a:t>3</a:t>
            </a:r>
            <a:r>
              <a:rPr lang="zh-TW" sz="1300">
                <a:solidFill>
                  <a:schemeClr val="dk1"/>
                </a:solidFill>
              </a:rPr>
              <a:t>(1), 1-27. doi:</a:t>
            </a:r>
            <a:r>
              <a:rPr lang="zh-TW" sz="1300" u="sng">
                <a:solidFill>
                  <a:schemeClr val="hlink"/>
                </a:solidFill>
                <a:hlinkClick r:id="rId4"/>
              </a:rPr>
              <a:t>10.1080/03610927408827101</a:t>
            </a:r>
            <a:endParaRPr sz="13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Cortez, P., &amp; Silva, A. M. G. (2008). Using data mining to predict secondary school student performance. In A. Brito &amp; J. Teixeira (Eds.), </a:t>
            </a:r>
            <a:r>
              <a:rPr i="1" lang="zh-TW" sz="1300">
                <a:solidFill>
                  <a:schemeClr val="dk1"/>
                </a:solidFill>
              </a:rPr>
              <a:t>Proceedings of 5th FUture BUsiness TEChnology Conference (FUBUTEC 2008)</a:t>
            </a:r>
            <a:r>
              <a:rPr lang="zh-TW" sz="1300">
                <a:solidFill>
                  <a:schemeClr val="dk1"/>
                </a:solidFill>
              </a:rPr>
              <a:t> (pp. 5-12). Porto, Portugal: EUROSIS.</a:t>
            </a:r>
            <a:endParaRPr sz="1300">
              <a:solidFill>
                <a:schemeClr val="dk1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Friedman, J. H., &amp; Fisher, N. I. (1999). Bump hunting in high-dimensional data. </a:t>
            </a:r>
            <a:r>
              <a:rPr i="1" lang="zh-TW" sz="1300">
                <a:solidFill>
                  <a:schemeClr val="dk1"/>
                </a:solidFill>
              </a:rPr>
              <a:t>Statistics and Computing</a:t>
            </a:r>
            <a:r>
              <a:rPr lang="zh-TW" sz="1300">
                <a:solidFill>
                  <a:schemeClr val="dk1"/>
                </a:solidFill>
              </a:rPr>
              <a:t>, </a:t>
            </a:r>
            <a:r>
              <a:rPr i="1" lang="zh-TW" sz="1300">
                <a:solidFill>
                  <a:schemeClr val="dk1"/>
                </a:solidFill>
              </a:rPr>
              <a:t>9</a:t>
            </a:r>
            <a:r>
              <a:rPr lang="zh-TW" sz="1300">
                <a:solidFill>
                  <a:schemeClr val="dk1"/>
                </a:solidFill>
              </a:rPr>
              <a:t>(2), 123-143. doi:</a:t>
            </a:r>
            <a:r>
              <a:rPr lang="zh-TW" sz="1300" u="sng">
                <a:solidFill>
                  <a:schemeClr val="hlink"/>
                </a:solidFill>
                <a:hlinkClick r:id="rId5"/>
              </a:rPr>
              <a:t>10.1023/A:1008894516817</a:t>
            </a:r>
            <a:endParaRPr sz="13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300">
                <a:solidFill>
                  <a:schemeClr val="dk1"/>
                </a:solidFill>
              </a:rPr>
              <a:t>Quinlan, J. R. (1993). </a:t>
            </a:r>
            <a:r>
              <a:rPr i="1" lang="zh-TW" sz="1300">
                <a:solidFill>
                  <a:schemeClr val="dk1"/>
                </a:solidFill>
              </a:rPr>
              <a:t>C4.5: programs for machine learning</a:t>
            </a:r>
            <a:r>
              <a:rPr lang="zh-TW" sz="1300">
                <a:solidFill>
                  <a:schemeClr val="dk1"/>
                </a:solidFill>
              </a:rPr>
              <a:t>. San Mateo, Calif.: Morgan Kaufmann Publishers.</a:t>
            </a:r>
            <a:endParaRPr sz="1300">
              <a:solidFill>
                <a:schemeClr val="dk1"/>
              </a:solidFill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dk1"/>
                </a:solidFill>
              </a:rPr>
              <a:t>Trainor, P. J. (2014). Patient rule induction method for subgroup identification given censored data.</a:t>
            </a:r>
            <a:endParaRPr sz="1300"/>
          </a:p>
        </p:txBody>
      </p:sp>
      <p:sp>
        <p:nvSpPr>
          <p:cNvPr id="745" name="Google Shape;745;p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6" name="Google Shape;746;p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</a:t>
            </a:r>
            <a:endParaRPr/>
          </a:p>
        </p:txBody>
      </p:sp>
      <p:sp>
        <p:nvSpPr>
          <p:cNvPr id="747" name="Google Shape;747;p8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8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您覺得本次教的五種資料探勘方法，</a:t>
            </a:r>
            <a:br>
              <a:rPr lang="zh-TW"/>
            </a:br>
            <a:r>
              <a:rPr lang="zh-TW"/>
              <a:t>可以用在什麼場合、分析什麼資料呢？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0" name="Google Shape;760;p8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問題反思</a:t>
            </a:r>
            <a:endParaRPr/>
          </a:p>
        </p:txBody>
      </p:sp>
      <p:sp>
        <p:nvSpPr>
          <p:cNvPr id="761" name="Google Shape;761;p88"/>
          <p:cNvSpPr/>
          <p:nvPr/>
        </p:nvSpPr>
        <p:spPr>
          <a:xfrm>
            <a:off x="2907850" y="3480957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2" name="Google Shape;762;p88"/>
          <p:cNvSpPr/>
          <p:nvPr/>
        </p:nvSpPr>
        <p:spPr>
          <a:xfrm>
            <a:off x="4924675" y="3480957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3" name="Google Shape;763;p88"/>
          <p:cNvSpPr/>
          <p:nvPr/>
        </p:nvSpPr>
        <p:spPr>
          <a:xfrm>
            <a:off x="2907850" y="46008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分群</a:t>
            </a:r>
            <a:endParaRPr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異常偵測</a:t>
            </a:r>
            <a:endParaRPr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4" name="Google Shape;764;p88"/>
          <p:cNvSpPr/>
          <p:nvPr/>
        </p:nvSpPr>
        <p:spPr>
          <a:xfrm>
            <a:off x="6941500" y="3480957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5" name="Google Shape;765;p88"/>
          <p:cNvSpPr/>
          <p:nvPr/>
        </p:nvSpPr>
        <p:spPr>
          <a:xfrm>
            <a:off x="6941500" y="46008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迴歸</a:t>
            </a:r>
            <a:endParaRPr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6" name="Google Shape;766;p88"/>
          <p:cNvSpPr/>
          <p:nvPr/>
        </p:nvSpPr>
        <p:spPr>
          <a:xfrm>
            <a:off x="4924675" y="46008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chemeClr val="accent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關聯規則探勘</a:t>
            </a:r>
            <a:endParaRPr sz="2400">
              <a:solidFill>
                <a:schemeClr val="accent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67" name="Google Shape;767;p88"/>
          <p:cNvCxnSpPr>
            <a:stCxn id="761" idx="2"/>
            <a:endCxn id="763" idx="0"/>
          </p:cNvCxnSpPr>
          <p:nvPr/>
        </p:nvCxnSpPr>
        <p:spPr>
          <a:xfrm flipH="1" rot="-5400000">
            <a:off x="3620650" y="43379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8" name="Google Shape;768;p88"/>
          <p:cNvCxnSpPr>
            <a:stCxn id="762" idx="2"/>
            <a:endCxn id="766" idx="0"/>
          </p:cNvCxnSpPr>
          <p:nvPr/>
        </p:nvCxnSpPr>
        <p:spPr>
          <a:xfrm flipH="1" rot="-5400000">
            <a:off x="5637475" y="43379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9" name="Google Shape;769;p88"/>
          <p:cNvCxnSpPr>
            <a:stCxn id="764" idx="2"/>
            <a:endCxn id="765" idx="0"/>
          </p:cNvCxnSpPr>
          <p:nvPr/>
        </p:nvCxnSpPr>
        <p:spPr>
          <a:xfrm flipH="1" rot="-5400000">
            <a:off x="7654300" y="43379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0" name="Google Shape;770;p88"/>
          <p:cNvCxnSpPr>
            <a:stCxn id="763" idx="2"/>
            <a:endCxn id="766" idx="2"/>
          </p:cNvCxnSpPr>
          <p:nvPr/>
        </p:nvCxnSpPr>
        <p:spPr>
          <a:xfrm flipH="1" rot="-5400000">
            <a:off x="4891150" y="4414147"/>
            <a:ext cx="600" cy="2016900"/>
          </a:xfrm>
          <a:prstGeom prst="bentConnector3">
            <a:avLst>
              <a:gd fmla="val 75788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71" name="Google Shape;771;p88"/>
          <p:cNvCxnSpPr>
            <a:stCxn id="766" idx="2"/>
            <a:endCxn id="765" idx="2"/>
          </p:cNvCxnSpPr>
          <p:nvPr/>
        </p:nvCxnSpPr>
        <p:spPr>
          <a:xfrm flipH="1" rot="-5400000">
            <a:off x="6907975" y="4414147"/>
            <a:ext cx="600" cy="2016900"/>
          </a:xfrm>
          <a:prstGeom prst="bentConnector3">
            <a:avLst>
              <a:gd fmla="val 75788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650" y="0"/>
            <a:ext cx="302350" cy="65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89"/>
          <p:cNvSpPr/>
          <p:nvPr/>
        </p:nvSpPr>
        <p:spPr>
          <a:xfrm>
            <a:off x="0" y="0"/>
            <a:ext cx="4232400" cy="6527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9" name="Google Shape;779;p89"/>
          <p:cNvSpPr/>
          <p:nvPr/>
        </p:nvSpPr>
        <p:spPr>
          <a:xfrm>
            <a:off x="4232400" y="0"/>
            <a:ext cx="4911600" cy="65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熊部長問號圖.png" id="780" name="Google Shape;78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925" y="2403038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2" name="Google Shape;782;p8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https://kumamon-official.jp/</a:t>
            </a:r>
            <a:r>
              <a:rPr lang="zh-TW"/>
              <a:t> </a:t>
            </a:r>
            <a:endParaRPr/>
          </a:p>
        </p:txBody>
      </p:sp>
      <p:sp>
        <p:nvSpPr>
          <p:cNvPr id="783" name="Google Shape;783;p89"/>
          <p:cNvSpPr/>
          <p:nvPr/>
        </p:nvSpPr>
        <p:spPr>
          <a:xfrm>
            <a:off x="4486025" y="0"/>
            <a:ext cx="4232400" cy="21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我到底看了什麼？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4" name="Google Shape;784;p89"/>
          <p:cNvSpPr txBox="1"/>
          <p:nvPr/>
        </p:nvSpPr>
        <p:spPr>
          <a:xfrm>
            <a:off x="0" y="1112500"/>
            <a:ext cx="4232400" cy="15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歡迎發問</a:t>
            </a:r>
            <a:endParaRPr b="1" sz="4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9" name="Google Shape;409;p60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</a:t>
            </a:r>
            <a:r>
              <a:rPr lang="zh-TW"/>
              <a:t>進階應用</a:t>
            </a:r>
            <a:endParaRPr/>
          </a:p>
        </p:txBody>
      </p:sp>
      <p:sp>
        <p:nvSpPr>
          <p:cNvPr id="410" name="Google Shape;410;p60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</a:t>
            </a:r>
            <a:r>
              <a:rPr lang="zh-TW"/>
              <a:t> 10.</a:t>
            </a:r>
            <a:endParaRPr/>
          </a:p>
        </p:txBody>
      </p:sp>
      <p:pic>
        <p:nvPicPr>
          <p:cNvPr id="411" name="Google Shape;41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950" y="448400"/>
            <a:ext cx="1243801" cy="1243801"/>
          </a:xfrm>
          <a:prstGeom prst="rect">
            <a:avLst/>
          </a:prstGeom>
          <a:noFill/>
          <a:ln>
            <a:noFill/>
          </a:ln>
          <a:effectLst>
            <a:outerShdw blurRad="1143000" rotWithShape="0" algn="bl" dir="5400000" dist="9525">
              <a:srgbClr val="FFFF00"/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1"/>
          <p:cNvPicPr preferRelativeResize="0"/>
          <p:nvPr/>
        </p:nvPicPr>
        <p:blipFill rotWithShape="1">
          <a:blip r:embed="rId3">
            <a:alphaModFix/>
          </a:blip>
          <a:srcRect b="41877" l="0" r="0" t="0"/>
          <a:stretch/>
        </p:blipFill>
        <p:spPr>
          <a:xfrm>
            <a:off x="4608100" y="1796463"/>
            <a:ext cx="4204225" cy="2138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8" name="Google Shape;418;p61"/>
          <p:cNvPicPr preferRelativeResize="0"/>
          <p:nvPr/>
        </p:nvPicPr>
        <p:blipFill rotWithShape="1">
          <a:blip r:embed="rId4">
            <a:alphaModFix/>
          </a:blip>
          <a:srcRect b="67918" l="0" r="0" t="0"/>
          <a:stretch/>
        </p:blipFill>
        <p:spPr>
          <a:xfrm>
            <a:off x="248825" y="4317800"/>
            <a:ext cx="4970274" cy="22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0" name="Google Shape;420;p6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演算法</a:t>
            </a:r>
            <a:r>
              <a:rPr b="0" lang="zh-TW" sz="3200"/>
              <a:t>的選擇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演算法適用範圍 (1/2)</a:t>
            </a:r>
            <a:endParaRPr/>
          </a:p>
        </p:txBody>
      </p:sp>
      <p:sp>
        <p:nvSpPr>
          <p:cNvPr id="421" name="Google Shape;421;p61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61"/>
          <p:cNvPicPr preferRelativeResize="0"/>
          <p:nvPr/>
        </p:nvPicPr>
        <p:blipFill rotWithShape="1">
          <a:blip r:embed="rId5">
            <a:alphaModFix/>
          </a:blip>
          <a:srcRect b="66681" l="0" r="68602" t="0"/>
          <a:stretch/>
        </p:blipFill>
        <p:spPr>
          <a:xfrm>
            <a:off x="533400" y="1791150"/>
            <a:ext cx="2392476" cy="190417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3" name="Google Shape;423;p61"/>
          <p:cNvSpPr/>
          <p:nvPr/>
        </p:nvSpPr>
        <p:spPr>
          <a:xfrm>
            <a:off x="1317100" y="2508775"/>
            <a:ext cx="573600" cy="46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pSp>
        <p:nvGrpSpPr>
          <p:cNvPr id="424" name="Google Shape;424;p61"/>
          <p:cNvGrpSpPr/>
          <p:nvPr/>
        </p:nvGrpSpPr>
        <p:grpSpPr>
          <a:xfrm>
            <a:off x="640125" y="3534925"/>
            <a:ext cx="1146900" cy="1132200"/>
            <a:chOff x="4909350" y="2248100"/>
            <a:chExt cx="1146900" cy="1132200"/>
          </a:xfrm>
        </p:grpSpPr>
        <p:sp>
          <p:nvSpPr>
            <p:cNvPr id="425" name="Google Shape;425;p61"/>
            <p:cNvSpPr/>
            <p:nvPr/>
          </p:nvSpPr>
          <p:spPr>
            <a:xfrm>
              <a:off x="4909350" y="2248100"/>
              <a:ext cx="1146900" cy="1132200"/>
            </a:xfrm>
            <a:prstGeom prst="wedgeEllipseCallout">
              <a:avLst>
                <a:gd fmla="val 26186" name="adj1"/>
                <a:gd fmla="val -76071" name="adj2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>
                  <a:solidFill>
                    <a:srgbClr val="FFFFFF"/>
                  </a:solidFill>
                </a:rPr>
                <a:t>!</a:t>
              </a:r>
              <a:endParaRPr b="1" sz="4800">
                <a:solidFill>
                  <a:srgbClr val="FFFFFF"/>
                </a:solidFill>
              </a:endParaRPr>
            </a:p>
          </p:txBody>
        </p:sp>
        <p:pic>
          <p:nvPicPr>
            <p:cNvPr id="426" name="Google Shape;426;p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01050" y="2432450"/>
              <a:ext cx="763500" cy="76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61"/>
          <p:cNvSpPr/>
          <p:nvPr/>
        </p:nvSpPr>
        <p:spPr>
          <a:xfrm>
            <a:off x="3728600" y="5350600"/>
            <a:ext cx="1146900" cy="46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428" name="Google Shape;428;p61"/>
          <p:cNvCxnSpPr/>
          <p:nvPr/>
        </p:nvCxnSpPr>
        <p:spPr>
          <a:xfrm>
            <a:off x="1890700" y="3024900"/>
            <a:ext cx="1749000" cy="2300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29" name="Google Shape;429;p61"/>
          <p:cNvCxnSpPr/>
          <p:nvPr/>
        </p:nvCxnSpPr>
        <p:spPr>
          <a:xfrm flipH="1" rot="10800000">
            <a:off x="5038175" y="4177600"/>
            <a:ext cx="968100" cy="1281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6" name="Google Shape;436;p6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演算法的選擇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演算法適用範圍 (2/2)</a:t>
            </a:r>
            <a:endParaRPr/>
          </a:p>
        </p:txBody>
      </p:sp>
      <p:sp>
        <p:nvSpPr>
          <p:cNvPr id="437" name="Google Shape;437;p6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800"/>
              <a:t>CAPABILITES</a:t>
            </a:r>
            <a:endParaRPr sz="18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/>
              <a:t>適用範圍</a:t>
            </a:r>
            <a:endParaRPr b="1"/>
          </a:p>
        </p:txBody>
      </p:sp>
      <p:sp>
        <p:nvSpPr>
          <p:cNvPr id="439" name="Google Shape;439;p6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000"/>
              <a:buChar char="●"/>
            </a:pPr>
            <a:r>
              <a:rPr b="1" lang="zh-TW" sz="2000">
                <a:solidFill>
                  <a:srgbClr val="FF0000"/>
                </a:solidFill>
              </a:rPr>
              <a:t>Class </a:t>
            </a:r>
            <a:r>
              <a:rPr b="1" lang="zh-TW" sz="2000">
                <a:solidFill>
                  <a:srgbClr val="FF0000"/>
                </a:solidFill>
              </a:rPr>
              <a:t>預測目標</a:t>
            </a:r>
            <a:endParaRPr b="1" sz="2000">
              <a:solidFill>
                <a:srgbClr val="FF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○"/>
            </a:pPr>
            <a:r>
              <a:rPr b="1" lang="zh-TW" sz="1800">
                <a:solidFill>
                  <a:srgbClr val="FF0000"/>
                </a:solidFill>
              </a:rPr>
              <a:t>Nominal 類別型</a:t>
            </a:r>
            <a:endParaRPr b="1" sz="1800">
              <a:solidFill>
                <a:srgbClr val="FF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Binary 布林型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Missing 缺失值</a:t>
            </a:r>
            <a:endParaRPr sz="18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zh-TW" sz="2000"/>
              <a:t>Attributes 屬性</a:t>
            </a:r>
            <a:endParaRPr b="1" sz="20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Date 日期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Unary 名義陣列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Binary 布林型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Numeric 數值型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Missing 缺失值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Nominal 類別型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 sz="1800"/>
              <a:t>Empty nominal 空白</a:t>
            </a:r>
            <a:endParaRPr sz="18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zh-TW" sz="2000"/>
              <a:t>Addtional 其他限制</a:t>
            </a:r>
            <a:endParaRPr b="1"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 sz="2000"/>
              <a:t>min # of instances</a:t>
            </a:r>
            <a:br>
              <a:rPr lang="zh-TW" sz="2000"/>
            </a:br>
            <a:r>
              <a:rPr lang="zh-TW" sz="2000"/>
              <a:t>最小案例數量</a:t>
            </a:r>
            <a:endParaRPr sz="2000"/>
          </a:p>
        </p:txBody>
      </p:sp>
      <p:pic>
        <p:nvPicPr>
          <p:cNvPr id="440" name="Google Shape;44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450" y="2920500"/>
            <a:ext cx="3671300" cy="321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7" name="Google Shape;447;p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預測性分析的演算法挑選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資料類型的差異</a:t>
            </a:r>
            <a:endParaRPr/>
          </a:p>
        </p:txBody>
      </p:sp>
      <p:sp>
        <p:nvSpPr>
          <p:cNvPr id="448" name="Google Shape;448;p6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3"/>
          <p:cNvSpPr/>
          <p:nvPr/>
        </p:nvSpPr>
        <p:spPr>
          <a:xfrm>
            <a:off x="5739900" y="4325552"/>
            <a:ext cx="1950300" cy="819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迴歸</a:t>
            </a:r>
            <a:endParaRPr b="1"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0" name="Google Shape;450;p63"/>
          <p:cNvSpPr/>
          <p:nvPr/>
        </p:nvSpPr>
        <p:spPr>
          <a:xfrm>
            <a:off x="1567950" y="4325552"/>
            <a:ext cx="1950300" cy="819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b="1"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1" name="Google Shape;451;p63"/>
          <p:cNvSpPr/>
          <p:nvPr/>
        </p:nvSpPr>
        <p:spPr>
          <a:xfrm>
            <a:off x="3311175" y="2549200"/>
            <a:ext cx="2521800" cy="8199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</a:t>
            </a:r>
            <a:endParaRPr b="1"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52" name="Google Shape;452;p63"/>
          <p:cNvCxnSpPr>
            <a:stCxn id="451" idx="2"/>
            <a:endCxn id="450" idx="0"/>
          </p:cNvCxnSpPr>
          <p:nvPr/>
        </p:nvCxnSpPr>
        <p:spPr>
          <a:xfrm flipH="1">
            <a:off x="2543175" y="3369100"/>
            <a:ext cx="2028900" cy="95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3" name="Google Shape;453;p63"/>
          <p:cNvCxnSpPr>
            <a:stCxn id="451" idx="2"/>
            <a:endCxn id="449" idx="0"/>
          </p:cNvCxnSpPr>
          <p:nvPr/>
        </p:nvCxnSpPr>
        <p:spPr>
          <a:xfrm>
            <a:off x="4572075" y="3369100"/>
            <a:ext cx="2142900" cy="95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4" name="Google Shape;454;p63"/>
          <p:cNvSpPr txBox="1"/>
          <p:nvPr/>
        </p:nvSpPr>
        <p:spPr>
          <a:xfrm>
            <a:off x="649850" y="3112775"/>
            <a:ext cx="20448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Nominal (Nom)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類別型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例如學校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5" name="Google Shape;455;p63"/>
          <p:cNvSpPr txBox="1"/>
          <p:nvPr/>
        </p:nvSpPr>
        <p:spPr>
          <a:xfrm>
            <a:off x="6187175" y="3112775"/>
            <a:ext cx="20448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Numeric (Num)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數值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型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例如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期末成績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2" name="Google Shape;462;p6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其他的預測性分析演算法</a:t>
            </a:r>
            <a:endParaRPr/>
          </a:p>
        </p:txBody>
      </p:sp>
      <p:sp>
        <p:nvSpPr>
          <p:cNvPr id="464" name="Google Shape;464;p6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65" name="Google Shape;465;p64"/>
          <p:cNvGraphicFramePr/>
          <p:nvPr/>
        </p:nvGraphicFramePr>
        <p:xfrm>
          <a:off x="500450" y="2089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{B09B0A37-A9A1-4D79-8E9D-ECBFF4C84B87}</a:tableStyleId>
              </a:tblPr>
              <a:tblGrid>
                <a:gridCol w="1506950"/>
                <a:gridCol w="3219625"/>
                <a:gridCol w="3440700"/>
              </a:tblGrid>
              <a:tr h="4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分類演算法</a:t>
                      </a:r>
                      <a:endParaRPr sz="20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迴歸演算法</a:t>
                      </a:r>
                      <a:endParaRPr sz="20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1189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白箱演算法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NaiveBayes 樸素貝氏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Logistic 羅吉斯特迴歸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IBK 最鄰近分類KNN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M5P 樹狀結構的迴歸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45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黑箱演算法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SMO 支持向量機</a:t>
                      </a:r>
                      <a:endParaRPr sz="20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MultilayerPerceptron 類神經網路</a:t>
                      </a:r>
                      <a:endParaRPr sz="20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SMOreg 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支持向量機的迴歸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RandomForest 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隨機森林演算法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Microsoft JhengHei"/>
                        <a:buChar char="●"/>
                      </a:pPr>
                      <a:r>
                        <a:rPr lang="zh-TW" sz="20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MultilayerPerceptron </a:t>
                      </a:r>
                      <a:br>
                        <a:rPr lang="zh-TW" sz="20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20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類神經網路</a:t>
                      </a:r>
                      <a:endParaRPr sz="20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2" name="Google Shape;472;p6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預測性演算法的類型</a:t>
            </a:r>
            <a:endParaRPr/>
          </a:p>
        </p:txBody>
      </p:sp>
      <p:sp>
        <p:nvSpPr>
          <p:cNvPr id="473" name="Google Shape;473;p65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白箱演算法</a:t>
            </a:r>
            <a:endParaRPr/>
          </a:p>
        </p:txBody>
      </p:sp>
      <p:sp>
        <p:nvSpPr>
          <p:cNvPr id="474" name="Google Shape;474;p65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rgbClr val="134F5C"/>
              </a:buClr>
              <a:buSzPts val="2400"/>
              <a:buChar char="●"/>
            </a:pPr>
            <a:r>
              <a:rPr lang="zh-TW">
                <a:solidFill>
                  <a:srgbClr val="134F5C"/>
                </a:solidFill>
              </a:rPr>
              <a:t>能夠解釋模型規則</a:t>
            </a:r>
            <a:endParaRPr>
              <a:solidFill>
                <a:srgbClr val="134F5C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Char char="●"/>
            </a:pPr>
            <a:r>
              <a:rPr lang="zh-TW">
                <a:solidFill>
                  <a:srgbClr val="660000"/>
                </a:solidFill>
              </a:rPr>
              <a:t>模型評估較不準確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475" name="Google Shape;475;p65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2400"/>
              <a:buChar char="●"/>
            </a:pPr>
            <a:r>
              <a:rPr lang="zh-TW">
                <a:solidFill>
                  <a:srgbClr val="990000"/>
                </a:solidFill>
              </a:rPr>
              <a:t>不能解釋模型規則</a:t>
            </a:r>
            <a:endParaRPr>
              <a:solidFill>
                <a:srgbClr val="99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●"/>
            </a:pPr>
            <a:r>
              <a:rPr lang="zh-TW">
                <a:solidFill>
                  <a:srgbClr val="38761D"/>
                </a:solidFill>
              </a:rPr>
              <a:t>模型評估較為準確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476" name="Google Shape;476;p65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黑箱演算法</a:t>
            </a:r>
            <a:endParaRPr/>
          </a:p>
        </p:txBody>
      </p:sp>
      <p:sp>
        <p:nvSpPr>
          <p:cNvPr id="477" name="Google Shape;477;p65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https://blog.eloquent.ai/2018/08/30/machine-learning-for-executives/</a:t>
            </a:r>
            <a:r>
              <a:rPr lang="zh-TW"/>
              <a:t> </a:t>
            </a:r>
            <a:endParaRPr/>
          </a:p>
        </p:txBody>
      </p:sp>
      <p:pic>
        <p:nvPicPr>
          <p:cNvPr id="478" name="Google Shape;47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387" y="3650650"/>
            <a:ext cx="3432675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7350" y="4274172"/>
            <a:ext cx="3646050" cy="13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