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02" r:id="rId4"/>
    <p:sldMasterId id="214748370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92E2B6F-391F-422E-BABC-00608B231FA4}">
  <a:tblStyle styleId="{692E2B6F-391F-422E-BABC-00608B231F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XiSkOSbaqEzFC7X_-Q1FewS-9Hhw2a_pjGfKv9uGvMI/edit#" TargetMode="External"/><Relationship Id="rId3" Type="http://schemas.openxmlformats.org/officeDocument/2006/relationships/hyperlink" Target="https://docs.google.com/document/d/1QuApzboOkpHZjEBe0Q7uruOqh6xlDB4sHNIXVZ9oQdk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bGQ55Wv4FBXidKVa32l9JH6WDBn0M8dhMo7I4xFdvZE/edit#slide=id.g2d18d72569_0_92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ortonworks.com/blog/7-key-drivers-for-the-big-data-market/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ikiwand.com/zh-tw/%E9%80%97%E5%8F%B7%E5%88%86%E9%9A%94%E5%80%BC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manucartoons/photos/a.113566055350963/549179125122985/?type=3&amp;__xts__%5B0%5D=68.ARB-oPXig7LaPmCXIhxkdsR6-r237BDWU-qU7fV0w649b3hcD9ADbrL4kd-oQ9WdnJT4ISRnmwuWpPdgGm8el_2o0noODhH77lUAinMfAOeTLIR2Fx10w3AcBWAvy-NA_2bWsBIhcD1_V6aCGP2xgszQl62ofgpb2MQR1JSeQjIM03ckYbTrandP3Mi2AUfEvIq8MXXla0XoGOnfUSH2HYJOr8jj5tSAO2eGwR5rTnQxtKctp5RjmzuAG8NHbfSX2NtZvAln_pqIldl0hjmpbQItYrgo3LkPTF2-U1Dk794pMSPsDubOqSEoDZeN8sYRphQ&amp;__tn__=-R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_8_AqCxImQZ1-3pOXqLcMMwPVZXPzFC6gu47U0MTLrg/edit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dc638397f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dc638397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課程編輯網頁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https://docs.google.com/document/d/1XiSkOSbaqEzFC7X_-Q1FewS-9Hhw2a_pjGfKv9uGvMI/edit#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W14 分類與預測：貝氏網路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https://docs.google.com/presentation/d/1fXzH2xWUigsy8bD8usxrO4V9fPW8xjAdtEHU6_Jui3A/edit?usp=sharing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文本探勘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http://l.pulipuli.info/19/ncku-tm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活動說明網頁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https://docs.google.com/document/d/1QuApzboOkpHZjEBe0Q7uruOqh6xlDB4sHNIXVZ9oQdk/edit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90分鐘+90分鐘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13：00 - 14：30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14：30 - 14：40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休息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14：40 - 16：20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g1dc638397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5e1089c260_0_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5e1089c260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5e1089c260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e1089c260_2_70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5e1089c260_2_7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紐西蘭懷卡托大學機器學習實驗室專為學習資料探勘所開發的Java軟體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5e1089c260_2_7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e1089c260_0_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5e1089c260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5e1089c260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e1089c260_2_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e1089c260_2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紐西蘭懷卡托大學機器學習實驗室以Weka為名，開發一工具名為「懷卡托知識分析環境」(Waikato Environment for Knowledge Analysis)，並以各字的字首組成Weka一詞。這就是資料探勘工具Weka名稱的由來。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5e1089c260_2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e1089c260_0_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5e1089c260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https://docs.google.com/presentation/d/1bGQ55Wv4FBXidKVa32l9JH6WDBn0M8dhMo7I4xFdvZE/edit#slide=id.g2d18d72569_0_92</a:t>
            </a:r>
            <a:r>
              <a:rPr lang="zh-TW"/>
              <a:t> </a:t>
            </a:r>
            <a:endParaRPr/>
          </a:p>
        </p:txBody>
      </p:sp>
      <p:sp>
        <p:nvSpPr>
          <p:cNvPr id="524" name="Google Shape;524;g5e1089c260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5e1089c260_0_2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5e1089c260_0_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5e1089c260_0_2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5e1089c260_3_5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5e1089c260_3_5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5e1089c260_3_5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e1089c260_3_5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e1089c260_3_5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5e1089c260_3_5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5e1089c260_3_6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5e1089c260_3_6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5e1089c260_3_6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5e1089c260_3_6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5e1089c260_3_6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5e1089c260_3_6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e1089c260_2_6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e1089c260_2_6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u="sng">
                <a:solidFill>
                  <a:srgbClr val="27278B"/>
                </a:solidFill>
                <a:hlinkClick r:id="rId2"/>
              </a:rPr>
              <a:t>https://hortonworks.com/blog/7-key-drivers-for-the-big-data-market/</a:t>
            </a:r>
            <a:r>
              <a:rPr lang="zh-TW" sz="11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381" name="Google Shape;381;g5e1089c260_2_6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5e1089c260_2_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5e1089c260_2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5e1089c260_2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5e1089c260_0_2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5e1089c260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5e1089c260_0_2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e1089c260_0_18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e1089c260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g5e1089c260_0_1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5e1d40a66d_1_3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5e1d40a66d_1_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hlinkClick r:id="rId2"/>
              </a:rPr>
              <a:t>https://www.wikiwand.com/zh-tw/%E9%80%97%E5%8F%B7%E5%88%86%E9%9A%94%E5%80%BC</a:t>
            </a:r>
            <a:endParaRPr/>
          </a:p>
        </p:txBody>
      </p:sp>
      <p:sp>
        <p:nvSpPr>
          <p:cNvPr id="690" name="Google Shape;690;g5e1d40a66d_1_3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5e1089c260_0_2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5e1089c260_0_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5e1089c260_0_2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5e1d40a66d_0_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5e1d40a66d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案例 (Instance)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抽樣對象、觀察值個體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5e1d40a66d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5f58949f47_0_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5f58949f47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案例 (Instance)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抽樣對象、觀察值個體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5f58949f47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e1d40a66d_0_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e1d40a66d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 Nominal 類別型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male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臺南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g5e1d40a66d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5e1089c260_0_1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5e1089c260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5e1089c260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5e1089c260_0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5e1089c260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g5e1089c260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e1089c260_2_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e1089c260_2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u="sng">
                <a:solidFill>
                  <a:srgbClr val="27278B"/>
                </a:solidFill>
                <a:hlinkClick r:id="rId2"/>
              </a:rPr>
              <a:t>https://www.facebook.com/manucartoons/photos/a.113566055350963/549179125122985/?type=3&amp;__xts__%5B0%5D=68.ARB-oPXig7LaPmCXIhxkdsR6-r237BDWU-qU7fV0w649b3hcD9ADbrL4kd-oQ9WdnJT4ISRnmwuWpPdgGm8el_2o0noODhH77lUAinMfAOeTLIR2Fx10w3AcBWAvy-NA_2bWsBIhcD1_V6aCGP2xgszQl62ofgpb2MQR1JSeQjIM03ckYbTrandP3Mi2AUfEvIq8MXXla0XoGOnfUSH2HYJOr8jj5tSAO2eGwR5rTnQxtKctp5RjmzuAG8NHbfSX2NtZvAln_pqIldl0hjmpbQItYrgo3LkPTF2-U1Dk794pMSPsDubOqSEoDZeN8sYRphQ&amp;__tn__=-R</a:t>
            </a:r>
            <a:endParaRPr/>
          </a:p>
        </p:txBody>
      </p:sp>
      <p:sp>
        <p:nvSpPr>
          <p:cNvPr id="390" name="Google Shape;390;g5e1089c260_2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5e1089c260_0_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5e1089c260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g5e1089c260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5e1089c260_0_1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5e1089c260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5e1089c260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5e1d40a66d_0_1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5e1d40a66d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g5e1d40a66d_0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5e1d40a66d_0_19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5e1d40a66d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https://docs.google.com/presentation/d/1_8_AqCxImQZ1-3pOXqLcMMwPVZXPzFC6gu47U0MTLrg/edit</a:t>
            </a:r>
            <a:r>
              <a:rPr lang="zh-TW"/>
              <a:t> </a:t>
            </a:r>
            <a:endParaRPr/>
          </a:p>
        </p:txBody>
      </p:sp>
      <p:sp>
        <p:nvSpPr>
          <p:cNvPr id="863" name="Google Shape;863;g5e1d40a66d_0_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5e1089c260_0_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5e1089c260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g5e1089c260_0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5e1089c260_2_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5e1089c260_2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g5e1089c260_2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5e1089c260_0_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5e1089c260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5e1089c260_0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5e1089c260_0_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5e1089c260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g5e1089c260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5e1089c260_0_10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5e1089c260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g5e1089c260_0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5e1089c260_0_1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5e1089c260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5e1089c260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5e1089c260_2_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5e1089c260_2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5e1089c260_2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5e1089c260_0_1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5e1089c260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g5e1089c260_0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5e1089c260_0_1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5e1089c260_0_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g5e1089c260_0_1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5e1089c260_0_1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5e1089c260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g5e1089c260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5e1d40a66d_0_2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5e1d40a66d_0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5e1d40a66d_0_2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5e1d40a66d_0_2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5e1d40a66d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g5e1d40a66d_0_2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5e1d40a66d_0_3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5e1d40a66d_0_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g5e1d40a66d_0_3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5e1d40a66d_2_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5e1d40a66d_2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g5e1d40a66d_2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e1089c260_3_7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e1089c260_3_7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5e1089c260_3_7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e1089c260_3_7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e1089c260_3_7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5e1089c260_3_7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e2936cc8e_1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e2936cc8e_1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5e2936cc8e_1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5e2936cc8e_1_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5e2936cc8e_1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5e2936cc8e_1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f59197e20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5f59197e2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5f59197e2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hyperlink" Target="http://blog.pulipuli.info" TargetMode="External"/><Relationship Id="rId7" Type="http://schemas.openxmlformats.org/officeDocument/2006/relationships/image" Target="../media/image2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Relationship Id="rId3" Type="http://schemas.openxmlformats.org/officeDocument/2006/relationships/image" Target="../media/image43.jpg"/><Relationship Id="rId4" Type="http://schemas.openxmlformats.org/officeDocument/2006/relationships/image" Target="../media/image40.png"/><Relationship Id="rId5" Type="http://schemas.openxmlformats.org/officeDocument/2006/relationships/image" Target="../media/image3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Relationship Id="rId3" Type="http://schemas.openxmlformats.org/officeDocument/2006/relationships/image" Target="../media/image43.jpg"/><Relationship Id="rId4" Type="http://schemas.openxmlformats.org/officeDocument/2006/relationships/image" Target="../media/image40.png"/><Relationship Id="rId5" Type="http://schemas.openxmlformats.org/officeDocument/2006/relationships/image" Target="../media/image31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42.gif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1">
  <p:cSld name="TWO_OBJECTS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 1">
  <p:cSld name="1_章節標題_2_1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77" name="Google Shape;77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">
  <p:cSld name="1_章節標題_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">
  <p:cSld name="1_章節標題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6" y="4293096"/>
            <a:ext cx="3347864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1">
  <p:cSld name="1_章節標題_1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4356671" y="1571400"/>
            <a:ext cx="3402300" cy="872700"/>
          </a:xfrm>
          <a:prstGeom prst="roundRect">
            <a:avLst>
              <a:gd fmla="val 16667" name="adj"/>
            </a:avLst>
          </a:prstGeom>
          <a:solidFill>
            <a:srgbClr val="783F0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400">
                <a:solidFill>
                  <a:srgbClr val="FFFFFF"/>
                </a:solidFill>
              </a:rPr>
              <a:t>布丁布丁吃什麼？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000" u="sng">
                <a:solidFill>
                  <a:srgbClr val="FFFFFF"/>
                </a:solidFill>
                <a:hlinkClick r:id="rId6"/>
              </a:rPr>
              <a:t>http://blog.pulipuli.info</a:t>
            </a:r>
            <a:r>
              <a:rPr lang="zh-TW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475" y="1493851"/>
            <a:ext cx="1034899" cy="1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1 1">
  <p:cSld name="1_章節標題_1_1"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熊部長問號圖.png"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575" y="2733663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type="title"/>
          </p:nvPr>
        </p:nvSpPr>
        <p:spPr>
          <a:xfrm>
            <a:off x="3379400" y="14669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">
  <p:cSld name="BLANK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內容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" name="Google Shape;137;p20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 1" showMasterSp="0">
  <p:cSld name="TITLE_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圖片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1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直排文字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直排標題及文字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 rot="5400000">
            <a:off x="4824412" y="2424113"/>
            <a:ext cx="575310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 rot="5400000">
            <a:off x="652462" y="452438"/>
            <a:ext cx="575310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表格" type="tbl">
  <p:cSld name="TAB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 2" showMasterSp="0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7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72" name="Google Shape;172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7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 1" showMasterSp="0">
  <p:cSld name="TITLE_1">
    <p:bg>
      <p:bgPr>
        <a:solidFill>
          <a:srgbClr val="31303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28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29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2" name="Google Shape;192;p30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物件" type="obj">
  <p:cSld name="OBJEC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" name="Google Shape;197;p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8" name="Google Shape;198;p3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2" name="Google Shape;202;p3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 1">
  <p:cSld name="TITLE_ONLY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7" name="Google Shape;207;p3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16" name="Google Shape;216;p3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 1">
  <p:cSld name="TWO_OBJECTS_WITH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32715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1" name="Google Shape;221;p35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2" name="Google Shape;222;p35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p35"/>
          <p:cNvSpPr txBox="1"/>
          <p:nvPr>
            <p:ph idx="5" type="body"/>
          </p:nvPr>
        </p:nvSpPr>
        <p:spPr>
          <a:xfrm>
            <a:off x="59948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" type="twoObj">
  <p:cSld name="TWO_OBJECT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2" name="Google Shape;232;p3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2 2">
  <p:cSld name="TWO_OBJECTS_2_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8" name="Google Shape;238;p3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0" name="Google Shape;240;p3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2">
  <p:cSld name="TWO_OBJECTS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6" name="Google Shape;246;p3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7" name="Google Shape;247;p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3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2 1">
  <p:cSld name="TWO_OBJECTS_2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74117" l="0" r="0" t="6725"/>
          <a:stretch/>
        </p:blipFill>
        <p:spPr>
          <a:xfrm>
            <a:off x="0" y="1375"/>
            <a:ext cx="9143999" cy="13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4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53340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2" type="body"/>
          </p:nvPr>
        </p:nvSpPr>
        <p:spPr>
          <a:xfrm>
            <a:off x="470535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3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 1">
  <p:cSld name="TWO_OBJECTS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40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2" name="Google Shape;262;p40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3" name="Google Shape;263;p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4" name="Google Shape;264;p4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 1">
  <p:cSld name="1_章節標題_2_1"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1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67" name="Google Shape;267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1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72" name="Google Shape;272;p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 1 1">
  <p:cSld name="1_章節標題_2_1_1"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4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76" name="Google Shape;276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4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Google Shape;2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0" name="Google Shape;280;p4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81" name="Google Shape;281;p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2">
  <p:cSld name="1_章節標題_2"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4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85" name="Google Shape;285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4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4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289" name="Google Shape;28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1" name="Google Shape;291;p4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92" name="Google Shape;292;p4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3" name="Google Shape;293;p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">
  <p:cSld name="1_章節標題">
    <p:bg>
      <p:bgPr>
        <a:solidFill>
          <a:srgbClr val="FFFF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章節標題 1">
  <p:cSld name="1_章節標題_1">
    <p:bg>
      <p:bgPr>
        <a:solidFill>
          <a:srgbClr val="FFFFFF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5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 type="blank">
  <p:cSld name="BLANK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4" name="Google Shape;314;p4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3">
  <p:cSld name="BLANK_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">
  <p:cSld name="BLANK_2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2" name="Google Shape;322;p4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5" name="Google Shape;325;p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 2">
  <p:cSld name="BLANK_2_2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8" name="Google Shape;328;p4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9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1" name="Google Shape;331;p49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2" name="Google Shape;332;p49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2 1">
  <p:cSld name="BLANK_2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5" name="Google Shape;335;p50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0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8" name="Google Shape;338;p50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 1">
  <p:cSld name="BLANK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1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1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3" name="Google Shape;343;p5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物件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內容" type="objTx">
  <p:cSld name="OBJECT_WITH_CAPTION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6" name="Google Shape;346;p52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47" name="Google Shape;347;p52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48" name="Google Shape;348;p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9" name="Google Shape;349;p52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含標題的圖片" type="picTx">
  <p:cSld name="PICTURE_WITH_CAPTION_TEXT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2" name="Google Shape;352;p53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53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54" name="Google Shape;354;p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5" name="Google Shape;355;p53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直排文字" type="vertTx">
  <p:cSld name="VERTICAL_TEXT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8" name="Google Shape;358;p54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59" name="Google Shape;359;p54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0" name="Google Shape;360;p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直排標題及文字" type="vertTitleAndTx">
  <p:cSld name="VERTICAL_TITLE_AND_VERTICAL_TEX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5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55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64" name="Google Shape;364;p55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5" name="Google Shape;365;p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表格" type="tbl">
  <p:cSld name="TABLE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8" name="Google Shape;368;p56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9" name="Google Shape;369;p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0" name="Google Shape;370;p56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對 1">
  <p:cSld name="TWO_OBJECTS_WITH_TEX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" name="Google Shape;57;p9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兩項物件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" name="Google Shape;68;p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3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3" name="Google Shape;163;p25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49.png"/><Relationship Id="rId5" Type="http://schemas.openxmlformats.org/officeDocument/2006/relationships/image" Target="../media/image54.png"/><Relationship Id="rId6" Type="http://schemas.openxmlformats.org/officeDocument/2006/relationships/hyperlink" Target="https://www.waikato.ac.nz/" TargetMode="External"/><Relationship Id="rId7" Type="http://schemas.openxmlformats.org/officeDocument/2006/relationships/image" Target="../media/image4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cs.waikato.ac.nz/ml/weka/" TargetMode="External"/><Relationship Id="rId4" Type="http://schemas.openxmlformats.org/officeDocument/2006/relationships/image" Target="../media/image48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blog.pulipuli.info/2017/07/weka-spin-animation-of-weka-bird.html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5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mobileprivacy.org/2013/06/digital-privacy-isnt-taken-it-is-given-away/" TargetMode="External"/><Relationship Id="rId4" Type="http://schemas.openxmlformats.org/officeDocument/2006/relationships/image" Target="../media/image5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hortonworks.com/blog/7-key-drivers-for-the-big-data-market/" TargetMode="External"/><Relationship Id="rId4" Type="http://schemas.openxmlformats.org/officeDocument/2006/relationships/image" Target="../media/image4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gif"/><Relationship Id="rId4" Type="http://schemas.openxmlformats.org/officeDocument/2006/relationships/image" Target="../media/image80.png"/><Relationship Id="rId5" Type="http://schemas.openxmlformats.org/officeDocument/2006/relationships/image" Target="../media/image65.png"/><Relationship Id="rId6" Type="http://schemas.openxmlformats.org/officeDocument/2006/relationships/image" Target="../media/image7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Relationship Id="rId5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Relationship Id="rId4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cs.waikato.ac.nz" TargetMode="External"/><Relationship Id="rId4" Type="http://schemas.openxmlformats.org/officeDocument/2006/relationships/hyperlink" Target="https://www.cs.waikato.ac.nz" TargetMode="External"/><Relationship Id="rId9" Type="http://schemas.openxmlformats.org/officeDocument/2006/relationships/image" Target="../media/image62.png"/><Relationship Id="rId5" Type="http://schemas.openxmlformats.org/officeDocument/2006/relationships/hyperlink" Target="https://www.cs.waikato.ac.nz" TargetMode="External"/><Relationship Id="rId6" Type="http://schemas.openxmlformats.org/officeDocument/2006/relationships/image" Target="../media/image48.gif"/><Relationship Id="rId7" Type="http://schemas.openxmlformats.org/officeDocument/2006/relationships/image" Target="../media/image68.png"/><Relationship Id="rId8" Type="http://schemas.openxmlformats.org/officeDocument/2006/relationships/image" Target="../media/image73.png"/><Relationship Id="rId10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me1237guy.pixnet.net/blog/post/59757613-%E5%AE%89%E8%A3%9Dweka" TargetMode="External"/><Relationship Id="rId4" Type="http://schemas.openxmlformats.org/officeDocument/2006/relationships/image" Target="../media/image8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blog.pulipuli.info/2017/06/wekautf8-how-to-process-chinese-data-in.html" TargetMode="External"/><Relationship Id="rId4" Type="http://schemas.openxmlformats.org/officeDocument/2006/relationships/hyperlink" Target="http://blog.pulipuli.info/2017/06/wekautf8-how-to-process-chinese-data-in.html" TargetMode="External"/><Relationship Id="rId5" Type="http://schemas.openxmlformats.org/officeDocument/2006/relationships/image" Target="../media/image76.png"/><Relationship Id="rId6" Type="http://schemas.openxmlformats.org/officeDocument/2006/relationships/image" Target="../media/image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zh-tw.libreoffice.org" TargetMode="External"/><Relationship Id="rId4" Type="http://schemas.openxmlformats.org/officeDocument/2006/relationships/hyperlink" Target="https://zh-tw.libreoffice.org" TargetMode="External"/><Relationship Id="rId5" Type="http://schemas.openxmlformats.org/officeDocument/2006/relationships/hyperlink" Target="https://zh-tw.libreoffice.org" TargetMode="External"/><Relationship Id="rId6" Type="http://schemas.openxmlformats.org/officeDocument/2006/relationships/image" Target="../media/image8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Relationship Id="rId4" Type="http://schemas.openxmlformats.org/officeDocument/2006/relationships/image" Target="../media/image7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kriptonesia.com/weka-data-mining-software-download/" TargetMode="External"/><Relationship Id="rId4" Type="http://schemas.openxmlformats.org/officeDocument/2006/relationships/image" Target="../media/image7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machinelearningmastery.com/compare-performance-machine-learning-algorithms-weka/" TargetMode="External"/><Relationship Id="rId4" Type="http://schemas.openxmlformats.org/officeDocument/2006/relationships/image" Target="../media/image8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archive.ics.uci.edu/ml/datasets/Student+Performance" TargetMode="External"/><Relationship Id="rId4" Type="http://schemas.openxmlformats.org/officeDocument/2006/relationships/image" Target="../media/image7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archive.ics.uci.edu/ml/datasets/Student+Performance" TargetMode="External"/><Relationship Id="rId4" Type="http://schemas.openxmlformats.org/officeDocument/2006/relationships/image" Target="../media/image7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archive.ics.uci.edu/ml/datasets/Student+Performance" TargetMode="External"/><Relationship Id="rId4" Type="http://schemas.openxmlformats.org/officeDocument/2006/relationships/image" Target="../media/image8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8.png"/><Relationship Id="rId4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8.png"/><Relationship Id="rId4" Type="http://schemas.openxmlformats.org/officeDocument/2006/relationships/image" Target="../media/image48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/>
          <p:nvPr>
            <p:ph idx="1" type="subTitle"/>
          </p:nvPr>
        </p:nvSpPr>
        <p:spPr>
          <a:xfrm>
            <a:off x="599675" y="4779050"/>
            <a:ext cx="41304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>
                <a:solidFill>
                  <a:schemeClr val="dk1"/>
                </a:solidFill>
              </a:rPr>
              <a:t>布丁布丁吃布丁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2019年8月9日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377" name="Google Shape;377;p5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WEKA簡介與實作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800"/>
              <a:t>Chapter 1.</a:t>
            </a:r>
            <a:r>
              <a:rPr b="0" lang="zh-TW" sz="3200"/>
              <a:t> </a:t>
            </a:r>
            <a:endParaRPr b="0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認識Weka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3" name="Google Shape;483;p66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1. </a:t>
            </a:r>
            <a:endParaRPr/>
          </a:p>
        </p:txBody>
      </p:sp>
      <p:sp>
        <p:nvSpPr>
          <p:cNvPr id="484" name="Google Shape;484;p6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認識Weka</a:t>
            </a:r>
            <a:endParaRPr/>
          </a:p>
        </p:txBody>
      </p:sp>
      <p:pic>
        <p:nvPicPr>
          <p:cNvPr id="485" name="Google Shape;48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950" y="448400"/>
            <a:ext cx="1243801" cy="12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Weka的</a:t>
            </a:r>
            <a:r>
              <a:rPr b="0" lang="zh-TW" sz="3200"/>
              <a:t>出生地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紐西蘭懷卡託大學</a:t>
            </a:r>
            <a:endParaRPr/>
          </a:p>
        </p:txBody>
      </p:sp>
      <p:grpSp>
        <p:nvGrpSpPr>
          <p:cNvPr id="492" name="Google Shape;492;p67"/>
          <p:cNvGrpSpPr/>
          <p:nvPr/>
        </p:nvGrpSpPr>
        <p:grpSpPr>
          <a:xfrm>
            <a:off x="0" y="1419687"/>
            <a:ext cx="9144058" cy="5229152"/>
            <a:chOff x="0" y="1648275"/>
            <a:chExt cx="7478578" cy="4276725"/>
          </a:xfrm>
        </p:grpSpPr>
        <p:pic>
          <p:nvPicPr>
            <p:cNvPr id="493" name="Google Shape;493;p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33750" y="1648275"/>
              <a:ext cx="4144828" cy="235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1648275"/>
              <a:ext cx="3333750" cy="427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67"/>
            <p:cNvPicPr preferRelativeResize="0"/>
            <p:nvPr/>
          </p:nvPicPr>
          <p:blipFill rotWithShape="1">
            <a:blip r:embed="rId5">
              <a:alphaModFix/>
            </a:blip>
            <a:srcRect b="0" l="18910" r="0" t="0"/>
            <a:stretch/>
          </p:blipFill>
          <p:spPr>
            <a:xfrm>
              <a:off x="3333750" y="4008225"/>
              <a:ext cx="4144826" cy="1916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Google Shape;496;p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7" name="Google Shape;497;p67"/>
          <p:cNvSpPr txBox="1"/>
          <p:nvPr>
            <p:ph idx="2" type="subTitle"/>
          </p:nvPr>
        </p:nvSpPr>
        <p:spPr>
          <a:xfrm>
            <a:off x="24200" y="6648850"/>
            <a:ext cx="8191500" cy="20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6"/>
              </a:rPr>
              <a:t>https://www.waikato.ac.nz/</a:t>
            </a:r>
            <a:r>
              <a:rPr lang="zh-TW"/>
              <a:t> </a:t>
            </a:r>
            <a:endParaRPr/>
          </a:p>
        </p:txBody>
      </p:sp>
      <p:pic>
        <p:nvPicPr>
          <p:cNvPr id="498" name="Google Shape;498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250" y="169425"/>
            <a:ext cx="1243801" cy="12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5" name="Google Shape;505;p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開放原始碼工具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endParaRPr/>
          </a:p>
        </p:txBody>
      </p:sp>
      <p:sp>
        <p:nvSpPr>
          <p:cNvPr id="506" name="Google Shape;506;p6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https://www.cs.waikato.ac.nz/ml/weka/</a:t>
            </a:r>
            <a:r>
              <a:rPr lang="zh-TW"/>
              <a:t> </a:t>
            </a:r>
            <a:endParaRPr/>
          </a:p>
        </p:txBody>
      </p:sp>
      <p:sp>
        <p:nvSpPr>
          <p:cNvPr id="507" name="Google Shape;507;p6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紐西蘭懷卡托大學機器學習實驗室專為學習資料探勘所開發的Java軟體，可用於</a:t>
            </a:r>
            <a:r>
              <a:rPr lang="zh-TW">
                <a:solidFill>
                  <a:srgbClr val="FF0000"/>
                </a:solidFill>
              </a:rPr>
              <a:t>研究</a:t>
            </a:r>
            <a:r>
              <a:rPr lang="zh-TW"/>
              <a:t>、</a:t>
            </a:r>
            <a:r>
              <a:rPr lang="zh-TW">
                <a:solidFill>
                  <a:srgbClr val="FF0000"/>
                </a:solidFill>
              </a:rPr>
              <a:t>教學</a:t>
            </a:r>
            <a:r>
              <a:rPr lang="zh-TW"/>
              <a:t>、</a:t>
            </a:r>
            <a:r>
              <a:rPr lang="zh-TW">
                <a:solidFill>
                  <a:srgbClr val="FF0000"/>
                </a:solidFill>
              </a:rPr>
              <a:t>應用</a:t>
            </a:r>
            <a:r>
              <a:rPr lang="zh-TW"/>
              <a:t>等各種用途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包含完整的資料探勘處理流程，含括</a:t>
            </a:r>
            <a:r>
              <a:rPr lang="zh-TW">
                <a:solidFill>
                  <a:srgbClr val="FF0000"/>
                </a:solidFill>
              </a:rPr>
              <a:t>資料前處理</a:t>
            </a:r>
            <a:r>
              <a:rPr lang="zh-TW"/>
              <a:t>工具、機器學習</a:t>
            </a:r>
            <a:r>
              <a:rPr lang="zh-TW">
                <a:solidFill>
                  <a:srgbClr val="FF0000"/>
                </a:solidFill>
              </a:rPr>
              <a:t>演算法</a:t>
            </a:r>
            <a:r>
              <a:rPr lang="zh-TW"/>
              <a:t>、成效</a:t>
            </a:r>
            <a:r>
              <a:rPr lang="zh-TW">
                <a:solidFill>
                  <a:srgbClr val="FF0000"/>
                </a:solidFill>
              </a:rPr>
              <a:t>評估</a:t>
            </a:r>
            <a:r>
              <a:rPr lang="zh-TW"/>
              <a:t>方法、資訊</a:t>
            </a:r>
            <a:r>
              <a:rPr lang="zh-TW">
                <a:solidFill>
                  <a:srgbClr val="FF0000"/>
                </a:solidFill>
              </a:rPr>
              <a:t>視覺化</a:t>
            </a:r>
            <a:r>
              <a:rPr lang="zh-TW"/>
              <a:t>報表摘要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兼具</a:t>
            </a:r>
            <a:r>
              <a:rPr lang="zh-TW">
                <a:solidFill>
                  <a:srgbClr val="FF0000"/>
                </a:solidFill>
              </a:rPr>
              <a:t>圖形化使用者介面</a:t>
            </a:r>
            <a:r>
              <a:rPr lang="zh-TW"/>
              <a:t>與</a:t>
            </a:r>
            <a:r>
              <a:rPr lang="zh-TW">
                <a:solidFill>
                  <a:srgbClr val="FF0000"/>
                </a:solidFill>
              </a:rPr>
              <a:t>指令列</a:t>
            </a:r>
            <a:r>
              <a:rPr lang="zh-TW"/>
              <a:t>應用工具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TW"/>
              <a:t>易於比較不同演算法的分析結果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TW"/>
              <a:t>模組化設計，能夠擴充不同的演算法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rgbClr val="FF0000"/>
                </a:solidFill>
              </a:rPr>
              <a:t>跨平臺</a:t>
            </a:r>
            <a:r>
              <a:rPr lang="zh-TW"/>
              <a:t>：Windows、Mac OS、Linux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1993年開發初版，至今最新版本是2018年發佈的3.9.3</a:t>
            </a:r>
            <a:endParaRPr/>
          </a:p>
        </p:txBody>
      </p:sp>
      <p:pic>
        <p:nvPicPr>
          <p:cNvPr id="508" name="Google Shape;50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169425"/>
            <a:ext cx="1243801" cy="12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9"/>
          <p:cNvSpPr txBox="1"/>
          <p:nvPr>
            <p:ph idx="1" type="body"/>
          </p:nvPr>
        </p:nvSpPr>
        <p:spPr>
          <a:xfrm>
            <a:off x="4639750" y="2266150"/>
            <a:ext cx="4028100" cy="42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Weka是指紐西蘭秧雞 (Gallirallus australis)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紐西蘭地區的一種不會飛的特有種鳥類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6" name="Google Shape;516;p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r>
              <a:rPr lang="zh-TW"/>
              <a:t>命名的由來</a:t>
            </a:r>
            <a:endParaRPr/>
          </a:p>
        </p:txBody>
      </p:sp>
      <p:sp>
        <p:nvSpPr>
          <p:cNvPr id="517" name="Google Shape;517;p6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http://blog.pulipuli.info/2017/07/weka-spin-animation-of-weka-bird.html</a:t>
            </a:r>
            <a:r>
              <a:rPr lang="zh-TW"/>
              <a:t> </a:t>
            </a:r>
            <a:endParaRPr/>
          </a:p>
        </p:txBody>
      </p:sp>
      <p:pic>
        <p:nvPicPr>
          <p:cNvPr id="518" name="Google Shape;518;p69"/>
          <p:cNvPicPr preferRelativeResize="0"/>
          <p:nvPr/>
        </p:nvPicPr>
        <p:blipFill rotWithShape="1">
          <a:blip r:embed="rId4">
            <a:alphaModFix/>
          </a:blip>
          <a:srcRect b="0" l="14500" r="20937" t="0"/>
          <a:stretch/>
        </p:blipFill>
        <p:spPr>
          <a:xfrm>
            <a:off x="8850" y="1810875"/>
            <a:ext cx="4560786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9"/>
          <p:cNvSpPr txBox="1"/>
          <p:nvPr/>
        </p:nvSpPr>
        <p:spPr>
          <a:xfrm>
            <a:off x="4639750" y="4166250"/>
            <a:ext cx="4103400" cy="14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FF"/>
                </a:solidFill>
              </a:rPr>
              <a:t>W</a:t>
            </a:r>
            <a:r>
              <a:rPr lang="zh-TW" sz="2800">
                <a:solidFill>
                  <a:schemeClr val="dk1"/>
                </a:solidFill>
              </a:rPr>
              <a:t>aikato </a:t>
            </a:r>
            <a:r>
              <a:rPr lang="zh-TW" sz="2800">
                <a:solidFill>
                  <a:srgbClr val="0000FF"/>
                </a:solidFill>
              </a:rPr>
              <a:t>E</a:t>
            </a:r>
            <a:r>
              <a:rPr lang="zh-TW" sz="2800">
                <a:solidFill>
                  <a:schemeClr val="dk1"/>
                </a:solidFill>
              </a:rPr>
              <a:t>nvironment for </a:t>
            </a:r>
            <a:r>
              <a:rPr lang="zh-TW" sz="2800">
                <a:solidFill>
                  <a:srgbClr val="0000FF"/>
                </a:solidFill>
              </a:rPr>
              <a:t>K</a:t>
            </a:r>
            <a:r>
              <a:rPr lang="zh-TW" sz="2800">
                <a:solidFill>
                  <a:schemeClr val="dk1"/>
                </a:solidFill>
              </a:rPr>
              <a:t>nowledge </a:t>
            </a:r>
            <a:r>
              <a:rPr lang="zh-TW" sz="2800">
                <a:solidFill>
                  <a:srgbClr val="0000FF"/>
                </a:solidFill>
              </a:rPr>
              <a:t>A</a:t>
            </a:r>
            <a:r>
              <a:rPr lang="zh-TW" sz="2800">
                <a:solidFill>
                  <a:schemeClr val="dk1"/>
                </a:solidFill>
              </a:rPr>
              <a:t>nalysis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</a:rPr>
              <a:t>↓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FF"/>
                </a:solidFill>
              </a:rPr>
              <a:t>Weka</a:t>
            </a:r>
            <a:endParaRPr sz="2800">
              <a:solidFill>
                <a:srgbClr val="0000FF"/>
              </a:solidFill>
            </a:endParaRPr>
          </a:p>
        </p:txBody>
      </p:sp>
      <p:pic>
        <p:nvPicPr>
          <p:cNvPr id="520" name="Google Shape;52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5199" y="5134925"/>
            <a:ext cx="1569600" cy="124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8" name="Google Shape;528;p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r>
              <a:rPr lang="zh-TW"/>
              <a:t>對於資料探勘的支援</a:t>
            </a:r>
            <a:endParaRPr/>
          </a:p>
        </p:txBody>
      </p:sp>
      <p:sp>
        <p:nvSpPr>
          <p:cNvPr id="529" name="Google Shape;529;p7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http://www.mobileprivacy.org/2013/06/digital-privacy-isnt-taken-it-is-given-away/</a:t>
            </a:r>
            <a:r>
              <a:rPr lang="zh-TW"/>
              <a:t> </a:t>
            </a:r>
            <a:endParaRPr/>
          </a:p>
        </p:txBody>
      </p:sp>
      <p:grpSp>
        <p:nvGrpSpPr>
          <p:cNvPr id="530" name="Google Shape;530;p70"/>
          <p:cNvGrpSpPr/>
          <p:nvPr/>
        </p:nvGrpSpPr>
        <p:grpSpPr>
          <a:xfrm>
            <a:off x="19638" y="1942525"/>
            <a:ext cx="9104724" cy="4552350"/>
            <a:chOff x="19638" y="1568575"/>
            <a:chExt cx="9104724" cy="4552350"/>
          </a:xfrm>
        </p:grpSpPr>
        <p:pic>
          <p:nvPicPr>
            <p:cNvPr id="531" name="Google Shape;531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638" y="1568575"/>
              <a:ext cx="9104724" cy="4552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70"/>
            <p:cNvSpPr/>
            <p:nvPr/>
          </p:nvSpPr>
          <p:spPr>
            <a:xfrm>
              <a:off x="6086850" y="1671442"/>
              <a:ext cx="2580900" cy="105720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Classification</a:t>
              </a:r>
              <a:endParaRPr b="1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分類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33" name="Google Shape;533;p70"/>
            <p:cNvSpPr/>
            <p:nvPr/>
          </p:nvSpPr>
          <p:spPr>
            <a:xfrm>
              <a:off x="552925" y="1671449"/>
              <a:ext cx="2580900" cy="10572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Cluster</a:t>
              </a:r>
              <a:endParaRPr b="1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分群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34" name="Google Shape;534;p70"/>
            <p:cNvSpPr/>
            <p:nvPr/>
          </p:nvSpPr>
          <p:spPr>
            <a:xfrm>
              <a:off x="3319888" y="1671442"/>
              <a:ext cx="2580900" cy="10572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Association Rule </a:t>
              </a:r>
              <a:endParaRPr b="1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關聯式規則</a:t>
              </a:r>
              <a:endParaRPr b="1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1" name="Google Shape;541;p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本課程對於資料探勘的分類</a:t>
            </a:r>
            <a:endParaRPr/>
          </a:p>
        </p:txBody>
      </p:sp>
      <p:sp>
        <p:nvSpPr>
          <p:cNvPr id="542" name="Google Shape;542;p7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71"/>
          <p:cNvSpPr/>
          <p:nvPr/>
        </p:nvSpPr>
        <p:spPr>
          <a:xfrm>
            <a:off x="3478003" y="2021825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4" name="Google Shape;544;p71"/>
          <p:cNvSpPr/>
          <p:nvPr/>
        </p:nvSpPr>
        <p:spPr>
          <a:xfrm>
            <a:off x="5049976" y="2997411"/>
            <a:ext cx="29148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監督式學習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5" name="Google Shape;545;p71"/>
          <p:cNvSpPr/>
          <p:nvPr/>
        </p:nvSpPr>
        <p:spPr>
          <a:xfrm>
            <a:off x="1005975" y="2997403"/>
            <a:ext cx="29148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非監督式學習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6" name="Google Shape;546;p71"/>
          <p:cNvSpPr/>
          <p:nvPr/>
        </p:nvSpPr>
        <p:spPr>
          <a:xfrm>
            <a:off x="1005975" y="4117357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7" name="Google Shape;547;p71"/>
          <p:cNvSpPr/>
          <p:nvPr/>
        </p:nvSpPr>
        <p:spPr>
          <a:xfrm>
            <a:off x="3478000" y="4117357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8" name="Google Shape;548;p71"/>
          <p:cNvSpPr/>
          <p:nvPr/>
        </p:nvSpPr>
        <p:spPr>
          <a:xfrm>
            <a:off x="1005975" y="52372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分群</a:t>
            </a:r>
            <a:endParaRPr b="1"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異常偵測</a:t>
            </a:r>
            <a:endParaRPr b="1"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9" name="Google Shape;549;p71"/>
          <p:cNvSpPr/>
          <p:nvPr/>
        </p:nvSpPr>
        <p:spPr>
          <a:xfrm>
            <a:off x="6014475" y="4117357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0" name="Google Shape;550;p71"/>
          <p:cNvSpPr/>
          <p:nvPr/>
        </p:nvSpPr>
        <p:spPr>
          <a:xfrm>
            <a:off x="6014475" y="52372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b="1"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迴歸</a:t>
            </a:r>
            <a:endParaRPr b="1"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1" name="Google Shape;551;p71"/>
          <p:cNvSpPr/>
          <p:nvPr/>
        </p:nvSpPr>
        <p:spPr>
          <a:xfrm>
            <a:off x="3478000" y="52372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chemeClr val="accent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關聯規則探勘</a:t>
            </a:r>
            <a:endParaRPr b="1" sz="2400">
              <a:solidFill>
                <a:schemeClr val="accent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52" name="Google Shape;552;p71"/>
          <p:cNvCxnSpPr>
            <a:stCxn id="543" idx="2"/>
            <a:endCxn id="545" idx="0"/>
          </p:cNvCxnSpPr>
          <p:nvPr/>
        </p:nvCxnSpPr>
        <p:spPr>
          <a:xfrm rot="5400000">
            <a:off x="3267703" y="1811975"/>
            <a:ext cx="381000" cy="19899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3" name="Google Shape;553;p71"/>
          <p:cNvCxnSpPr>
            <a:stCxn id="543" idx="2"/>
            <a:endCxn id="544" idx="0"/>
          </p:cNvCxnSpPr>
          <p:nvPr/>
        </p:nvCxnSpPr>
        <p:spPr>
          <a:xfrm flipH="1" rot="-5400000">
            <a:off x="5289703" y="1779875"/>
            <a:ext cx="381000" cy="20541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4" name="Google Shape;554;p71"/>
          <p:cNvCxnSpPr>
            <a:stCxn id="546" idx="2"/>
            <a:endCxn id="548" idx="0"/>
          </p:cNvCxnSpPr>
          <p:nvPr/>
        </p:nvCxnSpPr>
        <p:spPr>
          <a:xfrm flipH="1" rot="-5400000">
            <a:off x="1718775" y="49743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5" name="Google Shape;555;p71"/>
          <p:cNvCxnSpPr/>
          <p:nvPr/>
        </p:nvCxnSpPr>
        <p:spPr>
          <a:xfrm flipH="1" rot="-5400000">
            <a:off x="4149825" y="49743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71"/>
          <p:cNvCxnSpPr/>
          <p:nvPr/>
        </p:nvCxnSpPr>
        <p:spPr>
          <a:xfrm flipH="1" rot="-5400000">
            <a:off x="6726975" y="49743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7" name="Google Shape;557;p71"/>
          <p:cNvCxnSpPr>
            <a:stCxn id="544" idx="2"/>
            <a:endCxn id="547" idx="0"/>
          </p:cNvCxnSpPr>
          <p:nvPr/>
        </p:nvCxnSpPr>
        <p:spPr>
          <a:xfrm rot="5400000">
            <a:off x="5217676" y="2827611"/>
            <a:ext cx="525300" cy="20541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71"/>
          <p:cNvCxnSpPr/>
          <p:nvPr/>
        </p:nvCxnSpPr>
        <p:spPr>
          <a:xfrm flipH="1" rot="-5400000">
            <a:off x="1718775" y="385435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9" name="Google Shape;559;p71"/>
          <p:cNvCxnSpPr/>
          <p:nvPr/>
        </p:nvCxnSpPr>
        <p:spPr>
          <a:xfrm flipH="1" rot="-5400000">
            <a:off x="6777525" y="385435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6" name="Google Shape;566;p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資料探勘的目標</a:t>
            </a:r>
            <a:endParaRPr/>
          </a:p>
        </p:txBody>
      </p:sp>
      <p:sp>
        <p:nvSpPr>
          <p:cNvPr id="567" name="Google Shape;567;p7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72"/>
          <p:cNvSpPr/>
          <p:nvPr/>
        </p:nvSpPr>
        <p:spPr>
          <a:xfrm>
            <a:off x="3478003" y="2021825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9" name="Google Shape;569;p72"/>
          <p:cNvSpPr/>
          <p:nvPr/>
        </p:nvSpPr>
        <p:spPr>
          <a:xfrm>
            <a:off x="5049976" y="2997411"/>
            <a:ext cx="29148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監督式學習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0" name="Google Shape;570;p72"/>
          <p:cNvSpPr/>
          <p:nvPr/>
        </p:nvSpPr>
        <p:spPr>
          <a:xfrm>
            <a:off x="1005975" y="2997403"/>
            <a:ext cx="29148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非監督式學習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1" name="Google Shape;571;p72"/>
          <p:cNvSpPr/>
          <p:nvPr/>
        </p:nvSpPr>
        <p:spPr>
          <a:xfrm>
            <a:off x="1005975" y="4117357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2" name="Google Shape;572;p72"/>
          <p:cNvSpPr/>
          <p:nvPr/>
        </p:nvSpPr>
        <p:spPr>
          <a:xfrm>
            <a:off x="3478000" y="4117357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3" name="Google Shape;573;p72"/>
          <p:cNvSpPr/>
          <p:nvPr/>
        </p:nvSpPr>
        <p:spPr>
          <a:xfrm>
            <a:off x="1005975" y="52372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分群</a:t>
            </a:r>
            <a:endParaRPr b="1" sz="24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異常偵測</a:t>
            </a:r>
            <a:endParaRPr b="1" sz="24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4" name="Google Shape;574;p72"/>
          <p:cNvSpPr/>
          <p:nvPr/>
        </p:nvSpPr>
        <p:spPr>
          <a:xfrm>
            <a:off x="6014475" y="4117357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5" name="Google Shape;575;p72"/>
          <p:cNvSpPr/>
          <p:nvPr/>
        </p:nvSpPr>
        <p:spPr>
          <a:xfrm>
            <a:off x="6014475" y="52372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b="1" sz="24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迴歸</a:t>
            </a:r>
            <a:endParaRPr b="1" sz="24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6" name="Google Shape;576;p72"/>
          <p:cNvSpPr/>
          <p:nvPr/>
        </p:nvSpPr>
        <p:spPr>
          <a:xfrm>
            <a:off x="3478000" y="5237297"/>
            <a:ext cx="1950300" cy="821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關聯規則探勘</a:t>
            </a:r>
            <a:endParaRPr b="1" sz="24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77" name="Google Shape;577;p72"/>
          <p:cNvCxnSpPr>
            <a:stCxn id="568" idx="2"/>
            <a:endCxn id="570" idx="0"/>
          </p:cNvCxnSpPr>
          <p:nvPr/>
        </p:nvCxnSpPr>
        <p:spPr>
          <a:xfrm rot="5400000">
            <a:off x="3267703" y="1811975"/>
            <a:ext cx="381000" cy="19899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8" name="Google Shape;578;p72"/>
          <p:cNvCxnSpPr>
            <a:stCxn id="568" idx="2"/>
            <a:endCxn id="569" idx="0"/>
          </p:cNvCxnSpPr>
          <p:nvPr/>
        </p:nvCxnSpPr>
        <p:spPr>
          <a:xfrm flipH="1" rot="-5400000">
            <a:off x="5289703" y="1779875"/>
            <a:ext cx="381000" cy="20541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9" name="Google Shape;579;p72"/>
          <p:cNvCxnSpPr>
            <a:stCxn id="571" idx="2"/>
            <a:endCxn id="573" idx="0"/>
          </p:cNvCxnSpPr>
          <p:nvPr/>
        </p:nvCxnSpPr>
        <p:spPr>
          <a:xfrm flipH="1" rot="-5400000">
            <a:off x="1718775" y="49743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0" name="Google Shape;580;p72"/>
          <p:cNvCxnSpPr/>
          <p:nvPr/>
        </p:nvCxnSpPr>
        <p:spPr>
          <a:xfrm flipH="1" rot="-5400000">
            <a:off x="4149825" y="49743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1" name="Google Shape;581;p72"/>
          <p:cNvCxnSpPr/>
          <p:nvPr/>
        </p:nvCxnSpPr>
        <p:spPr>
          <a:xfrm flipH="1" rot="-5400000">
            <a:off x="6726975" y="497430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2" name="Google Shape;582;p72"/>
          <p:cNvCxnSpPr>
            <a:stCxn id="569" idx="2"/>
            <a:endCxn id="572" idx="0"/>
          </p:cNvCxnSpPr>
          <p:nvPr/>
        </p:nvCxnSpPr>
        <p:spPr>
          <a:xfrm rot="5400000">
            <a:off x="5217676" y="2827611"/>
            <a:ext cx="525300" cy="20541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3" name="Google Shape;583;p72"/>
          <p:cNvCxnSpPr/>
          <p:nvPr/>
        </p:nvCxnSpPr>
        <p:spPr>
          <a:xfrm flipH="1" rot="-5400000">
            <a:off x="1718775" y="385435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4" name="Google Shape;584;p72"/>
          <p:cNvCxnSpPr/>
          <p:nvPr/>
        </p:nvCxnSpPr>
        <p:spPr>
          <a:xfrm flipH="1" rot="-5400000">
            <a:off x="6777525" y="3854357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5" name="Google Shape;585;p72"/>
          <p:cNvSpPr/>
          <p:nvPr/>
        </p:nvSpPr>
        <p:spPr>
          <a:xfrm>
            <a:off x="546000" y="1228250"/>
            <a:ext cx="2310600" cy="1243800"/>
          </a:xfrm>
          <a:prstGeom prst="wedgeRoundRectCallout">
            <a:avLst>
              <a:gd fmla="val 41407" name="adj1"/>
              <a:gd fmla="val 744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我沒有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預設立場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6" name="Google Shape;586;p72"/>
          <p:cNvSpPr/>
          <p:nvPr/>
        </p:nvSpPr>
        <p:spPr>
          <a:xfrm>
            <a:off x="5921375" y="1228250"/>
            <a:ext cx="2310600" cy="1243800"/>
          </a:xfrm>
          <a:prstGeom prst="wedgeRoundRectCallout">
            <a:avLst>
              <a:gd fmla="val -45899" name="adj1"/>
              <a:gd fmla="val 68759" name="adj2"/>
              <a:gd fmla="val 0" name="adj3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已經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正確答案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3" name="Google Shape;593;p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0000FF"/>
                </a:solidFill>
              </a:rPr>
              <a:t>探索性分析</a:t>
            </a:r>
            <a:r>
              <a:rPr lang="zh-TW"/>
              <a:t>的目標</a:t>
            </a:r>
            <a:endParaRPr/>
          </a:p>
        </p:txBody>
      </p:sp>
      <p:sp>
        <p:nvSpPr>
          <p:cNvPr id="594" name="Google Shape;594;p7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73"/>
          <p:cNvSpPr/>
          <p:nvPr/>
        </p:nvSpPr>
        <p:spPr>
          <a:xfrm>
            <a:off x="1025778" y="2424788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6" name="Google Shape;596;p73"/>
          <p:cNvSpPr/>
          <p:nvPr/>
        </p:nvSpPr>
        <p:spPr>
          <a:xfrm>
            <a:off x="1005975" y="3472550"/>
            <a:ext cx="19899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非監督式學習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7" name="Google Shape;597;p73"/>
          <p:cNvSpPr/>
          <p:nvPr/>
        </p:nvSpPr>
        <p:spPr>
          <a:xfrm>
            <a:off x="1005975" y="4520320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98" name="Google Shape;598;p73"/>
          <p:cNvCxnSpPr>
            <a:stCxn id="595" idx="2"/>
            <a:endCxn id="596" idx="0"/>
          </p:cNvCxnSpPr>
          <p:nvPr/>
        </p:nvCxnSpPr>
        <p:spPr>
          <a:xfrm flipH="1" rot="-5400000">
            <a:off x="1774578" y="3245738"/>
            <a:ext cx="453300" cy="600"/>
          </a:xfrm>
          <a:prstGeom prst="bentConnector3">
            <a:avLst>
              <a:gd fmla="val 4998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9" name="Google Shape;599;p73"/>
          <p:cNvCxnSpPr/>
          <p:nvPr/>
        </p:nvCxnSpPr>
        <p:spPr>
          <a:xfrm flipH="1" rot="-5400000">
            <a:off x="1718775" y="4257320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0" name="Google Shape;600;p73"/>
          <p:cNvSpPr/>
          <p:nvPr/>
        </p:nvSpPr>
        <p:spPr>
          <a:xfrm>
            <a:off x="6085625" y="2805770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分群</a:t>
            </a:r>
            <a:endParaRPr b="1"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1" name="Google Shape;601;p73"/>
          <p:cNvSpPr/>
          <p:nvPr/>
        </p:nvSpPr>
        <p:spPr>
          <a:xfrm>
            <a:off x="6085625" y="4905745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異常偵測</a:t>
            </a:r>
            <a:endParaRPr b="1"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02" name="Google Shape;602;p73"/>
          <p:cNvCxnSpPr>
            <a:stCxn id="597" idx="3"/>
            <a:endCxn id="600" idx="1"/>
          </p:cNvCxnSpPr>
          <p:nvPr/>
        </p:nvCxnSpPr>
        <p:spPr>
          <a:xfrm flipH="1" rot="10800000">
            <a:off x="2956275" y="3103120"/>
            <a:ext cx="3129300" cy="1714500"/>
          </a:xfrm>
          <a:prstGeom prst="bentConnector3">
            <a:avLst>
              <a:gd fmla="val 333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3" name="Google Shape;603;p73"/>
          <p:cNvCxnSpPr>
            <a:stCxn id="597" idx="3"/>
            <a:endCxn id="601" idx="1"/>
          </p:cNvCxnSpPr>
          <p:nvPr/>
        </p:nvCxnSpPr>
        <p:spPr>
          <a:xfrm>
            <a:off x="2956275" y="4817620"/>
            <a:ext cx="3129300" cy="385500"/>
          </a:xfrm>
          <a:prstGeom prst="bentConnector3">
            <a:avLst>
              <a:gd fmla="val 333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0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263422" y="3019388"/>
            <a:ext cx="1717225" cy="226447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3"/>
          <p:cNvSpPr txBox="1"/>
          <p:nvPr>
            <p:ph type="title"/>
          </p:nvPr>
        </p:nvSpPr>
        <p:spPr>
          <a:xfrm rot="-338704">
            <a:off x="4012038" y="1790194"/>
            <a:ext cx="2427673" cy="124383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如何探索資料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的共同模</a:t>
            </a:r>
            <a:r>
              <a:rPr lang="zh-TW" sz="2400"/>
              <a:t>式</a:t>
            </a:r>
            <a:r>
              <a:rPr lang="zh-TW" sz="2400"/>
              <a:t>？</a:t>
            </a:r>
            <a:endParaRPr sz="2400"/>
          </a:p>
        </p:txBody>
      </p:sp>
      <p:sp>
        <p:nvSpPr>
          <p:cNvPr id="606" name="Google Shape;606;p73"/>
          <p:cNvSpPr txBox="1"/>
          <p:nvPr>
            <p:ph type="title"/>
          </p:nvPr>
        </p:nvSpPr>
        <p:spPr>
          <a:xfrm rot="290949">
            <a:off x="3711336" y="5123223"/>
            <a:ext cx="2821399" cy="124376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如何找出</a:t>
            </a:r>
            <a:r>
              <a:rPr lang="zh-TW" sz="2400"/>
              <a:t>資料裡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的</a:t>
            </a:r>
            <a:r>
              <a:rPr lang="zh-TW" sz="2400"/>
              <a:t>異常個案？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3" name="Google Shape;613;p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9900FF"/>
                </a:solidFill>
              </a:rPr>
              <a:t>比較</a:t>
            </a:r>
            <a:r>
              <a:rPr lang="zh-TW">
                <a:solidFill>
                  <a:srgbClr val="9900FF"/>
                </a:solidFill>
              </a:rPr>
              <a:t>性分析</a:t>
            </a:r>
            <a:r>
              <a:rPr lang="zh-TW"/>
              <a:t>的目標</a:t>
            </a:r>
            <a:endParaRPr/>
          </a:p>
        </p:txBody>
      </p:sp>
      <p:sp>
        <p:nvSpPr>
          <p:cNvPr id="614" name="Google Shape;614;p7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74"/>
          <p:cNvSpPr/>
          <p:nvPr/>
        </p:nvSpPr>
        <p:spPr>
          <a:xfrm>
            <a:off x="1025778" y="2424788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6" name="Google Shape;616;p74"/>
          <p:cNvSpPr/>
          <p:nvPr/>
        </p:nvSpPr>
        <p:spPr>
          <a:xfrm>
            <a:off x="1005975" y="3472550"/>
            <a:ext cx="19899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監督式學習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7" name="Google Shape;617;p74"/>
          <p:cNvSpPr/>
          <p:nvPr/>
        </p:nvSpPr>
        <p:spPr>
          <a:xfrm>
            <a:off x="1005975" y="4520320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18" name="Google Shape;618;p74"/>
          <p:cNvCxnSpPr>
            <a:stCxn id="615" idx="2"/>
            <a:endCxn id="616" idx="0"/>
          </p:cNvCxnSpPr>
          <p:nvPr/>
        </p:nvCxnSpPr>
        <p:spPr>
          <a:xfrm flipH="1" rot="-5400000">
            <a:off x="1774578" y="3245738"/>
            <a:ext cx="453300" cy="600"/>
          </a:xfrm>
          <a:prstGeom prst="bentConnector3">
            <a:avLst>
              <a:gd fmla="val 4998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9" name="Google Shape;619;p74"/>
          <p:cNvCxnSpPr/>
          <p:nvPr/>
        </p:nvCxnSpPr>
        <p:spPr>
          <a:xfrm flipH="1" rot="-5400000">
            <a:off x="1718775" y="4257320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0" name="Google Shape;620;p74"/>
          <p:cNvSpPr/>
          <p:nvPr/>
        </p:nvSpPr>
        <p:spPr>
          <a:xfrm>
            <a:off x="5940450" y="4520325"/>
            <a:ext cx="2095500" cy="59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accent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關聯規則探勘</a:t>
            </a:r>
            <a:endParaRPr b="1" sz="2400">
              <a:solidFill>
                <a:schemeClr val="accent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21" name="Google Shape;621;p74"/>
          <p:cNvCxnSpPr>
            <a:stCxn id="617" idx="3"/>
            <a:endCxn id="620" idx="1"/>
          </p:cNvCxnSpPr>
          <p:nvPr/>
        </p:nvCxnSpPr>
        <p:spPr>
          <a:xfrm>
            <a:off x="2956275" y="4817620"/>
            <a:ext cx="2984100" cy="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22" name="Google Shape;62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589747" y="2932425"/>
            <a:ext cx="1717225" cy="226447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4"/>
          <p:cNvSpPr txBox="1"/>
          <p:nvPr>
            <p:ph type="title"/>
          </p:nvPr>
        </p:nvSpPr>
        <p:spPr>
          <a:xfrm rot="290868">
            <a:off x="4745467" y="2265467"/>
            <a:ext cx="3510859" cy="124376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如何找出跟特定類別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最相關的屬性</a:t>
            </a:r>
            <a:r>
              <a:rPr lang="zh-TW" sz="2400" u="sng"/>
              <a:t>規則</a:t>
            </a:r>
            <a:r>
              <a:rPr lang="zh-TW" sz="2400"/>
              <a:t>？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0" name="Google Shape;630;p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2"/>
                </a:solidFill>
              </a:rPr>
              <a:t>預測</a:t>
            </a:r>
            <a:r>
              <a:rPr lang="zh-TW">
                <a:solidFill>
                  <a:schemeClr val="accent2"/>
                </a:solidFill>
              </a:rPr>
              <a:t>性分析</a:t>
            </a:r>
            <a:r>
              <a:rPr lang="zh-TW"/>
              <a:t>的目標</a:t>
            </a:r>
            <a:endParaRPr/>
          </a:p>
        </p:txBody>
      </p:sp>
      <p:sp>
        <p:nvSpPr>
          <p:cNvPr id="631" name="Google Shape;631;p7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75"/>
          <p:cNvSpPr/>
          <p:nvPr/>
        </p:nvSpPr>
        <p:spPr>
          <a:xfrm>
            <a:off x="1025778" y="2424788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3" name="Google Shape;633;p75"/>
          <p:cNvSpPr/>
          <p:nvPr/>
        </p:nvSpPr>
        <p:spPr>
          <a:xfrm>
            <a:off x="1005975" y="3472550"/>
            <a:ext cx="1989900" cy="594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監督式學習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4" name="Google Shape;634;p75"/>
          <p:cNvSpPr/>
          <p:nvPr/>
        </p:nvSpPr>
        <p:spPr>
          <a:xfrm>
            <a:off x="1005975" y="4520320"/>
            <a:ext cx="1950300" cy="594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性分析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35" name="Google Shape;635;p75"/>
          <p:cNvCxnSpPr>
            <a:stCxn id="632" idx="2"/>
            <a:endCxn id="633" idx="0"/>
          </p:cNvCxnSpPr>
          <p:nvPr/>
        </p:nvCxnSpPr>
        <p:spPr>
          <a:xfrm flipH="1" rot="-5400000">
            <a:off x="1774578" y="3245738"/>
            <a:ext cx="453300" cy="600"/>
          </a:xfrm>
          <a:prstGeom prst="bentConnector3">
            <a:avLst>
              <a:gd fmla="val 4998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6" name="Google Shape;636;p75"/>
          <p:cNvCxnSpPr/>
          <p:nvPr/>
        </p:nvCxnSpPr>
        <p:spPr>
          <a:xfrm flipH="1" rot="-5400000">
            <a:off x="1718775" y="4257320"/>
            <a:ext cx="5253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7" name="Google Shape;637;p75"/>
          <p:cNvSpPr/>
          <p:nvPr/>
        </p:nvSpPr>
        <p:spPr>
          <a:xfrm>
            <a:off x="6085625" y="2805770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b="1"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8" name="Google Shape;638;p75"/>
          <p:cNvSpPr/>
          <p:nvPr/>
        </p:nvSpPr>
        <p:spPr>
          <a:xfrm>
            <a:off x="6085625" y="4905745"/>
            <a:ext cx="1950300" cy="59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迴歸</a:t>
            </a:r>
            <a:endParaRPr b="1"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39" name="Google Shape;639;p75"/>
          <p:cNvCxnSpPr>
            <a:stCxn id="634" idx="3"/>
            <a:endCxn id="637" idx="1"/>
          </p:cNvCxnSpPr>
          <p:nvPr/>
        </p:nvCxnSpPr>
        <p:spPr>
          <a:xfrm flipH="1" rot="10800000">
            <a:off x="2956275" y="3103120"/>
            <a:ext cx="3129300" cy="1714500"/>
          </a:xfrm>
          <a:prstGeom prst="bentConnector3">
            <a:avLst>
              <a:gd fmla="val 333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0" name="Google Shape;640;p75"/>
          <p:cNvCxnSpPr>
            <a:stCxn id="634" idx="3"/>
            <a:endCxn id="638" idx="1"/>
          </p:cNvCxnSpPr>
          <p:nvPr/>
        </p:nvCxnSpPr>
        <p:spPr>
          <a:xfrm>
            <a:off x="2956275" y="4817620"/>
            <a:ext cx="3129300" cy="385500"/>
          </a:xfrm>
          <a:prstGeom prst="bentConnector3">
            <a:avLst>
              <a:gd fmla="val 333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41" name="Google Shape;64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263422" y="3019388"/>
            <a:ext cx="1717225" cy="226447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75"/>
          <p:cNvSpPr txBox="1"/>
          <p:nvPr>
            <p:ph type="title"/>
          </p:nvPr>
        </p:nvSpPr>
        <p:spPr>
          <a:xfrm rot="-338704">
            <a:off x="4012038" y="1790194"/>
            <a:ext cx="2427673" cy="124383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如何</a:t>
            </a:r>
            <a:r>
              <a:rPr lang="zh-TW" sz="2400"/>
              <a:t>預測資料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的</a:t>
            </a:r>
            <a:r>
              <a:rPr lang="zh-TW" sz="2400" u="sng"/>
              <a:t>可能類別</a:t>
            </a:r>
            <a:r>
              <a:rPr lang="zh-TW" sz="2400"/>
              <a:t>？</a:t>
            </a:r>
            <a:endParaRPr sz="2400"/>
          </a:p>
        </p:txBody>
      </p:sp>
      <p:sp>
        <p:nvSpPr>
          <p:cNvPr id="643" name="Google Shape;643;p75"/>
          <p:cNvSpPr txBox="1"/>
          <p:nvPr>
            <p:ph type="title"/>
          </p:nvPr>
        </p:nvSpPr>
        <p:spPr>
          <a:xfrm rot="291230">
            <a:off x="4142415" y="5141567"/>
            <a:ext cx="2389670" cy="124376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/>
              <a:t>如何預測資料</a:t>
            </a:r>
            <a:endParaRPr sz="24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的</a:t>
            </a:r>
            <a:r>
              <a:rPr lang="zh-TW" sz="2400" u="sng"/>
              <a:t>接近數值</a:t>
            </a:r>
            <a:r>
              <a:rPr lang="zh-TW" sz="2400"/>
              <a:t>？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4" name="Google Shape;384;p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什麼是大數據？</a:t>
            </a:r>
            <a:endParaRPr/>
          </a:p>
        </p:txBody>
      </p:sp>
      <p:sp>
        <p:nvSpPr>
          <p:cNvPr id="385" name="Google Shape;385;p58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https://hortonworks.com/blog/7-key-drivers-for-the-big-data-market/</a:t>
            </a:r>
            <a:r>
              <a:rPr lang="zh-TW"/>
              <a:t>  </a:t>
            </a:r>
            <a:endParaRPr/>
          </a:p>
        </p:txBody>
      </p:sp>
      <p:pic>
        <p:nvPicPr>
          <p:cNvPr id="386" name="Google Shape;38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600" y="1235663"/>
            <a:ext cx="6988775" cy="49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preadsheet.png" id="649" name="Google Shape;64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891" y="313289"/>
            <a:ext cx="1013918" cy="130941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1" name="Google Shape;651;p7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</a:t>
            </a:r>
            <a:r>
              <a:rPr lang="zh-TW"/>
              <a:t>資料來源</a:t>
            </a:r>
            <a:endParaRPr/>
          </a:p>
        </p:txBody>
      </p:sp>
      <p:sp>
        <p:nvSpPr>
          <p:cNvPr id="652" name="Google Shape;652;p76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2.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9" name="Google Shape;659;p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r>
              <a:rPr lang="zh-TW"/>
              <a:t>可接受的資料來源</a:t>
            </a:r>
            <a:endParaRPr/>
          </a:p>
        </p:txBody>
      </p:sp>
      <p:sp>
        <p:nvSpPr>
          <p:cNvPr id="660" name="Google Shape;660;p7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1" name="Google Shape;66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0100" y="2050900"/>
            <a:ext cx="1243801" cy="1243801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77"/>
          <p:cNvSpPr/>
          <p:nvPr/>
        </p:nvSpPr>
        <p:spPr>
          <a:xfrm>
            <a:off x="1129750" y="3701275"/>
            <a:ext cx="1850100" cy="868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本機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上的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單一檔案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3" name="Google Shape;663;p77"/>
          <p:cNvSpPr/>
          <p:nvPr/>
        </p:nvSpPr>
        <p:spPr>
          <a:xfrm>
            <a:off x="3646950" y="3701275"/>
            <a:ext cx="1850100" cy="868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網址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單一檔案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4" name="Google Shape;664;p77"/>
          <p:cNvSpPr/>
          <p:nvPr/>
        </p:nvSpPr>
        <p:spPr>
          <a:xfrm>
            <a:off x="6164150" y="3701275"/>
            <a:ext cx="2202900" cy="868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透過JDBC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關聯式資料庫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5" name="Google Shape;665;p77"/>
          <p:cNvSpPr/>
          <p:nvPr/>
        </p:nvSpPr>
        <p:spPr>
          <a:xfrm>
            <a:off x="1128375" y="5002675"/>
            <a:ext cx="4368600" cy="1147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ARFF</a:t>
            </a:r>
            <a:r>
              <a:rPr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屬性-關聯檔案格式</a:t>
            </a:r>
            <a:endParaRPr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CSV</a:t>
            </a:r>
            <a:r>
              <a:rPr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逗點分割數值</a:t>
            </a:r>
            <a:endParaRPr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●"/>
            </a:pPr>
            <a:r>
              <a:rPr b="1"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ODS</a:t>
            </a:r>
            <a:r>
              <a:rPr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sz="24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開放文件試算表</a:t>
            </a:r>
            <a:endParaRPr sz="24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6" name="Google Shape;666;p77"/>
          <p:cNvSpPr/>
          <p:nvPr/>
        </p:nvSpPr>
        <p:spPr>
          <a:xfrm>
            <a:off x="6164150" y="5002675"/>
            <a:ext cx="2202900" cy="1147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●"/>
            </a:pPr>
            <a:r>
              <a:rPr b="1" lang="zh-TW" sz="24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SQL查詢</a:t>
            </a:r>
            <a:endParaRPr b="1" sz="24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667" name="Google Shape;667;p77"/>
          <p:cNvCxnSpPr>
            <a:stCxn id="661" idx="2"/>
            <a:endCxn id="663" idx="0"/>
          </p:cNvCxnSpPr>
          <p:nvPr/>
        </p:nvCxnSpPr>
        <p:spPr>
          <a:xfrm flipH="1" rot="-5400000">
            <a:off x="4369050" y="3497651"/>
            <a:ext cx="406500" cy="600"/>
          </a:xfrm>
          <a:prstGeom prst="bentConnector3">
            <a:avLst>
              <a:gd fmla="val 5000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8" name="Google Shape;668;p77"/>
          <p:cNvCxnSpPr>
            <a:stCxn id="661" idx="2"/>
            <a:endCxn id="664" idx="0"/>
          </p:cNvCxnSpPr>
          <p:nvPr/>
        </p:nvCxnSpPr>
        <p:spPr>
          <a:xfrm flipH="1" rot="-5400000">
            <a:off x="5715600" y="2151101"/>
            <a:ext cx="406500" cy="2693700"/>
          </a:xfrm>
          <a:prstGeom prst="bentConnector3">
            <a:avLst>
              <a:gd fmla="val 5000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9" name="Google Shape;669;p77"/>
          <p:cNvCxnSpPr>
            <a:stCxn id="664" idx="2"/>
            <a:endCxn id="666" idx="0"/>
          </p:cNvCxnSpPr>
          <p:nvPr/>
        </p:nvCxnSpPr>
        <p:spPr>
          <a:xfrm flipH="1" rot="-5400000">
            <a:off x="7049300" y="4785775"/>
            <a:ext cx="4332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0" name="Google Shape;670;p77"/>
          <p:cNvCxnSpPr>
            <a:stCxn id="663" idx="2"/>
            <a:endCxn id="665" idx="0"/>
          </p:cNvCxnSpPr>
          <p:nvPr/>
        </p:nvCxnSpPr>
        <p:spPr>
          <a:xfrm rot="5400000">
            <a:off x="3725700" y="4156375"/>
            <a:ext cx="433200" cy="12594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1" name="Google Shape;671;p77"/>
          <p:cNvCxnSpPr>
            <a:stCxn id="662" idx="2"/>
            <a:endCxn id="665" idx="0"/>
          </p:cNvCxnSpPr>
          <p:nvPr/>
        </p:nvCxnSpPr>
        <p:spPr>
          <a:xfrm flipH="1" rot="-5400000">
            <a:off x="2467150" y="4157125"/>
            <a:ext cx="433200" cy="12579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2" name="Google Shape;672;p77"/>
          <p:cNvCxnSpPr>
            <a:stCxn id="661" idx="2"/>
            <a:endCxn id="662" idx="0"/>
          </p:cNvCxnSpPr>
          <p:nvPr/>
        </p:nvCxnSpPr>
        <p:spPr>
          <a:xfrm rot="5400000">
            <a:off x="3110100" y="2239301"/>
            <a:ext cx="406500" cy="2517300"/>
          </a:xfrm>
          <a:prstGeom prst="bentConnector3">
            <a:avLst>
              <a:gd fmla="val 50009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73" name="Google Shape;67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500" y="3881637"/>
            <a:ext cx="507475" cy="507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[Slide] Database Slide" id="674" name="Google Shape;674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7250" y="3881588"/>
            <a:ext cx="507475" cy="5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1625" y="3918725"/>
            <a:ext cx="433200" cy="4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8"/>
          <p:cNvSpPr txBox="1"/>
          <p:nvPr>
            <p:ph idx="1" type="body"/>
          </p:nvPr>
        </p:nvSpPr>
        <p:spPr>
          <a:xfrm>
            <a:off x="533400" y="1791150"/>
            <a:ext cx="38247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/>
              <a:t>Attribute-Relation File Format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/>
              <a:t>屬性─關聯檔案格式</a:t>
            </a:r>
            <a:r>
              <a:rPr b="1" lang="zh-TW"/>
              <a:t> </a:t>
            </a:r>
            <a:endParaRPr b="1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/>
              <a:t>開頭註解</a:t>
            </a:r>
            <a:r>
              <a:rPr lang="zh-TW" sz="2200"/>
              <a:t>：說明檔案內容，以</a:t>
            </a:r>
            <a:r>
              <a:rPr lang="zh-TW" sz="2200">
                <a:solidFill>
                  <a:srgbClr val="FF0000"/>
                </a:solidFill>
              </a:rPr>
              <a:t>%</a:t>
            </a:r>
            <a:r>
              <a:rPr lang="zh-TW" sz="2200"/>
              <a:t>開頭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/>
              <a:t>檔案標題</a:t>
            </a:r>
            <a:r>
              <a:rPr lang="zh-TW" sz="2200"/>
              <a:t>：以</a:t>
            </a:r>
            <a:r>
              <a:rPr lang="zh-TW" sz="2200">
                <a:solidFill>
                  <a:srgbClr val="FF0000"/>
                </a:solidFill>
              </a:rPr>
              <a:t>@RELATION</a:t>
            </a:r>
            <a:r>
              <a:rPr lang="zh-TW" sz="2200"/>
              <a:t>開頭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/>
              <a:t>屬性定義</a:t>
            </a:r>
            <a:r>
              <a:rPr lang="zh-TW" sz="2200"/>
              <a:t>：以</a:t>
            </a:r>
            <a:r>
              <a:rPr lang="zh-TW" sz="2200">
                <a:solidFill>
                  <a:srgbClr val="FF0000"/>
                </a:solidFill>
              </a:rPr>
              <a:t>@ATTRIBUTE</a:t>
            </a:r>
            <a:r>
              <a:rPr lang="zh-TW" sz="2200"/>
              <a:t>開頭，定義屬性的</a:t>
            </a:r>
            <a:r>
              <a:rPr lang="zh-TW" sz="2200" u="sng"/>
              <a:t>資料類型</a:t>
            </a:r>
            <a:endParaRPr sz="2200" u="sng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/>
              <a:t>資料案例</a:t>
            </a:r>
            <a:r>
              <a:rPr lang="zh-TW" sz="2200"/>
              <a:t>：位於</a:t>
            </a:r>
            <a:r>
              <a:rPr lang="zh-TW" sz="2200">
                <a:solidFill>
                  <a:srgbClr val="FF0000"/>
                </a:solidFill>
              </a:rPr>
              <a:t>@DATA</a:t>
            </a:r>
            <a:r>
              <a:rPr lang="zh-TW" sz="2200"/>
              <a:t>之後，一行一一個案例</a:t>
            </a:r>
            <a:endParaRPr sz="2200"/>
          </a:p>
        </p:txBody>
      </p:sp>
      <p:sp>
        <p:nvSpPr>
          <p:cNvPr id="683" name="Google Shape;683;p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4" name="Google Shape;684;p7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單一檔案格式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ARFF</a:t>
            </a:r>
            <a:endParaRPr/>
          </a:p>
        </p:txBody>
      </p:sp>
      <p:sp>
        <p:nvSpPr>
          <p:cNvPr id="685" name="Google Shape;685;p7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6" name="Google Shape;68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600" y="1861050"/>
            <a:ext cx="42481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3" name="Google Shape;693;p79"/>
          <p:cNvPicPr preferRelativeResize="0"/>
          <p:nvPr/>
        </p:nvPicPr>
        <p:blipFill rotWithShape="1">
          <a:blip r:embed="rId3">
            <a:alphaModFix/>
          </a:blip>
          <a:srcRect b="0" l="0" r="33687" t="0"/>
          <a:stretch/>
        </p:blipFill>
        <p:spPr>
          <a:xfrm>
            <a:off x="4677900" y="1791150"/>
            <a:ext cx="4466101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800">
                <a:solidFill>
                  <a:schemeClr val="dk1"/>
                </a:solidFill>
              </a:rPr>
              <a:t>Comma-</a:t>
            </a:r>
            <a:r>
              <a:rPr b="1" lang="zh-TW" sz="1800">
                <a:solidFill>
                  <a:schemeClr val="dk1"/>
                </a:solidFill>
              </a:rPr>
              <a:t>Separated</a:t>
            </a:r>
            <a:r>
              <a:rPr b="1" lang="zh-TW" sz="1800">
                <a:solidFill>
                  <a:schemeClr val="dk1"/>
                </a:solidFill>
              </a:rPr>
              <a:t> Values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800">
                <a:solidFill>
                  <a:schemeClr val="dk1"/>
                </a:solidFill>
              </a:rPr>
              <a:t>逗點分割數值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56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>
                <a:solidFill>
                  <a:schemeClr val="dk1"/>
                </a:solidFill>
              </a:rPr>
              <a:t>屬性</a:t>
            </a:r>
            <a:r>
              <a:rPr lang="zh-TW" sz="2200">
                <a:solidFill>
                  <a:schemeClr val="dk1"/>
                </a:solidFill>
              </a:rPr>
              <a:t>：</a:t>
            </a:r>
            <a:r>
              <a:rPr lang="zh-TW"/>
              <a:t>以</a:t>
            </a:r>
            <a:r>
              <a:rPr lang="zh-TW">
                <a:solidFill>
                  <a:srgbClr val="FF0000"/>
                </a:solidFill>
              </a:rPr>
              <a:t>逗點</a:t>
            </a:r>
            <a:r>
              <a:rPr lang="zh-TW"/>
              <a:t>區隔的每個欄位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>
                <a:solidFill>
                  <a:schemeClr val="dk1"/>
                </a:solidFill>
              </a:rPr>
              <a:t>屬性標題</a:t>
            </a:r>
            <a:r>
              <a:rPr lang="zh-TW" sz="2200">
                <a:solidFill>
                  <a:schemeClr val="dk1"/>
                </a:solidFill>
              </a:rPr>
              <a:t>：</a:t>
            </a:r>
            <a:r>
              <a:rPr lang="zh-TW" sz="2200">
                <a:solidFill>
                  <a:srgbClr val="FF0000"/>
                </a:solidFill>
              </a:rPr>
              <a:t>第一行</a:t>
            </a:r>
            <a:r>
              <a:rPr lang="zh-TW" sz="2200">
                <a:solidFill>
                  <a:schemeClr val="dk1"/>
                </a:solidFill>
              </a:rPr>
              <a:t>為屬性標題，以</a:t>
            </a:r>
            <a:r>
              <a:rPr lang="zh-TW" sz="2200">
                <a:solidFill>
                  <a:schemeClr val="dk1"/>
                </a:solidFill>
              </a:rPr>
              <a:t>逗點區隔每個欄位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>
                <a:solidFill>
                  <a:schemeClr val="dk1"/>
                </a:solidFill>
              </a:rPr>
              <a:t>資料案例</a:t>
            </a:r>
            <a:r>
              <a:rPr lang="zh-TW" sz="2200">
                <a:solidFill>
                  <a:schemeClr val="dk1"/>
                </a:solidFill>
              </a:rPr>
              <a:t>：第二列之後的</a:t>
            </a:r>
            <a:r>
              <a:rPr lang="zh-TW" sz="2200">
                <a:solidFill>
                  <a:srgbClr val="FF0000"/>
                </a:solidFill>
              </a:rPr>
              <a:t>每一行</a:t>
            </a:r>
            <a:r>
              <a:rPr lang="zh-TW" sz="2200">
                <a:solidFill>
                  <a:schemeClr val="dk1"/>
                </a:solidFill>
              </a:rPr>
              <a:t>為一案例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 u="sng">
                <a:solidFill>
                  <a:schemeClr val="dk1"/>
                </a:solidFill>
              </a:rPr>
              <a:t>資料類型</a:t>
            </a:r>
            <a:r>
              <a:rPr lang="zh-TW" sz="2200">
                <a:solidFill>
                  <a:schemeClr val="dk1"/>
                </a:solidFill>
              </a:rPr>
              <a:t>：</a:t>
            </a:r>
            <a:r>
              <a:rPr lang="zh-TW" sz="2200">
                <a:solidFill>
                  <a:schemeClr val="dk1"/>
                </a:solidFill>
              </a:rPr>
              <a:t>需由程式自動判斷</a:t>
            </a:r>
            <a:endParaRPr/>
          </a:p>
        </p:txBody>
      </p:sp>
      <p:sp>
        <p:nvSpPr>
          <p:cNvPr id="695" name="Google Shape;695;p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6" name="Google Shape;696;p7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單一檔案格式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CSV</a:t>
            </a:r>
            <a:endParaRPr/>
          </a:p>
        </p:txBody>
      </p:sp>
      <p:sp>
        <p:nvSpPr>
          <p:cNvPr id="697" name="Google Shape;697;p7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8" name="Google Shape;69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730" y="1624975"/>
            <a:ext cx="997486" cy="137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0"/>
          <p:cNvSpPr txBox="1"/>
          <p:nvPr>
            <p:ph idx="1" type="body"/>
          </p:nvPr>
        </p:nvSpPr>
        <p:spPr>
          <a:xfrm>
            <a:off x="533400" y="1791150"/>
            <a:ext cx="38430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800">
                <a:solidFill>
                  <a:schemeClr val="dk1"/>
                </a:solidFill>
              </a:rPr>
              <a:t>OpenDoucment Spreadsheet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800">
                <a:solidFill>
                  <a:schemeClr val="dk1"/>
                </a:solidFill>
              </a:rPr>
              <a:t>開放文件試算表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>
                <a:solidFill>
                  <a:schemeClr val="dk1"/>
                </a:solidFill>
              </a:rPr>
              <a:t>屬性</a:t>
            </a:r>
            <a:r>
              <a:rPr lang="zh-TW" sz="2200">
                <a:solidFill>
                  <a:schemeClr val="dk1"/>
                </a:solidFill>
              </a:rPr>
              <a:t>：</a:t>
            </a:r>
            <a:r>
              <a:rPr lang="zh-TW" sz="2200">
                <a:solidFill>
                  <a:srgbClr val="FF0000"/>
                </a:solidFill>
              </a:rPr>
              <a:t>每一直欄</a:t>
            </a:r>
            <a:r>
              <a:rPr lang="zh-TW" sz="2200">
                <a:solidFill>
                  <a:schemeClr val="dk1"/>
                </a:solidFill>
              </a:rPr>
              <a:t>為一屬性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>
                <a:solidFill>
                  <a:schemeClr val="dk1"/>
                </a:solidFill>
              </a:rPr>
              <a:t>屬性標題</a:t>
            </a:r>
            <a:r>
              <a:rPr lang="zh-TW" sz="2200">
                <a:solidFill>
                  <a:schemeClr val="dk1"/>
                </a:solidFill>
              </a:rPr>
              <a:t>：</a:t>
            </a:r>
            <a:r>
              <a:rPr lang="zh-TW" sz="2200">
                <a:solidFill>
                  <a:srgbClr val="FF0000"/>
                </a:solidFill>
              </a:rPr>
              <a:t>第一橫列</a:t>
            </a:r>
            <a:r>
              <a:rPr lang="zh-TW" sz="2200">
                <a:solidFill>
                  <a:schemeClr val="dk1"/>
                </a:solidFill>
              </a:rPr>
              <a:t>為屬性標題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>
                <a:solidFill>
                  <a:schemeClr val="dk1"/>
                </a:solidFill>
              </a:rPr>
              <a:t>資料案例</a:t>
            </a:r>
            <a:r>
              <a:rPr lang="zh-TW" sz="2200">
                <a:solidFill>
                  <a:schemeClr val="dk1"/>
                </a:solidFill>
              </a:rPr>
              <a:t>：第二列之後的</a:t>
            </a:r>
            <a:r>
              <a:rPr lang="zh-TW" sz="2200">
                <a:solidFill>
                  <a:srgbClr val="FF0000"/>
                </a:solidFill>
              </a:rPr>
              <a:t>每一列</a:t>
            </a:r>
            <a:r>
              <a:rPr lang="zh-TW" sz="2200">
                <a:solidFill>
                  <a:schemeClr val="dk1"/>
                </a:solidFill>
              </a:rPr>
              <a:t>為一案例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b="1" lang="zh-TW" sz="2200" u="sng">
                <a:solidFill>
                  <a:schemeClr val="dk1"/>
                </a:solidFill>
              </a:rPr>
              <a:t>資料類型</a:t>
            </a:r>
            <a:r>
              <a:rPr lang="zh-TW" sz="2200">
                <a:solidFill>
                  <a:schemeClr val="dk1"/>
                </a:solidFill>
              </a:rPr>
              <a:t>：依細格資料類型設定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AutoNum type="arabicPeriod"/>
            </a:pPr>
            <a:r>
              <a:rPr lang="zh-TW" sz="2200">
                <a:solidFill>
                  <a:schemeClr val="dk1"/>
                </a:solidFill>
              </a:rPr>
              <a:t>主要使用LibreOffice編輯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705" name="Google Shape;705;p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6" name="Google Shape;706;p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單一檔案格式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ODS</a:t>
            </a:r>
            <a:endParaRPr/>
          </a:p>
        </p:txBody>
      </p:sp>
      <p:sp>
        <p:nvSpPr>
          <p:cNvPr id="707" name="Google Shape;707;p8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8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9" name="Google Shape;70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">
            <a:off x="7542841" y="18172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238" y="1791150"/>
            <a:ext cx="4237511" cy="471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preadsheet.png" id="711" name="Google Shape;711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0841" y="1603514"/>
            <a:ext cx="1013918" cy="1309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81"/>
          <p:cNvGrpSpPr/>
          <p:nvPr/>
        </p:nvGrpSpPr>
        <p:grpSpPr>
          <a:xfrm>
            <a:off x="6105725" y="3210800"/>
            <a:ext cx="1377900" cy="854100"/>
            <a:chOff x="6105725" y="3210800"/>
            <a:chExt cx="1377900" cy="854100"/>
          </a:xfrm>
        </p:grpSpPr>
        <p:cxnSp>
          <p:nvCxnSpPr>
            <p:cNvPr id="718" name="Google Shape;718;p81"/>
            <p:cNvCxnSpPr/>
            <p:nvPr/>
          </p:nvCxnSpPr>
          <p:spPr>
            <a:xfrm flipH="1" rot="10800000">
              <a:off x="61057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19" name="Google Shape;719;p81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案例2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20" name="Google Shape;720;p81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721" name="Google Shape;721;p81"/>
          <p:cNvGrpSpPr/>
          <p:nvPr/>
        </p:nvGrpSpPr>
        <p:grpSpPr>
          <a:xfrm>
            <a:off x="3399925" y="3210800"/>
            <a:ext cx="1377900" cy="854100"/>
            <a:chOff x="6105725" y="3210800"/>
            <a:chExt cx="1377900" cy="854100"/>
          </a:xfrm>
        </p:grpSpPr>
        <p:cxnSp>
          <p:nvCxnSpPr>
            <p:cNvPr id="722" name="Google Shape;722;p81"/>
            <p:cNvCxnSpPr/>
            <p:nvPr/>
          </p:nvCxnSpPr>
          <p:spPr>
            <a:xfrm flipH="1" rot="10800000">
              <a:off x="61057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23" name="Google Shape;723;p81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案例1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24" name="Google Shape;724;p81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725" name="Google Shape;725;p81"/>
          <p:cNvSpPr txBox="1"/>
          <p:nvPr>
            <p:ph idx="2" type="body"/>
          </p:nvPr>
        </p:nvSpPr>
        <p:spPr>
          <a:xfrm>
            <a:off x="4705350" y="1953625"/>
            <a:ext cx="4019400" cy="45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/>
              <a:t>屬性(Attribute)</a:t>
            </a:r>
            <a:endParaRPr b="1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特徵、變項、觀察值 </a:t>
            </a:r>
            <a:endParaRPr/>
          </a:p>
        </p:txBody>
      </p:sp>
      <p:sp>
        <p:nvSpPr>
          <p:cNvPr id="726" name="Google Shape;726;p81"/>
          <p:cNvSpPr txBox="1"/>
          <p:nvPr>
            <p:ph idx="1" type="body"/>
          </p:nvPr>
        </p:nvSpPr>
        <p:spPr>
          <a:xfrm>
            <a:off x="533400" y="1953625"/>
            <a:ext cx="4019400" cy="45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/>
              <a:t>案例 (Instance)</a:t>
            </a:r>
            <a:endParaRPr b="1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抽樣對象、個案、</a:t>
            </a:r>
            <a:br>
              <a:rPr lang="zh-TW"/>
            </a:br>
            <a:r>
              <a:rPr lang="zh-TW"/>
              <a:t>觀察值個體 </a:t>
            </a:r>
            <a:endParaRPr/>
          </a:p>
        </p:txBody>
      </p:sp>
      <p:sp>
        <p:nvSpPr>
          <p:cNvPr id="727" name="Google Shape;727;p8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相關詞彙定義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案例、屬性 (1/2)</a:t>
            </a:r>
            <a:endParaRPr/>
          </a:p>
        </p:txBody>
      </p:sp>
      <p:sp>
        <p:nvSpPr>
          <p:cNvPr id="728" name="Google Shape;728;p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9" name="Google Shape;729;p8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0" name="Google Shape;730;p81"/>
          <p:cNvGrpSpPr/>
          <p:nvPr/>
        </p:nvGrpSpPr>
        <p:grpSpPr>
          <a:xfrm>
            <a:off x="6934050" y="4882000"/>
            <a:ext cx="1377900" cy="854100"/>
            <a:chOff x="6105725" y="3210800"/>
            <a:chExt cx="1377900" cy="854100"/>
          </a:xfrm>
        </p:grpSpPr>
        <p:cxnSp>
          <p:nvCxnSpPr>
            <p:cNvPr id="731" name="Google Shape;731;p81"/>
            <p:cNvCxnSpPr/>
            <p:nvPr/>
          </p:nvCxnSpPr>
          <p:spPr>
            <a:xfrm flipH="1" rot="10800000">
              <a:off x="61057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32" name="Google Shape;732;p81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屬性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33" name="Google Shape;733;p81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slide 戰隊 fighter green" id="734" name="Google Shape;73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650" y="3670100"/>
            <a:ext cx="1681923" cy="1681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5" name="Google Shape;735;p81"/>
          <p:cNvGrpSpPr/>
          <p:nvPr/>
        </p:nvGrpSpPr>
        <p:grpSpPr>
          <a:xfrm>
            <a:off x="552450" y="4882000"/>
            <a:ext cx="1377900" cy="854100"/>
            <a:chOff x="6535925" y="3210800"/>
            <a:chExt cx="1377900" cy="854100"/>
          </a:xfrm>
        </p:grpSpPr>
        <p:cxnSp>
          <p:nvCxnSpPr>
            <p:cNvPr id="736" name="Google Shape;736;p81"/>
            <p:cNvCxnSpPr/>
            <p:nvPr/>
          </p:nvCxnSpPr>
          <p:spPr>
            <a:xfrm rot="10800000">
              <a:off x="74836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37" name="Google Shape;737;p81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1F49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屬性</a:t>
              </a:r>
              <a:endParaRPr sz="20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38" name="Google Shape;738;p81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slide 戰隊 people pink" id="739" name="Google Shape;73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327" y="3670100"/>
            <a:ext cx="1681923" cy="16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81"/>
          <p:cNvSpPr/>
          <p:nvPr/>
        </p:nvSpPr>
        <p:spPr>
          <a:xfrm>
            <a:off x="1812363" y="5399125"/>
            <a:ext cx="2608500" cy="1243800"/>
          </a:xfrm>
          <a:prstGeom prst="wedgeRoundRectCallout">
            <a:avLst>
              <a:gd fmla="val -7145" name="adj1"/>
              <a:gd fmla="val -6503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名字：豪快綠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攻擊力：9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防禦力：5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41" name="Google Shape;741;p81"/>
          <p:cNvSpPr/>
          <p:nvPr/>
        </p:nvSpPr>
        <p:spPr>
          <a:xfrm>
            <a:off x="4595025" y="5399125"/>
            <a:ext cx="2608500" cy="1243800"/>
          </a:xfrm>
          <a:prstGeom prst="wedgeRoundRectCallout">
            <a:avLst>
              <a:gd fmla="val -11048" name="adj1"/>
              <a:gd fmla="val -6704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名字：猛牛紫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攻擊力：3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Char char="●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防禦力：12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相關詞彙定義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案例、屬性 (2/2)</a:t>
            </a:r>
            <a:endParaRPr/>
          </a:p>
        </p:txBody>
      </p:sp>
      <p:sp>
        <p:nvSpPr>
          <p:cNvPr id="748" name="Google Shape;748;p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9" name="Google Shape;749;p8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8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1" name="Google Shape;751;p82"/>
          <p:cNvGrpSpPr/>
          <p:nvPr/>
        </p:nvGrpSpPr>
        <p:grpSpPr>
          <a:xfrm>
            <a:off x="3567000" y="2120600"/>
            <a:ext cx="1377900" cy="854100"/>
            <a:chOff x="6535925" y="3210800"/>
            <a:chExt cx="1377900" cy="854100"/>
          </a:xfrm>
        </p:grpSpPr>
        <p:cxnSp>
          <p:nvCxnSpPr>
            <p:cNvPr id="752" name="Google Shape;752;p82"/>
            <p:cNvCxnSpPr/>
            <p:nvPr/>
          </p:nvCxnSpPr>
          <p:spPr>
            <a:xfrm rot="10800000">
              <a:off x="74836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53" name="Google Shape;753;p82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屬性</a:t>
              </a:r>
              <a:endPara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54" name="Google Shape;754;p82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755" name="Google Shape;755;p82"/>
          <p:cNvSpPr/>
          <p:nvPr/>
        </p:nvSpPr>
        <p:spPr>
          <a:xfrm rot="5400000">
            <a:off x="4670300" y="1342850"/>
            <a:ext cx="464400" cy="37281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82"/>
          <p:cNvSpPr/>
          <p:nvPr/>
        </p:nvSpPr>
        <p:spPr>
          <a:xfrm>
            <a:off x="2574175" y="3983900"/>
            <a:ext cx="464400" cy="1089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7" name="Google Shape;757;p82"/>
          <p:cNvGrpSpPr/>
          <p:nvPr/>
        </p:nvGrpSpPr>
        <p:grpSpPr>
          <a:xfrm>
            <a:off x="868125" y="4528700"/>
            <a:ext cx="1706050" cy="610500"/>
            <a:chOff x="6535925" y="3024350"/>
            <a:chExt cx="1706050" cy="610500"/>
          </a:xfrm>
        </p:grpSpPr>
        <p:cxnSp>
          <p:nvCxnSpPr>
            <p:cNvPr id="758" name="Google Shape;758;p82"/>
            <p:cNvCxnSpPr>
              <a:stCxn id="756" idx="1"/>
            </p:cNvCxnSpPr>
            <p:nvPr/>
          </p:nvCxnSpPr>
          <p:spPr>
            <a:xfrm flipH="1">
              <a:off x="7483575" y="3024350"/>
              <a:ext cx="758400" cy="6105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59" name="Google Shape;759;p82"/>
            <p:cNvSpPr txBox="1"/>
            <p:nvPr/>
          </p:nvSpPr>
          <p:spPr>
            <a:xfrm>
              <a:off x="6535925" y="3210800"/>
              <a:ext cx="9477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案例</a:t>
              </a:r>
              <a:endPara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60" name="Google Shape;760;p82"/>
            <p:cNvCxnSpPr/>
            <p:nvPr/>
          </p:nvCxnSpPr>
          <p:spPr>
            <a:xfrm>
              <a:off x="6535925" y="3634700"/>
              <a:ext cx="947700" cy="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761" name="Google Shape;761;p82"/>
          <p:cNvSpPr/>
          <p:nvPr/>
        </p:nvSpPr>
        <p:spPr>
          <a:xfrm>
            <a:off x="2574175" y="3509400"/>
            <a:ext cx="464400" cy="3963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2" name="Google Shape;762;p82"/>
          <p:cNvGrpSpPr/>
          <p:nvPr/>
        </p:nvGrpSpPr>
        <p:grpSpPr>
          <a:xfrm>
            <a:off x="766075" y="2871325"/>
            <a:ext cx="1808100" cy="854100"/>
            <a:chOff x="6105725" y="3210800"/>
            <a:chExt cx="1808100" cy="854100"/>
          </a:xfrm>
        </p:grpSpPr>
        <p:cxnSp>
          <p:nvCxnSpPr>
            <p:cNvPr id="763" name="Google Shape;763;p82"/>
            <p:cNvCxnSpPr/>
            <p:nvPr/>
          </p:nvCxnSpPr>
          <p:spPr>
            <a:xfrm rot="10800000">
              <a:off x="7483625" y="3634700"/>
              <a:ext cx="430200" cy="430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sp>
          <p:nvSpPr>
            <p:cNvPr id="764" name="Google Shape;764;p82"/>
            <p:cNvSpPr txBox="1"/>
            <p:nvPr/>
          </p:nvSpPr>
          <p:spPr>
            <a:xfrm>
              <a:off x="6105725" y="3210800"/>
              <a:ext cx="1377900" cy="4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屬性</a:t>
              </a:r>
              <a:r>
                <a:rPr lang="zh-TW" sz="20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標題</a:t>
              </a:r>
              <a:endParaRPr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765" name="Google Shape;765;p82"/>
            <p:cNvCxnSpPr/>
            <p:nvPr/>
          </p:nvCxnSpPr>
          <p:spPr>
            <a:xfrm>
              <a:off x="6136475" y="3634700"/>
              <a:ext cx="1347300" cy="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pic>
        <p:nvPicPr>
          <p:cNvPr descr="slide 戰隊 people pink" id="766" name="Google Shape;76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827" y="4812950"/>
            <a:ext cx="1681923" cy="1681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戰隊 fighter green" id="767" name="Google Shape;76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5275" y="4812950"/>
            <a:ext cx="1681923" cy="1681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68" name="Google Shape;768;p82"/>
          <p:cNvGraphicFramePr/>
          <p:nvPr/>
        </p:nvGraphicFramePr>
        <p:xfrm>
          <a:off x="3038575" y="343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{692E2B6F-391F-422E-BABC-00608B231FA4}</a:tableStyleId>
              </a:tblPr>
              <a:tblGrid>
                <a:gridCol w="1256975"/>
                <a:gridCol w="1256975"/>
                <a:gridCol w="1256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名字</a:t>
                      </a:r>
                      <a:endParaRPr sz="24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攻擊力</a:t>
                      </a:r>
                      <a:endParaRPr sz="24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防禦力</a:t>
                      </a:r>
                      <a:endParaRPr sz="24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豪快綠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9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猛牛紫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</a:t>
                      </a:r>
                      <a:endParaRPr sz="24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5" name="Google Shape;775;p83"/>
          <p:cNvSpPr txBox="1"/>
          <p:nvPr>
            <p:ph type="title"/>
          </p:nvPr>
        </p:nvSpPr>
        <p:spPr>
          <a:xfrm>
            <a:off x="476250" y="932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Attribute Type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屬性的資料類型</a:t>
            </a:r>
            <a:endParaRPr/>
          </a:p>
        </p:txBody>
      </p:sp>
      <p:sp>
        <p:nvSpPr>
          <p:cNvPr id="776" name="Google Shape;776;p8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77" name="Google Shape;777;p83"/>
          <p:cNvGraphicFramePr/>
          <p:nvPr/>
        </p:nvGraphicFramePr>
        <p:xfrm>
          <a:off x="952500" y="128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{692E2B6F-391F-422E-BABC-00608B231FA4}</a:tableStyleId>
              </a:tblPr>
              <a:tblGrid>
                <a:gridCol w="1959375"/>
                <a:gridCol w="2372950"/>
                <a:gridCol w="2906675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資料類型分類</a:t>
                      </a:r>
                      <a:endParaRPr sz="22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舉例</a:t>
                      </a:r>
                      <a:endParaRPr sz="220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主要資料類型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Nominal 類別型</a:t>
                      </a:r>
                      <a:endParaRPr sz="22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male</a:t>
                      </a:r>
                      <a:endParaRPr sz="22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臺南</a:t>
                      </a:r>
                      <a:endParaRPr sz="22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Numeric 數值型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endParaRPr sz="22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0.75</a:t>
                      </a:r>
                      <a:endParaRPr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特殊資料類型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String 字串型</a:t>
                      </a:r>
                      <a:b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(文字型)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This is a pen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這是一隻筆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Boolean 布林值</a:t>
                      </a:r>
                      <a:b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(是或否)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-3683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200"/>
                        <a:buFont typeface="Microsoft JhengHei"/>
                        <a:buChar char="●"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f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(</a:t>
                      </a: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建議以類別型取代)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缺失資料</a:t>
                      </a:r>
                      <a:endParaRPr sz="220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Missing Value </a:t>
                      </a:r>
                      <a:b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缺失值/未知值</a:t>
                      </a:r>
                      <a:endParaRPr sz="22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?</a:t>
                      </a:r>
                      <a:endParaRPr sz="2200">
                        <a:solidFill>
                          <a:srgbClr val="FF00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4" name="Google Shape;784;p8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準備</a:t>
            </a:r>
            <a:r>
              <a:rPr lang="zh-TW"/>
              <a:t>Weka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下載、安裝與設定</a:t>
            </a:r>
            <a:endParaRPr sz="3200"/>
          </a:p>
        </p:txBody>
      </p:sp>
      <p:sp>
        <p:nvSpPr>
          <p:cNvPr id="785" name="Google Shape;785;p8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3</a:t>
            </a:r>
            <a:r>
              <a:rPr lang="zh-TW"/>
              <a:t>. </a:t>
            </a:r>
            <a:endParaRPr/>
          </a:p>
        </p:txBody>
      </p:sp>
      <p:pic>
        <p:nvPicPr>
          <p:cNvPr id="786" name="Google Shape;78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950" y="448400"/>
            <a:ext cx="1243801" cy="12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3" name="Google Shape;793;p8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</a:t>
            </a:r>
            <a:r>
              <a:rPr lang="zh-TW"/>
              <a:t>下載</a:t>
            </a:r>
            <a:endParaRPr/>
          </a:p>
        </p:txBody>
      </p:sp>
      <p:sp>
        <p:nvSpPr>
          <p:cNvPr id="794" name="Google Shape;794;p8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85"/>
          <p:cNvSpPr/>
          <p:nvPr/>
        </p:nvSpPr>
        <p:spPr>
          <a:xfrm>
            <a:off x="2529375" y="2034350"/>
            <a:ext cx="4909200" cy="8493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FFFFFF"/>
                </a:solidFill>
                <a:hlinkClick r:id="rId3"/>
              </a:rPr>
              <a:t>https://www.cs.waikato.ac.nz</a:t>
            </a:r>
            <a:br>
              <a:rPr lang="zh-TW" sz="2400" u="sng">
                <a:solidFill>
                  <a:srgbClr val="FFFFFF"/>
                </a:solidFill>
                <a:hlinkClick r:id="rId4"/>
              </a:rPr>
            </a:br>
            <a:r>
              <a:rPr lang="zh-TW" sz="2400" u="sng">
                <a:solidFill>
                  <a:srgbClr val="FFFFFF"/>
                </a:solidFill>
                <a:hlinkClick r:id="rId5"/>
              </a:rPr>
              <a:t>/ml/weka/downloading.html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96" name="Google Shape;796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6025" y="1950350"/>
            <a:ext cx="1017450" cy="1017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5"/>
          <p:cNvSpPr/>
          <p:nvPr/>
        </p:nvSpPr>
        <p:spPr>
          <a:xfrm>
            <a:off x="4111575" y="5686963"/>
            <a:ext cx="1744800" cy="478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Java VM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98" name="Google Shape;798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4525" y="5454136"/>
            <a:ext cx="944150" cy="944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9" name="Google Shape;799;p85"/>
          <p:cNvGrpSpPr/>
          <p:nvPr/>
        </p:nvGrpSpPr>
        <p:grpSpPr>
          <a:xfrm>
            <a:off x="2382675" y="3532523"/>
            <a:ext cx="944145" cy="1306527"/>
            <a:chOff x="2382675" y="3854223"/>
            <a:chExt cx="944145" cy="1306527"/>
          </a:xfrm>
        </p:grpSpPr>
        <p:pic>
          <p:nvPicPr>
            <p:cNvPr id="800" name="Google Shape;800;p8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82675" y="3854223"/>
              <a:ext cx="944145" cy="9441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801" name="Google Shape;801;p85"/>
            <p:cNvSpPr/>
            <p:nvPr/>
          </p:nvSpPr>
          <p:spPr>
            <a:xfrm>
              <a:off x="2382700" y="4798350"/>
              <a:ext cx="944100" cy="362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rgbClr val="FFFFFF"/>
                  </a:solidFill>
                </a:rPr>
                <a:t>Windows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802" name="Google Shape;802;p85"/>
          <p:cNvGrpSpPr/>
          <p:nvPr/>
        </p:nvGrpSpPr>
        <p:grpSpPr>
          <a:xfrm>
            <a:off x="4511903" y="3532523"/>
            <a:ext cx="944145" cy="1306527"/>
            <a:chOff x="4511898" y="3854223"/>
            <a:chExt cx="944145" cy="1306527"/>
          </a:xfrm>
        </p:grpSpPr>
        <p:pic>
          <p:nvPicPr>
            <p:cNvPr id="803" name="Google Shape;803;p8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511898" y="3854223"/>
              <a:ext cx="944145" cy="9441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804" name="Google Shape;804;p85"/>
            <p:cNvSpPr/>
            <p:nvPr/>
          </p:nvSpPr>
          <p:spPr>
            <a:xfrm>
              <a:off x="4511925" y="4798350"/>
              <a:ext cx="944100" cy="362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rgbClr val="FFFFFF"/>
                  </a:solidFill>
                </a:rPr>
                <a:t>Mac OS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805" name="Google Shape;805;p85"/>
          <p:cNvGrpSpPr/>
          <p:nvPr/>
        </p:nvGrpSpPr>
        <p:grpSpPr>
          <a:xfrm>
            <a:off x="6641130" y="3532523"/>
            <a:ext cx="944145" cy="1306527"/>
            <a:chOff x="6426855" y="3854223"/>
            <a:chExt cx="944145" cy="1306527"/>
          </a:xfrm>
        </p:grpSpPr>
        <p:pic>
          <p:nvPicPr>
            <p:cNvPr id="806" name="Google Shape;806;p8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426855" y="3854223"/>
              <a:ext cx="944145" cy="9441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807" name="Google Shape;807;p85"/>
            <p:cNvSpPr/>
            <p:nvPr/>
          </p:nvSpPr>
          <p:spPr>
            <a:xfrm>
              <a:off x="6426875" y="4798350"/>
              <a:ext cx="944100" cy="362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rgbClr val="FFFFFF"/>
                  </a:solidFill>
                </a:rPr>
                <a:t>Linux</a:t>
              </a:r>
              <a:endParaRPr>
                <a:solidFill>
                  <a:srgbClr val="FFFFFF"/>
                </a:solidFill>
              </a:endParaRPr>
            </a:p>
          </p:txBody>
        </p:sp>
      </p:grpSp>
      <p:cxnSp>
        <p:nvCxnSpPr>
          <p:cNvPr id="808" name="Google Shape;808;p85"/>
          <p:cNvCxnSpPr>
            <a:stCxn id="795" idx="2"/>
            <a:endCxn id="800" idx="0"/>
          </p:cNvCxnSpPr>
          <p:nvPr/>
        </p:nvCxnSpPr>
        <p:spPr>
          <a:xfrm rot="5400000">
            <a:off x="3594975" y="2143550"/>
            <a:ext cx="648900" cy="21291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09" name="Google Shape;809;p85"/>
          <p:cNvCxnSpPr>
            <a:stCxn id="795" idx="2"/>
            <a:endCxn id="803" idx="0"/>
          </p:cNvCxnSpPr>
          <p:nvPr/>
        </p:nvCxnSpPr>
        <p:spPr>
          <a:xfrm flipH="1" rot="-5400000">
            <a:off x="4659825" y="3207800"/>
            <a:ext cx="648900" cy="6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10" name="Google Shape;810;p85"/>
          <p:cNvCxnSpPr>
            <a:stCxn id="795" idx="2"/>
            <a:endCxn id="806" idx="0"/>
          </p:cNvCxnSpPr>
          <p:nvPr/>
        </p:nvCxnSpPr>
        <p:spPr>
          <a:xfrm flipH="1" rot="-5400000">
            <a:off x="5724075" y="2143550"/>
            <a:ext cx="648900" cy="21291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11" name="Google Shape;811;p85"/>
          <p:cNvCxnSpPr>
            <a:stCxn id="797" idx="0"/>
            <a:endCxn id="801" idx="2"/>
          </p:cNvCxnSpPr>
          <p:nvPr/>
        </p:nvCxnSpPr>
        <p:spPr>
          <a:xfrm flipH="1" rot="5400000">
            <a:off x="3495525" y="4198513"/>
            <a:ext cx="847800" cy="21291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12" name="Google Shape;812;p85"/>
          <p:cNvCxnSpPr>
            <a:stCxn id="797" idx="0"/>
            <a:endCxn id="804" idx="2"/>
          </p:cNvCxnSpPr>
          <p:nvPr/>
        </p:nvCxnSpPr>
        <p:spPr>
          <a:xfrm rot="-5400000">
            <a:off x="4560375" y="5262763"/>
            <a:ext cx="847800" cy="6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13" name="Google Shape;813;p85"/>
          <p:cNvCxnSpPr>
            <a:stCxn id="797" idx="0"/>
            <a:endCxn id="807" idx="2"/>
          </p:cNvCxnSpPr>
          <p:nvPr/>
        </p:nvCxnSpPr>
        <p:spPr>
          <a:xfrm rot="-5400000">
            <a:off x="5624625" y="4198513"/>
            <a:ext cx="847800" cy="2129100"/>
          </a:xfrm>
          <a:prstGeom prst="bentConnector3">
            <a:avLst>
              <a:gd fmla="val 5000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814" name="Google Shape;814;p85"/>
          <p:cNvSpPr txBox="1"/>
          <p:nvPr>
            <p:ph type="title"/>
          </p:nvPr>
        </p:nvSpPr>
        <p:spPr>
          <a:xfrm>
            <a:off x="1056925" y="5727797"/>
            <a:ext cx="2427600" cy="4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所需環境：</a:t>
            </a:r>
            <a:endParaRPr sz="2400"/>
          </a:p>
        </p:txBody>
      </p:sp>
      <p:sp>
        <p:nvSpPr>
          <p:cNvPr id="815" name="Google Shape;815;p85"/>
          <p:cNvSpPr txBox="1"/>
          <p:nvPr/>
        </p:nvSpPr>
        <p:spPr>
          <a:xfrm>
            <a:off x="261000" y="3713750"/>
            <a:ext cx="20448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請</a:t>
            </a: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includes Java VM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版本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(有分64 bit</a:t>
            </a:r>
            <a:b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或32 bit)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3" name="Google Shape;393;p5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075" y="1102975"/>
            <a:ext cx="4843499" cy="42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BIG DATA</a:t>
            </a:r>
            <a:endParaRPr/>
          </a:p>
        </p:txBody>
      </p:sp>
      <p:sp>
        <p:nvSpPr>
          <p:cNvPr id="396" name="Google Shape;396;p59"/>
          <p:cNvSpPr txBox="1"/>
          <p:nvPr>
            <p:ph type="title"/>
          </p:nvPr>
        </p:nvSpPr>
        <p:spPr>
          <a:xfrm>
            <a:off x="476250" y="515447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就是你看不完的資料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安裝精靈，容易上手</a:t>
            </a:r>
            <a:endParaRPr/>
          </a:p>
        </p:txBody>
      </p:sp>
      <p:sp>
        <p:nvSpPr>
          <p:cNvPr id="822" name="Google Shape;822;p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3" name="Google Shape;823;p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</a:t>
            </a:r>
            <a:r>
              <a:rPr lang="zh-TW"/>
              <a:t>安裝</a:t>
            </a:r>
            <a:endParaRPr/>
          </a:p>
        </p:txBody>
      </p:sp>
      <p:sp>
        <p:nvSpPr>
          <p:cNvPr id="824" name="Google Shape;824;p8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https://me1237guy.pixnet.net/blog/post/59757613-%E5%AE%89%E8%A3%9Dweka</a:t>
            </a:r>
            <a:r>
              <a:rPr lang="zh-TW"/>
              <a:t> </a:t>
            </a:r>
            <a:endParaRPr/>
          </a:p>
        </p:txBody>
      </p:sp>
      <p:pic>
        <p:nvPicPr>
          <p:cNvPr id="825" name="Google Shape;82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8300" y="2547000"/>
            <a:ext cx="4367400" cy="3389876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86"/>
          <p:cNvSpPr/>
          <p:nvPr/>
        </p:nvSpPr>
        <p:spPr>
          <a:xfrm>
            <a:off x="3800850" y="3591000"/>
            <a:ext cx="1527300" cy="501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27" name="Google Shape;827;p86"/>
          <p:cNvSpPr/>
          <p:nvPr/>
        </p:nvSpPr>
        <p:spPr>
          <a:xfrm>
            <a:off x="6129000" y="3761999"/>
            <a:ext cx="2271000" cy="1243800"/>
          </a:xfrm>
          <a:prstGeom prst="wedgeRoundRectCallout">
            <a:avLst>
              <a:gd fmla="val -86063" name="adj1"/>
              <a:gd fmla="val -398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選「Full」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安裝所有資料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4" name="Google Shape;834;p8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安裝套件 (1/3)</a:t>
            </a:r>
            <a:endParaRPr/>
          </a:p>
        </p:txBody>
      </p:sp>
      <p:sp>
        <p:nvSpPr>
          <p:cNvPr id="835" name="Google Shape;835;p8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87"/>
          <p:cNvSpPr txBox="1"/>
          <p:nvPr>
            <p:ph idx="1" type="body"/>
          </p:nvPr>
        </p:nvSpPr>
        <p:spPr>
          <a:xfrm>
            <a:off x="533400" y="1791150"/>
            <a:ext cx="45852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開啟Weka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Tools ⇨ Package Manager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Package Manager主視窗</a:t>
            </a:r>
            <a:endParaRPr/>
          </a:p>
        </p:txBody>
      </p:sp>
      <p:sp>
        <p:nvSpPr>
          <p:cNvPr id="837" name="Google Shape;837;p8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8" name="Google Shape;83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4173971"/>
            <a:ext cx="2605850" cy="16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4374" y="2221938"/>
            <a:ext cx="3723374" cy="3850226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87"/>
          <p:cNvSpPr/>
          <p:nvPr/>
        </p:nvSpPr>
        <p:spPr>
          <a:xfrm flipH="1">
            <a:off x="2880075" y="4479625"/>
            <a:ext cx="2064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87"/>
          <p:cNvSpPr/>
          <p:nvPr/>
        </p:nvSpPr>
        <p:spPr>
          <a:xfrm>
            <a:off x="1409275" y="4349425"/>
            <a:ext cx="1354800" cy="86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42" name="Google Shape;842;p87"/>
          <p:cNvSpPr/>
          <p:nvPr/>
        </p:nvSpPr>
        <p:spPr>
          <a:xfrm>
            <a:off x="476250" y="352190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43" name="Google Shape;843;p87"/>
          <p:cNvSpPr/>
          <p:nvPr/>
        </p:nvSpPr>
        <p:spPr>
          <a:xfrm>
            <a:off x="2053325" y="384168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44" name="Google Shape;844;p87"/>
          <p:cNvSpPr/>
          <p:nvPr/>
        </p:nvSpPr>
        <p:spPr>
          <a:xfrm>
            <a:off x="6874650" y="17058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1" name="Google Shape;851;p8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安裝套件 (2/3)</a:t>
            </a:r>
            <a:endParaRPr/>
          </a:p>
        </p:txBody>
      </p:sp>
      <p:sp>
        <p:nvSpPr>
          <p:cNvPr id="852" name="Google Shape;852;p8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88"/>
          <p:cNvSpPr txBox="1"/>
          <p:nvPr>
            <p:ph idx="1" type="body"/>
          </p:nvPr>
        </p:nvSpPr>
        <p:spPr>
          <a:xfrm>
            <a:off x="2013163" y="1851225"/>
            <a:ext cx="5461800" cy="4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/>
              <a:t>找到要安裝的套件，例如</a:t>
            </a:r>
            <a:r>
              <a:rPr lang="zh-TW">
                <a:solidFill>
                  <a:schemeClr val="accent2"/>
                </a:solidFill>
              </a:rPr>
              <a:t>WekaODF</a:t>
            </a:r>
            <a:endParaRPr>
              <a:solidFill>
                <a:schemeClr val="accent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/>
              <a:t>Install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/>
              <a:t>確認安裝，Yes</a:t>
            </a:r>
            <a:endParaRPr/>
          </a:p>
        </p:txBody>
      </p:sp>
      <p:pic>
        <p:nvPicPr>
          <p:cNvPr id="854" name="Google Shape;854;p88"/>
          <p:cNvPicPr preferRelativeResize="0"/>
          <p:nvPr/>
        </p:nvPicPr>
        <p:blipFill rotWithShape="1">
          <a:blip r:embed="rId3">
            <a:alphaModFix/>
          </a:blip>
          <a:srcRect b="54677" l="0" r="0" t="0"/>
          <a:stretch/>
        </p:blipFill>
        <p:spPr>
          <a:xfrm>
            <a:off x="1357325" y="3539875"/>
            <a:ext cx="6429375" cy="30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88"/>
          <p:cNvSpPr/>
          <p:nvPr/>
        </p:nvSpPr>
        <p:spPr>
          <a:xfrm>
            <a:off x="647500" y="5607980"/>
            <a:ext cx="602400" cy="594600"/>
          </a:xfrm>
          <a:prstGeom prst="wedgeEllipseCallout">
            <a:avLst>
              <a:gd fmla="val 83367" name="adj1"/>
              <a:gd fmla="val 117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6" name="Google Shape;856;p88"/>
          <p:cNvSpPr/>
          <p:nvPr/>
        </p:nvSpPr>
        <p:spPr>
          <a:xfrm>
            <a:off x="3810650" y="3346005"/>
            <a:ext cx="602400" cy="594600"/>
          </a:xfrm>
          <a:prstGeom prst="wedgeEllipseCallout">
            <a:avLst>
              <a:gd fmla="val -34815" name="adj1"/>
              <a:gd fmla="val 7990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857" name="Google Shape;85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4090" y="4249325"/>
            <a:ext cx="3670431" cy="1845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8" name="Google Shape;858;p88"/>
          <p:cNvSpPr/>
          <p:nvPr/>
        </p:nvSpPr>
        <p:spPr>
          <a:xfrm>
            <a:off x="7289225" y="5013380"/>
            <a:ext cx="602400" cy="594600"/>
          </a:xfrm>
          <a:prstGeom prst="wedgeEllipseCallout">
            <a:avLst>
              <a:gd fmla="val 50452" name="adj1"/>
              <a:gd fmla="val 7899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59" name="Google Shape;859;p88"/>
          <p:cNvSpPr/>
          <p:nvPr/>
        </p:nvSpPr>
        <p:spPr>
          <a:xfrm flipH="1" rot="900369">
            <a:off x="4395906" y="4205998"/>
            <a:ext cx="696347" cy="52460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安裝套件 (3/3)</a:t>
            </a:r>
            <a:endParaRPr/>
          </a:p>
        </p:txBody>
      </p:sp>
      <p:sp>
        <p:nvSpPr>
          <p:cNvPr id="866" name="Google Shape;866;p89"/>
          <p:cNvSpPr txBox="1"/>
          <p:nvPr>
            <p:ph idx="1" type="body"/>
          </p:nvPr>
        </p:nvSpPr>
        <p:spPr>
          <a:xfrm>
            <a:off x="450950" y="1791150"/>
            <a:ext cx="4336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000"/>
              <a:t>請按照以上步驟，安裝以下套件吧：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c</a:t>
            </a:r>
            <a:r>
              <a:rPr b="1" lang="zh-TW">
                <a:solidFill>
                  <a:schemeClr val="dk1"/>
                </a:solidFill>
              </a:rPr>
              <a:t>ascadeKMeans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分群演算法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h</a:t>
            </a:r>
            <a:r>
              <a:rPr b="1" lang="zh-TW">
                <a:solidFill>
                  <a:schemeClr val="dk1"/>
                </a:solidFill>
              </a:rPr>
              <a:t>otSpot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200">
                <a:solidFill>
                  <a:schemeClr val="dk1"/>
                </a:solidFill>
              </a:rPr>
              <a:t>關聯規則探勘演算法</a:t>
            </a:r>
            <a:endParaRPr sz="22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TW"/>
              <a:t>localOutlierFactor</a:t>
            </a:r>
            <a:br>
              <a:rPr lang="zh-TW"/>
            </a:br>
            <a:r>
              <a:rPr lang="zh-TW" sz="2200"/>
              <a:t>異常偵測演算法</a:t>
            </a:r>
            <a:endParaRPr sz="22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TW"/>
              <a:t>WekaODF</a:t>
            </a:r>
            <a:br>
              <a:rPr lang="zh-TW"/>
            </a:br>
            <a:r>
              <a:rPr lang="zh-TW" sz="2200"/>
              <a:t>ODF檔案格式支援</a:t>
            </a:r>
            <a:br>
              <a:rPr lang="zh-TW" sz="2200"/>
            </a:br>
            <a:r>
              <a:rPr lang="zh-TW" sz="2200"/>
              <a:t> (剛剛已經安裝了)</a:t>
            </a:r>
            <a:endParaRPr sz="2200"/>
          </a:p>
        </p:txBody>
      </p:sp>
      <p:sp>
        <p:nvSpPr>
          <p:cNvPr id="867" name="Google Shape;867;p89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9" name="Google Shape;869;p8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0" name="Google Shape;87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374" y="2221938"/>
            <a:ext cx="3723374" cy="38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0"/>
          <p:cNvSpPr txBox="1"/>
          <p:nvPr>
            <p:ph idx="1" type="body"/>
          </p:nvPr>
        </p:nvSpPr>
        <p:spPr>
          <a:xfrm>
            <a:off x="533400" y="1791150"/>
            <a:ext cx="49566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開啟</a:t>
            </a:r>
            <a:r>
              <a:rPr lang="zh-TW"/>
              <a:t>Weka</a:t>
            </a:r>
            <a:r>
              <a:rPr lang="zh-TW"/>
              <a:t>安裝目錄，預設為</a:t>
            </a:r>
            <a:br>
              <a:rPr lang="zh-TW"/>
            </a:br>
            <a:r>
              <a:rPr lang="zh-TW" sz="2200" u="sng"/>
              <a:t>C:\Program Files\Weka-[版本號]</a:t>
            </a:r>
            <a:endParaRPr sz="2200" u="sng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用文字編輯器開啟RunWeka.ini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將以下設定</a:t>
            </a:r>
            <a:br>
              <a:rPr lang="zh-TW"/>
            </a:br>
            <a:r>
              <a:rPr lang="zh-TW"/>
              <a:t>fileEncoding=</a:t>
            </a:r>
            <a:r>
              <a:rPr b="1" lang="zh-TW">
                <a:solidFill>
                  <a:srgbClr val="FF0000"/>
                </a:solidFill>
              </a:rPr>
              <a:t>Cp1252</a:t>
            </a:r>
            <a:br>
              <a:rPr b="1" lang="zh-TW">
                <a:solidFill>
                  <a:srgbClr val="FF0000"/>
                </a:solidFill>
              </a:rPr>
            </a:br>
            <a:r>
              <a:rPr lang="zh-TW"/>
              <a:t>改成</a:t>
            </a:r>
            <a:br>
              <a:rPr lang="zh-TW"/>
            </a:br>
            <a:r>
              <a:rPr lang="zh-TW"/>
              <a:t>fileEncoding=</a:t>
            </a:r>
            <a:r>
              <a:rPr b="1" lang="zh-TW">
                <a:solidFill>
                  <a:srgbClr val="FF0000"/>
                </a:solidFill>
              </a:rPr>
              <a:t>utf-8</a:t>
            </a:r>
            <a:endParaRPr b="1"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儲存，重新啟動Weka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hlink"/>
                </a:solidFill>
                <a:hlinkClick r:id="rId3"/>
              </a:rPr>
              <a:t>詳細操作請看Blog: 如何在Weka中顯示中文</a:t>
            </a:r>
            <a:endParaRPr sz="1800"/>
          </a:p>
        </p:txBody>
      </p:sp>
      <p:sp>
        <p:nvSpPr>
          <p:cNvPr id="877" name="Google Shape;877;p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8" name="Google Shape;878;p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200"/>
              <a:t>(只有</a:t>
            </a:r>
            <a:r>
              <a:rPr b="0" lang="zh-TW" sz="2200"/>
              <a:t>Windows</a:t>
            </a:r>
            <a:r>
              <a:rPr b="0" lang="zh-TW" sz="2200"/>
              <a:t>作業系統需要設定)</a:t>
            </a:r>
            <a:endParaRPr b="0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讓Weka</a:t>
            </a:r>
            <a:r>
              <a:rPr lang="zh-TW"/>
              <a:t>能夠讀取中文</a:t>
            </a:r>
            <a:endParaRPr/>
          </a:p>
        </p:txBody>
      </p:sp>
      <p:sp>
        <p:nvSpPr>
          <p:cNvPr id="879" name="Google Shape;879;p9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http://blog.pulipuli.info/2017/06/wekautf8-how-to-process-chinese-data-in.html</a:t>
            </a:r>
            <a:r>
              <a:rPr lang="zh-TW"/>
              <a:t> </a:t>
            </a:r>
            <a:endParaRPr/>
          </a:p>
        </p:txBody>
      </p:sp>
      <p:pic>
        <p:nvPicPr>
          <p:cNvPr id="880" name="Google Shape;880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8763" y="2469675"/>
            <a:ext cx="322897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400" y="319261"/>
            <a:ext cx="944145" cy="94412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1"/>
          <p:cNvSpPr txBox="1"/>
          <p:nvPr>
            <p:ph idx="1" type="body"/>
          </p:nvPr>
        </p:nvSpPr>
        <p:spPr>
          <a:xfrm>
            <a:off x="476250" y="2040325"/>
            <a:ext cx="8191500" cy="44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LibreOffice</a:t>
            </a:r>
            <a:r>
              <a:rPr lang="zh-TW"/>
              <a:t>辦公室套裝軟體的試算表工具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LibreOffice是跨平臺的開放自由軟體，是編輯開放文件格式(ODF)的最佳選擇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開放文件格式包含文件(ODT)、</a:t>
            </a:r>
            <a:r>
              <a:rPr lang="zh-TW">
                <a:solidFill>
                  <a:srgbClr val="FF0000"/>
                </a:solidFill>
              </a:rPr>
              <a:t>試算表(ODS)</a:t>
            </a:r>
            <a:r>
              <a:rPr lang="zh-TW"/>
              <a:t>、投影片(ODP)等多種類型格式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開放文件格式是我國政府的主要通用格式</a:t>
            </a:r>
            <a:endParaRPr/>
          </a:p>
        </p:txBody>
      </p:sp>
      <p:sp>
        <p:nvSpPr>
          <p:cNvPr id="888" name="Google Shape;888;p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9" name="Google Shape;889;p9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LibreOffice Calc</a:t>
            </a:r>
            <a:r>
              <a:rPr b="0" lang="zh-TW" sz="3200"/>
              <a:t>下載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LibreOffice</a:t>
            </a:r>
            <a:endParaRPr/>
          </a:p>
        </p:txBody>
      </p:sp>
      <p:sp>
        <p:nvSpPr>
          <p:cNvPr id="890" name="Google Shape;890;p9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91"/>
          <p:cNvSpPr/>
          <p:nvPr/>
        </p:nvSpPr>
        <p:spPr>
          <a:xfrm>
            <a:off x="2669500" y="5152700"/>
            <a:ext cx="4629000" cy="8493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FFFFFF"/>
                </a:solidFill>
                <a:hlinkClick r:id="rId3"/>
              </a:rPr>
              <a:t>https://zh-tw.libreoffice.org</a:t>
            </a:r>
            <a:br>
              <a:rPr lang="zh-TW" sz="2400" u="sng">
                <a:solidFill>
                  <a:srgbClr val="FFFFFF"/>
                </a:solidFill>
                <a:hlinkClick r:id="rId4"/>
              </a:rPr>
            </a:br>
            <a:r>
              <a:rPr lang="zh-TW" sz="2400" u="sng">
                <a:solidFill>
                  <a:srgbClr val="FFFFFF"/>
                </a:solidFill>
                <a:hlinkClick r:id="rId5"/>
              </a:rPr>
              <a:t>/download/libreoffice-fresh/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92" name="Google Shape;892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8925" y="4989625"/>
            <a:ext cx="1175450" cy="11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9" name="Google Shape;899;p92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認識Weka架構</a:t>
            </a:r>
            <a:endParaRPr/>
          </a:p>
        </p:txBody>
      </p:sp>
      <p:sp>
        <p:nvSpPr>
          <p:cNvPr id="900" name="Google Shape;900;p92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Part 4. </a:t>
            </a:r>
            <a:endParaRPr/>
          </a:p>
        </p:txBody>
      </p:sp>
      <p:pic>
        <p:nvPicPr>
          <p:cNvPr id="901" name="Google Shape;90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950" y="448400"/>
            <a:ext cx="1243801" cy="12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8" name="Google Shape;908;p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Weka的</a:t>
            </a:r>
            <a:r>
              <a:rPr lang="zh-TW"/>
              <a:t>功能架構</a:t>
            </a:r>
            <a:endParaRPr/>
          </a:p>
        </p:txBody>
      </p:sp>
      <p:sp>
        <p:nvSpPr>
          <p:cNvPr id="909" name="Google Shape;909;p9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0" name="Google Shape;91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" y="2784013"/>
            <a:ext cx="37338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93"/>
          <p:cNvSpPr/>
          <p:nvPr/>
        </p:nvSpPr>
        <p:spPr>
          <a:xfrm>
            <a:off x="5540325" y="2778375"/>
            <a:ext cx="2689800" cy="594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探索器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2" name="Google Shape;912;p93"/>
          <p:cNvSpPr/>
          <p:nvPr/>
        </p:nvSpPr>
        <p:spPr>
          <a:xfrm>
            <a:off x="5540325" y="3548750"/>
            <a:ext cx="2689800" cy="59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實驗器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3" name="Google Shape;913;p93"/>
          <p:cNvSpPr/>
          <p:nvPr/>
        </p:nvSpPr>
        <p:spPr>
          <a:xfrm>
            <a:off x="5540325" y="4319125"/>
            <a:ext cx="2689800" cy="59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知識流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4" name="Google Shape;914;p93"/>
          <p:cNvSpPr/>
          <p:nvPr/>
        </p:nvSpPr>
        <p:spPr>
          <a:xfrm>
            <a:off x="5540325" y="5089500"/>
            <a:ext cx="2689800" cy="59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命令列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5" name="Google Shape;915;p93"/>
          <p:cNvSpPr/>
          <p:nvPr/>
        </p:nvSpPr>
        <p:spPr>
          <a:xfrm>
            <a:off x="3901625" y="3573725"/>
            <a:ext cx="333600" cy="26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93"/>
          <p:cNvSpPr/>
          <p:nvPr/>
        </p:nvSpPr>
        <p:spPr>
          <a:xfrm>
            <a:off x="3901625" y="3910800"/>
            <a:ext cx="333600" cy="26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93"/>
          <p:cNvSpPr/>
          <p:nvPr/>
        </p:nvSpPr>
        <p:spPr>
          <a:xfrm>
            <a:off x="3901625" y="4409263"/>
            <a:ext cx="333600" cy="26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93"/>
          <p:cNvSpPr/>
          <p:nvPr/>
        </p:nvSpPr>
        <p:spPr>
          <a:xfrm>
            <a:off x="3901625" y="4763875"/>
            <a:ext cx="333600" cy="26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93"/>
          <p:cNvSpPr/>
          <p:nvPr/>
        </p:nvSpPr>
        <p:spPr>
          <a:xfrm>
            <a:off x="2258425" y="2784025"/>
            <a:ext cx="333600" cy="261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0" name="Google Shape;920;p93"/>
          <p:cNvCxnSpPr>
            <a:stCxn id="915" idx="6"/>
            <a:endCxn id="911" idx="1"/>
          </p:cNvCxnSpPr>
          <p:nvPr/>
        </p:nvCxnSpPr>
        <p:spPr>
          <a:xfrm flipH="1" rot="10800000">
            <a:off x="4235225" y="3075575"/>
            <a:ext cx="1305000" cy="629100"/>
          </a:xfrm>
          <a:prstGeom prst="curvedConnector3">
            <a:avLst>
              <a:gd fmla="val 50004" name="adj1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1" name="Google Shape;921;p93"/>
          <p:cNvCxnSpPr>
            <a:stCxn id="916" idx="6"/>
            <a:endCxn id="912" idx="1"/>
          </p:cNvCxnSpPr>
          <p:nvPr/>
        </p:nvCxnSpPr>
        <p:spPr>
          <a:xfrm flipH="1" rot="10800000">
            <a:off x="4235225" y="3846150"/>
            <a:ext cx="1305000" cy="195600"/>
          </a:xfrm>
          <a:prstGeom prst="curved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2" name="Google Shape;922;p93"/>
          <p:cNvCxnSpPr>
            <a:stCxn id="917" idx="6"/>
            <a:endCxn id="913" idx="1"/>
          </p:cNvCxnSpPr>
          <p:nvPr/>
        </p:nvCxnSpPr>
        <p:spPr>
          <a:xfrm>
            <a:off x="4235225" y="4540213"/>
            <a:ext cx="1305000" cy="76200"/>
          </a:xfrm>
          <a:prstGeom prst="curved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3" name="Google Shape;923;p93"/>
          <p:cNvCxnSpPr>
            <a:stCxn id="918" idx="6"/>
            <a:endCxn id="914" idx="1"/>
          </p:cNvCxnSpPr>
          <p:nvPr/>
        </p:nvCxnSpPr>
        <p:spPr>
          <a:xfrm>
            <a:off x="4235225" y="4894825"/>
            <a:ext cx="1305000" cy="492000"/>
          </a:xfrm>
          <a:prstGeom prst="curvedConnector3">
            <a:avLst>
              <a:gd fmla="val 50004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4"/>
          <p:cNvSpPr txBox="1"/>
          <p:nvPr>
            <p:ph idx="1" type="body"/>
          </p:nvPr>
        </p:nvSpPr>
        <p:spPr>
          <a:xfrm>
            <a:off x="533400" y="1791150"/>
            <a:ext cx="38463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Weka</a:t>
            </a:r>
            <a:r>
              <a:rPr lang="zh-TW"/>
              <a:t>主要</a:t>
            </a:r>
            <a:r>
              <a:rPr lang="zh-TW">
                <a:solidFill>
                  <a:schemeClr val="dk1"/>
                </a:solidFill>
              </a:rPr>
              <a:t>的</a:t>
            </a:r>
            <a:r>
              <a:rPr lang="zh-TW">
                <a:solidFill>
                  <a:srgbClr val="FF0000"/>
                </a:solidFill>
              </a:rPr>
              <a:t>圖形化使用者介面</a:t>
            </a:r>
            <a:endParaRPr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以頁籤、下拉式選單、欄位</a:t>
            </a:r>
            <a:r>
              <a:rPr lang="zh-TW">
                <a:solidFill>
                  <a:schemeClr val="dk1"/>
                </a:solidFill>
              </a:rPr>
              <a:t>設定</a:t>
            </a:r>
            <a:r>
              <a:rPr lang="zh-TW"/>
              <a:t>等表單元件，讓使用者輕易進行資料分析與探勘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直接提供各種視覺化圖表，展現分析結果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/>
              <a:t>一次只能分析一筆資料</a:t>
            </a:r>
            <a:endParaRPr/>
          </a:p>
        </p:txBody>
      </p:sp>
      <p:sp>
        <p:nvSpPr>
          <p:cNvPr id="930" name="Google Shape;930;p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1" name="Google Shape;931;p9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Explorer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探索器</a:t>
            </a:r>
            <a:endParaRPr/>
          </a:p>
        </p:txBody>
      </p:sp>
      <p:sp>
        <p:nvSpPr>
          <p:cNvPr id="932" name="Google Shape;932;p9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94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4" name="Google Shape;93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">
            <a:off x="7542841" y="18172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238" y="1791150"/>
            <a:ext cx="4237511" cy="47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5"/>
          <p:cNvSpPr txBox="1"/>
          <p:nvPr>
            <p:ph idx="1" type="body"/>
          </p:nvPr>
        </p:nvSpPr>
        <p:spPr>
          <a:xfrm>
            <a:off x="533400" y="1791150"/>
            <a:ext cx="34533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以</a:t>
            </a:r>
            <a:r>
              <a:rPr lang="zh-TW"/>
              <a:t>資料流的形式，定義資料探勘中的所有步驟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不僅支援單一檔案，還能支援分析批次、增量的串流資料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類似商業智慧</a:t>
            </a:r>
            <a:r>
              <a:rPr lang="zh-TW" sz="1800"/>
              <a:t>(Business Intelligence, BI)</a:t>
            </a:r>
            <a:endParaRPr sz="1800"/>
          </a:p>
        </p:txBody>
      </p:sp>
      <p:sp>
        <p:nvSpPr>
          <p:cNvPr id="942" name="Google Shape;942;p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3" name="Google Shape;943;p9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Knowledge Flow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知識流</a:t>
            </a:r>
            <a:endParaRPr/>
          </a:p>
        </p:txBody>
      </p:sp>
      <p:sp>
        <p:nvSpPr>
          <p:cNvPr id="944" name="Google Shape;944;p9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https://www.kriptonesia.com/weka-data-mining-software-download/</a:t>
            </a:r>
            <a:r>
              <a:rPr lang="zh-TW"/>
              <a:t> </a:t>
            </a:r>
            <a:endParaRPr/>
          </a:p>
        </p:txBody>
      </p:sp>
      <p:sp>
        <p:nvSpPr>
          <p:cNvPr id="945" name="Google Shape;945;p95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6" name="Google Shape;94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6800" y="2570200"/>
            <a:ext cx="4737950" cy="31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3" name="Google Shape;403;p60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如何分析？</a:t>
            </a:r>
            <a:endParaRPr/>
          </a:p>
        </p:txBody>
      </p:sp>
      <p:pic>
        <p:nvPicPr>
          <p:cNvPr id="405" name="Google Shape;40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"/>
            <a:ext cx="9144003" cy="6857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6"/>
          <p:cNvSpPr txBox="1"/>
          <p:nvPr>
            <p:ph idx="1" type="body"/>
          </p:nvPr>
        </p:nvSpPr>
        <p:spPr>
          <a:xfrm>
            <a:off x="533400" y="1791150"/>
            <a:ext cx="37866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適合處理多份資料、多種不同的資料探勘演算法、多種不同的參數設定的情況使用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特別適合資料庫存取、多電腦的分散式運算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設定後可批次且自動執行，使用者僅需等待</a:t>
            </a:r>
            <a:r>
              <a:rPr lang="zh-TW">
                <a:solidFill>
                  <a:schemeClr val="dk1"/>
                </a:solidFill>
              </a:rPr>
              <a:t>分析</a:t>
            </a:r>
            <a:r>
              <a:rPr lang="zh-TW"/>
              <a:t>結果即可</a:t>
            </a:r>
            <a:endParaRPr/>
          </a:p>
        </p:txBody>
      </p:sp>
      <p:sp>
        <p:nvSpPr>
          <p:cNvPr id="953" name="Google Shape;953;p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4" name="Google Shape;954;p9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Experimenter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實驗器</a:t>
            </a:r>
            <a:endParaRPr/>
          </a:p>
        </p:txBody>
      </p:sp>
      <p:sp>
        <p:nvSpPr>
          <p:cNvPr id="955" name="Google Shape;955;p9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  <a:hlinkClick r:id="rId3"/>
              </a:rPr>
              <a:t>https://machinelearningmastery.com/compare-performance-machine-learning-algorithms-weka/</a:t>
            </a:r>
            <a:r>
              <a:rPr lang="zh-TW" sz="1200"/>
              <a:t> </a:t>
            </a:r>
            <a:endParaRPr sz="1200"/>
          </a:p>
        </p:txBody>
      </p:sp>
      <p:sp>
        <p:nvSpPr>
          <p:cNvPr id="956" name="Google Shape;956;p9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7" name="Google Shape;95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975" y="2500763"/>
            <a:ext cx="4404774" cy="329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9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能夠使用完整進階指令，突破圖形化使用者介面的限制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記憶體消耗</a:t>
            </a:r>
            <a:r>
              <a:rPr lang="zh-TW">
                <a:solidFill>
                  <a:schemeClr val="dk1"/>
                </a:solidFill>
              </a:rPr>
              <a:t>較少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可先從探索器擬定命令參數，再以命令列批次執行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4" name="Google Shape;964;p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65" name="Google Shape;965;p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Simple CLI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命令列</a:t>
            </a:r>
            <a:endParaRPr/>
          </a:p>
        </p:txBody>
      </p:sp>
      <p:sp>
        <p:nvSpPr>
          <p:cNvPr id="966" name="Google Shape;966;p9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9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8" name="Google Shape;96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38" y="1791150"/>
            <a:ext cx="3714625" cy="471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98"/>
          <p:cNvSpPr txBox="1"/>
          <p:nvPr>
            <p:ph idx="1" type="body"/>
          </p:nvPr>
        </p:nvSpPr>
        <p:spPr>
          <a:xfrm>
            <a:off x="3890825" y="1783075"/>
            <a:ext cx="47769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案例說明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演算法簡介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實作</a:t>
            </a: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AutoNum type="alphaLcPeriod"/>
            </a:pPr>
            <a:r>
              <a:rPr lang="zh-TW">
                <a:solidFill>
                  <a:schemeClr val="dk1"/>
                </a:solidFill>
              </a:rPr>
              <a:t>取得資料集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AutoNum type="alphaLcPeriod"/>
            </a:pPr>
            <a:r>
              <a:rPr lang="zh-TW"/>
              <a:t>使用Weka的</a:t>
            </a:r>
            <a:r>
              <a:rPr lang="zh-TW">
                <a:solidFill>
                  <a:srgbClr val="FF0000"/>
                </a:solidFill>
              </a:rPr>
              <a:t>探索器</a:t>
            </a:r>
            <a:r>
              <a:rPr lang="zh-TW"/>
              <a:t>進行分析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檢視分析結果</a:t>
            </a:r>
            <a:endParaRPr/>
          </a:p>
        </p:txBody>
      </p:sp>
      <p:sp>
        <p:nvSpPr>
          <p:cNvPr id="975" name="Google Shape;975;p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76" name="Google Shape;976;p9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本課程的Weka流程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9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學生成績資料集是Cortez等人(2008)年從兩所葡萄牙學校蒐集649位學生、33種屬性的開放資料集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屬性包括學生個人資料、家庭狀況、就學狀況、學校生活、課堂表現</a:t>
            </a:r>
            <a:endParaRPr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/>
              <a:t>※ 本教學取其資料集內容，因應教學內容而作調</a:t>
            </a:r>
            <a:r>
              <a:rPr lang="zh-TW"/>
              <a:t>整</a:t>
            </a:r>
            <a:endParaRPr/>
          </a:p>
        </p:txBody>
      </p:sp>
      <p:sp>
        <p:nvSpPr>
          <p:cNvPr id="983" name="Google Shape;983;p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4" name="Google Shape;984;p9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實作資料集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學生成績資料集 (1/3)</a:t>
            </a:r>
            <a:endParaRPr b="0" sz="3200"/>
          </a:p>
        </p:txBody>
      </p:sp>
      <p:sp>
        <p:nvSpPr>
          <p:cNvPr id="985" name="Google Shape;985;p9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http://archive.ics.uci.edu/ml/datasets/Student+Performance</a:t>
            </a:r>
            <a:r>
              <a:rPr lang="zh-TW"/>
              <a:t> </a:t>
            </a:r>
            <a:endParaRPr/>
          </a:p>
        </p:txBody>
      </p:sp>
      <p:pic>
        <p:nvPicPr>
          <p:cNvPr descr="slide user group account profile people human" id="986" name="Google Shape;98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650" y="3584600"/>
            <a:ext cx="2022700" cy="20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00"/>
          <p:cNvSpPr txBox="1"/>
          <p:nvPr>
            <p:ph idx="1" type="body"/>
          </p:nvPr>
        </p:nvSpPr>
        <p:spPr>
          <a:xfrm>
            <a:off x="628700" y="3190824"/>
            <a:ext cx="28461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共15種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性別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就學理由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是否補習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學校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100"/>
          <p:cNvSpPr txBox="1"/>
          <p:nvPr>
            <p:ph idx="2" type="body"/>
          </p:nvPr>
        </p:nvSpPr>
        <p:spPr>
          <a:xfrm>
            <a:off x="5655152" y="3190824"/>
            <a:ext cx="28602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共18種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年齡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雙親教育程度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缺席次數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課堂成績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4" name="Google Shape;994;p1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95" name="Google Shape;995;p100"/>
          <p:cNvSpPr txBox="1"/>
          <p:nvPr>
            <p:ph idx="3" type="subTitle"/>
          </p:nvPr>
        </p:nvSpPr>
        <p:spPr>
          <a:xfrm>
            <a:off x="629160" y="2100425"/>
            <a:ext cx="28545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/>
              <a:t>Nominal Type</a:t>
            </a:r>
            <a:endParaRPr sz="22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類別型屬性</a:t>
            </a:r>
            <a:endParaRPr/>
          </a:p>
        </p:txBody>
      </p:sp>
      <p:sp>
        <p:nvSpPr>
          <p:cNvPr id="996" name="Google Shape;996;p100"/>
          <p:cNvSpPr txBox="1"/>
          <p:nvPr>
            <p:ph idx="4" type="subTitle"/>
          </p:nvPr>
        </p:nvSpPr>
        <p:spPr>
          <a:xfrm>
            <a:off x="5658826" y="2100425"/>
            <a:ext cx="28551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Numeric</a:t>
            </a:r>
            <a:r>
              <a:rPr lang="zh-TW" sz="2200"/>
              <a:t> Type</a:t>
            </a:r>
            <a:endParaRPr sz="2200"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數值型屬性</a:t>
            </a:r>
            <a:endParaRPr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10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實作資料集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學生成績資料集 (2/3)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8" name="Google Shape;998;p10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http://archive.ics.uci.edu/ml/datasets/Student+Performance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descr="slide user group account profile people human" id="999" name="Google Shape;99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6750" y="2882275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00"/>
          <p:cNvSpPr txBox="1"/>
          <p:nvPr/>
        </p:nvSpPr>
        <p:spPr>
          <a:xfrm>
            <a:off x="628700" y="5749750"/>
            <a:ext cx="80835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※ </a:t>
            </a: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完整的屬性說明請看論文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7" name="Google Shape;1007;p10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實作資料集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學生成績資料集 (3/3)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08" name="Google Shape;1008;p101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http://archive.ics.uci.edu/ml/datasets/Student+Performance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id="1009" name="Google Shape;100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00" y="1776243"/>
            <a:ext cx="9143999" cy="477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6" name="Google Shape;1016;p10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準備好了嗎？</a:t>
            </a:r>
            <a:endParaRPr/>
          </a:p>
        </p:txBody>
      </p:sp>
      <p:sp>
        <p:nvSpPr>
          <p:cNvPr id="1017" name="Google Shape;1017;p102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</a:t>
            </a:r>
            <a:endParaRPr/>
          </a:p>
        </p:txBody>
      </p:sp>
      <p:sp>
        <p:nvSpPr>
          <p:cNvPr id="1018" name="Google Shape;1018;p10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⇩</a:t>
            </a:r>
            <a:endParaRPr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3600"/>
              <a:t>Chapter 2. </a:t>
            </a:r>
            <a:endParaRPr sz="3600"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3600"/>
              <a:t>探索性與比較性分析</a:t>
            </a:r>
            <a:endParaRPr b="1" sz="3600"/>
          </a:p>
        </p:txBody>
      </p:sp>
      <p:pic>
        <p:nvPicPr>
          <p:cNvPr id="1019" name="Google Shape;1019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375" y="4263225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2" name="Google Shape;412;p6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如何分析？</a:t>
            </a:r>
            <a:endParaRPr/>
          </a:p>
        </p:txBody>
      </p:sp>
      <p:pic>
        <p:nvPicPr>
          <p:cNvPr id="414" name="Google Shape;4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"/>
            <a:ext cx="9144003" cy="6857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question block super mario" id="415" name="Google Shape;41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887" y="2791887"/>
            <a:ext cx="1274225" cy="12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1"/>
          <p:cNvSpPr/>
          <p:nvPr/>
        </p:nvSpPr>
        <p:spPr>
          <a:xfrm rot="-386673">
            <a:off x="1142678" y="1712365"/>
            <a:ext cx="2528478" cy="1133659"/>
          </a:xfrm>
          <a:prstGeom prst="wedgeRoundRectCallout">
            <a:avLst>
              <a:gd fmla="val 41233" name="adj1"/>
              <a:gd fmla="val 82648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如何探索資料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的共同模式？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7" name="Google Shape;417;p61"/>
          <p:cNvSpPr/>
          <p:nvPr/>
        </p:nvSpPr>
        <p:spPr>
          <a:xfrm rot="475922">
            <a:off x="5275174" y="1163788"/>
            <a:ext cx="2528290" cy="1133726"/>
          </a:xfrm>
          <a:prstGeom prst="wedgeRoundRectCallout">
            <a:avLst>
              <a:gd fmla="val -45342" name="adj1"/>
              <a:gd fmla="val 92468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如何找出資料裡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的異常個案？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8" name="Google Shape;418;p61"/>
          <p:cNvSpPr/>
          <p:nvPr/>
        </p:nvSpPr>
        <p:spPr>
          <a:xfrm rot="346491">
            <a:off x="726476" y="3840751"/>
            <a:ext cx="2528331" cy="1133746"/>
          </a:xfrm>
          <a:prstGeom prst="wedgeRoundRectCallout">
            <a:avLst>
              <a:gd fmla="val 59341" name="adj1"/>
              <a:gd fmla="val -47729" name="adj2"/>
              <a:gd fmla="val 0" name="adj3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如何預測資料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的可能類別？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9" name="Google Shape;419;p61"/>
          <p:cNvSpPr/>
          <p:nvPr/>
        </p:nvSpPr>
        <p:spPr>
          <a:xfrm rot="408">
            <a:off x="3430776" y="4758040"/>
            <a:ext cx="2528400" cy="1133700"/>
          </a:xfrm>
          <a:prstGeom prst="wedgeRoundRectCallout">
            <a:avLst>
              <a:gd fmla="val 9977" name="adj1"/>
              <a:gd fmla="val -89218" name="adj2"/>
              <a:gd fmla="val 0" name="adj3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如何預測資料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的接近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值？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0" name="Google Shape;420;p61"/>
          <p:cNvSpPr/>
          <p:nvPr/>
        </p:nvSpPr>
        <p:spPr>
          <a:xfrm rot="-461461">
            <a:off x="5831755" y="3256944"/>
            <a:ext cx="3111389" cy="1133709"/>
          </a:xfrm>
          <a:prstGeom prst="wedgeRoundRectCallout">
            <a:avLst>
              <a:gd fmla="val -69290" name="adj1"/>
              <a:gd fmla="val -45631" name="adj2"/>
              <a:gd fmla="val 0" name="adj3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如何找出跟特定類別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最相關的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屬性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規則？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7" name="Google Shape;427;p6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如何分析？</a:t>
            </a:r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3"/>
            <a:ext cx="9144003" cy="685719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2"/>
          <p:cNvSpPr/>
          <p:nvPr/>
        </p:nvSpPr>
        <p:spPr>
          <a:xfrm rot="-386673">
            <a:off x="1142678" y="1712365"/>
            <a:ext cx="2528478" cy="1133659"/>
          </a:xfrm>
          <a:prstGeom prst="wedgeRoundRectCallout">
            <a:avLst>
              <a:gd fmla="val 41233" name="adj1"/>
              <a:gd fmla="val 82648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如何探索資料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的共同模式？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1" name="Google Shape;431;p62"/>
          <p:cNvSpPr/>
          <p:nvPr/>
        </p:nvSpPr>
        <p:spPr>
          <a:xfrm rot="475922">
            <a:off x="5275174" y="1163788"/>
            <a:ext cx="2528290" cy="1133726"/>
          </a:xfrm>
          <a:prstGeom prst="wedgeRoundRectCallout">
            <a:avLst>
              <a:gd fmla="val -45342" name="adj1"/>
              <a:gd fmla="val 92468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如何找出資料裡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的異常個案？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2" name="Google Shape;432;p62"/>
          <p:cNvSpPr/>
          <p:nvPr/>
        </p:nvSpPr>
        <p:spPr>
          <a:xfrm rot="-461461">
            <a:off x="5831755" y="3256944"/>
            <a:ext cx="3111389" cy="1133709"/>
          </a:xfrm>
          <a:prstGeom prst="wedgeRoundRectCallout">
            <a:avLst>
              <a:gd fmla="val -69290" name="adj1"/>
              <a:gd fmla="val -45631" name="adj2"/>
              <a:gd fmla="val 0" name="adj3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如何找出跟特定類別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最相關的屬性規則？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3" name="Google Shape;433;p62"/>
          <p:cNvSpPr/>
          <p:nvPr/>
        </p:nvSpPr>
        <p:spPr>
          <a:xfrm rot="346491">
            <a:off x="726476" y="3840751"/>
            <a:ext cx="2528331" cy="1133746"/>
          </a:xfrm>
          <a:prstGeom prst="wedgeRoundRectCallout">
            <a:avLst>
              <a:gd fmla="val 59341" name="adj1"/>
              <a:gd fmla="val -47729" name="adj2"/>
              <a:gd fmla="val 0" name="adj3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如何預測資料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4" name="Google Shape;434;p62"/>
          <p:cNvSpPr/>
          <p:nvPr/>
        </p:nvSpPr>
        <p:spPr>
          <a:xfrm rot="408">
            <a:off x="3430776" y="4758040"/>
            <a:ext cx="2528400" cy="1133700"/>
          </a:xfrm>
          <a:prstGeom prst="wedgeRoundRectCallout">
            <a:avLst>
              <a:gd fmla="val 9977" name="adj1"/>
              <a:gd fmla="val -89218" name="adj2"/>
              <a:gd fmla="val 0" name="adj3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如何預測資料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的接近數值？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5" name="Google Shape;43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4850" y="2648600"/>
            <a:ext cx="1694300" cy="1694300"/>
          </a:xfrm>
          <a:prstGeom prst="rect">
            <a:avLst/>
          </a:prstGeom>
          <a:noFill/>
          <a:ln>
            <a:noFill/>
          </a:ln>
          <a:effectLst>
            <a:outerShdw blurRad="928688" rotWithShape="0" algn="bl" dist="9525">
              <a:srgbClr val="FFFF00"/>
            </a:outerShdw>
          </a:effectLst>
        </p:spPr>
      </p:pic>
      <p:sp>
        <p:nvSpPr>
          <p:cNvPr id="436" name="Google Shape;436;p62"/>
          <p:cNvSpPr/>
          <p:nvPr/>
        </p:nvSpPr>
        <p:spPr>
          <a:xfrm>
            <a:off x="-18375" y="825"/>
            <a:ext cx="9162300" cy="7347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資料探勘</a:t>
            </a:r>
            <a:endParaRPr b="1" sz="36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7" name="Google Shape;437;p62"/>
          <p:cNvSpPr/>
          <p:nvPr/>
        </p:nvSpPr>
        <p:spPr>
          <a:xfrm>
            <a:off x="-18375" y="6160150"/>
            <a:ext cx="9162300" cy="7347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Weka懂</a:t>
            </a:r>
            <a:endParaRPr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課程大綱 (1/2)</a:t>
            </a:r>
            <a:endParaRPr/>
          </a:p>
        </p:txBody>
      </p:sp>
      <p:sp>
        <p:nvSpPr>
          <p:cNvPr id="444" name="Google Shape;444;p63"/>
          <p:cNvSpPr txBox="1"/>
          <p:nvPr>
            <p:ph idx="1" type="body"/>
          </p:nvPr>
        </p:nvSpPr>
        <p:spPr>
          <a:xfrm>
            <a:off x="630250" y="3047798"/>
            <a:ext cx="38688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認識Weka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Weka的資料來源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準備Weka：</a:t>
            </a:r>
            <a:br>
              <a:rPr lang="zh-TW"/>
            </a:br>
            <a:r>
              <a:rPr lang="zh-TW"/>
              <a:t>下載、安裝與設定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認識Weka架構</a:t>
            </a:r>
            <a:endParaRPr/>
          </a:p>
        </p:txBody>
      </p:sp>
      <p:sp>
        <p:nvSpPr>
          <p:cNvPr id="445" name="Google Shape;445;p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6" name="Google Shape;446;p63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2"/>
                </a:solidFill>
              </a:rPr>
              <a:t>Chapter 1. 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2"/>
                </a:solidFill>
              </a:rPr>
              <a:t>認識Weka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47" name="Google Shape;447;p63"/>
          <p:cNvSpPr txBox="1"/>
          <p:nvPr>
            <p:ph idx="2" type="body"/>
          </p:nvPr>
        </p:nvSpPr>
        <p:spPr>
          <a:xfrm>
            <a:off x="4629156" y="3047798"/>
            <a:ext cx="38877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/>
              <a:t>探索性分析：分群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/>
              <a:t>探索性分析：異常偵測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/>
              <a:t>比較性分析：</a:t>
            </a:r>
            <a:br>
              <a:rPr lang="zh-TW"/>
            </a:br>
            <a:r>
              <a:rPr lang="zh-TW"/>
              <a:t>關聯規則探勘</a:t>
            </a:r>
            <a:endParaRPr/>
          </a:p>
        </p:txBody>
      </p:sp>
      <p:sp>
        <p:nvSpPr>
          <p:cNvPr id="448" name="Google Shape;448;p63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Chapter 2.</a:t>
            </a:r>
            <a:br>
              <a:rPr lang="zh-TW"/>
            </a:br>
            <a:r>
              <a:rPr lang="zh-TW"/>
              <a:t>探索性與比較性分析</a:t>
            </a:r>
            <a:endParaRPr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63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99">
            <a:off x="882723" y="2047996"/>
            <a:ext cx="798411" cy="79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課程大綱 (2/2)</a:t>
            </a:r>
            <a:endParaRPr/>
          </a:p>
        </p:txBody>
      </p:sp>
      <p:sp>
        <p:nvSpPr>
          <p:cNvPr id="457" name="Google Shape;457;p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8" name="Google Shape;458;p64"/>
          <p:cNvSpPr txBox="1"/>
          <p:nvPr>
            <p:ph idx="2" type="body"/>
          </p:nvPr>
        </p:nvSpPr>
        <p:spPr>
          <a:xfrm>
            <a:off x="4629156" y="3047798"/>
            <a:ext cx="38877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10"/>
            </a:pPr>
            <a:r>
              <a:rPr lang="zh-TW"/>
              <a:t>Weka的進階應用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10"/>
            </a:pPr>
            <a:r>
              <a:rPr lang="zh-TW"/>
              <a:t>結語</a:t>
            </a:r>
            <a:endParaRPr/>
          </a:p>
        </p:txBody>
      </p:sp>
      <p:sp>
        <p:nvSpPr>
          <p:cNvPr id="459" name="Google Shape;459;p6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Chapter 4.</a:t>
            </a:r>
            <a:br>
              <a:rPr lang="zh-TW"/>
            </a:br>
            <a:r>
              <a:rPr lang="zh-TW"/>
              <a:t>進階應用與結語</a:t>
            </a:r>
            <a:endParaRPr/>
          </a:p>
          <a:p>
            <a:pPr indent="-16510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4"/>
          <p:cNvSpPr txBox="1"/>
          <p:nvPr/>
        </p:nvSpPr>
        <p:spPr>
          <a:xfrm>
            <a:off x="630250" y="3047798"/>
            <a:ext cx="3868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Microsoft JhengHei"/>
              <a:buAutoNum type="arabicPeriod" startAt="8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預測性分析：分類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2400"/>
              <a:buFont typeface="Microsoft JhengHei"/>
              <a:buAutoNum type="arabicPeriod" startAt="8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預測性分析：迴歸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2" name="Google Shape;462;p64"/>
          <p:cNvSpPr txBox="1"/>
          <p:nvPr/>
        </p:nvSpPr>
        <p:spPr>
          <a:xfrm>
            <a:off x="629325" y="1871825"/>
            <a:ext cx="3880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Chapter 3. </a:t>
            </a:r>
            <a:endParaRPr b="1"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預測性分析</a:t>
            </a:r>
            <a:endParaRPr b="1"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0" name="Google Shape;470;p6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請多多善用「註解」</a:t>
            </a:r>
            <a:endParaRPr/>
          </a:p>
        </p:txBody>
      </p:sp>
      <p:pic>
        <p:nvPicPr>
          <p:cNvPr id="472" name="Google Shape;472;p65"/>
          <p:cNvPicPr preferRelativeResize="0"/>
          <p:nvPr/>
        </p:nvPicPr>
        <p:blipFill rotWithShape="1">
          <a:blip r:embed="rId3">
            <a:alphaModFix/>
          </a:blip>
          <a:srcRect b="35543" l="46484" r="11207" t="36812"/>
          <a:stretch/>
        </p:blipFill>
        <p:spPr>
          <a:xfrm>
            <a:off x="631237" y="2691389"/>
            <a:ext cx="7881526" cy="289516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5"/>
          <p:cNvSpPr/>
          <p:nvPr/>
        </p:nvSpPr>
        <p:spPr>
          <a:xfrm>
            <a:off x="3455075" y="4550275"/>
            <a:ext cx="4432800" cy="443400"/>
          </a:xfrm>
          <a:prstGeom prst="roundRect">
            <a:avLst>
              <a:gd fmla="val 2479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pSp>
        <p:nvGrpSpPr>
          <p:cNvPr id="474" name="Google Shape;474;p65"/>
          <p:cNvGrpSpPr/>
          <p:nvPr/>
        </p:nvGrpSpPr>
        <p:grpSpPr>
          <a:xfrm>
            <a:off x="1832800" y="2521900"/>
            <a:ext cx="1146900" cy="1132200"/>
            <a:chOff x="6409125" y="2248100"/>
            <a:chExt cx="1146900" cy="1132200"/>
          </a:xfrm>
        </p:grpSpPr>
        <p:sp>
          <p:nvSpPr>
            <p:cNvPr id="475" name="Google Shape;475;p65"/>
            <p:cNvSpPr/>
            <p:nvPr/>
          </p:nvSpPr>
          <p:spPr>
            <a:xfrm>
              <a:off x="6409125" y="2248100"/>
              <a:ext cx="1146900" cy="1132200"/>
            </a:xfrm>
            <a:prstGeom prst="wedgeEllipseCallout">
              <a:avLst>
                <a:gd fmla="val 40293" name="adj1"/>
                <a:gd fmla="val 60060" name="adj2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>
                  <a:solidFill>
                    <a:srgbClr val="FFFFFF"/>
                  </a:solidFill>
                </a:rPr>
                <a:t>!</a:t>
              </a:r>
              <a:endParaRPr b="1" sz="4800">
                <a:solidFill>
                  <a:srgbClr val="FFFFFF"/>
                </a:solidFill>
              </a:endParaRPr>
            </a:p>
          </p:txBody>
        </p:sp>
        <p:pic>
          <p:nvPicPr>
            <p:cNvPr id="476" name="Google Shape;476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00825" y="2432450"/>
              <a:ext cx="763500" cy="763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