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</p:sldIdLst>
  <p:sldSz cy="6858000" cx="9144000"/>
  <p:notesSz cx="6858000" cy="9144000"/>
  <p:embeddedFontLst>
    <p:embeddedFont>
      <p:font typeface="Roboto"/>
      <p:regular r:id="rId55"/>
      <p:bold r:id="rId56"/>
      <p:italic r:id="rId57"/>
      <p:boldItalic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font" Target="fonts/Roboto-regular.fntdata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font" Target="fonts/Roboto-italic.fntdata"/><Relationship Id="rId12" Type="http://schemas.openxmlformats.org/officeDocument/2006/relationships/slide" Target="slides/slide8.xml"/><Relationship Id="rId56" Type="http://schemas.openxmlformats.org/officeDocument/2006/relationships/font" Target="fonts/Roboto-bold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58" Type="http://schemas.openxmlformats.org/officeDocument/2006/relationships/font" Target="fonts/Roboto-bold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Shape 3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Shape 3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Shape 4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Shape 4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Shape 4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Shape 4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Shape 4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Shape 4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Shape 4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Shape 4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Shape 4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Shape 5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Shape 5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Shape 5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Shape 5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Shape 5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Shape 5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Shape 5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Shape 5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Shape 6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Shape 6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Shape 6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Shape 6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Shape 64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Shape 6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Shape 6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Shape 6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Shape 6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Shape 70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Shape 7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Shape 71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Shape 7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Shape 72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Shape 7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Shape 73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Shape 7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Shape 74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Shape 7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Shape 76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Shape 7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Shape 78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Shape 7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hape 79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Shape 7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Shape 80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Shape 8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Shape 81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Shape 8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gif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gif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gif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598100" y="4502863"/>
            <a:ext cx="8222100" cy="1118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b="1"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598088" y="5757117"/>
            <a:ext cx="8222100" cy="577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13" name="Shape 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8488" y="800375"/>
            <a:ext cx="1427025" cy="137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內文 1 1 1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88" name="Shape 8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buSzPct val="90000"/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91" name="Shape 91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內文 1 1 1 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95" name="Shape 9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98" name="Shape 98"/>
          <p:cNvSpPr txBox="1"/>
          <p:nvPr>
            <p:ph idx="3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99" name="Shape 99"/>
          <p:cNvSpPr txBox="1"/>
          <p:nvPr>
            <p:ph idx="4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100" name="Shape 100"/>
          <p:cNvSpPr txBox="1"/>
          <p:nvPr>
            <p:ph idx="5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內文 1 1 1 1 1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104" name="Shape 10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Shape 107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108" name="Shape 108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13" name="Shape 113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15" name="Shape 11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116" name="Shape 1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83333"/>
              <a:defRPr sz="2400"/>
            </a:lvl1pPr>
            <a:lvl2pPr lvl="1">
              <a:spcBef>
                <a:spcPts val="0"/>
              </a:spcBef>
              <a:buSzPct val="90000"/>
              <a:defRPr sz="20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120" name="Shape 120"/>
          <p:cNvSpPr txBox="1"/>
          <p:nvPr>
            <p:ph idx="2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83333"/>
              <a:defRPr sz="2400"/>
            </a:lvl1pPr>
            <a:lvl2pPr lvl="1">
              <a:spcBef>
                <a:spcPts val="0"/>
              </a:spcBef>
              <a:defRPr sz="20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pic>
        <p:nvPicPr>
          <p:cNvPr id="122" name="Shape 1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兩欄 2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pic>
        <p:nvPicPr>
          <p:cNvPr id="126" name="Shape 1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>
            <p:ph idx="1" type="body"/>
          </p:nvPr>
        </p:nvSpPr>
        <p:spPr>
          <a:xfrm>
            <a:off x="311700" y="1639975"/>
            <a:ext cx="8520600" cy="21582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buSzPct val="90000"/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128" name="Shape 128"/>
          <p:cNvSpPr txBox="1"/>
          <p:nvPr>
            <p:ph idx="2" type="body"/>
          </p:nvPr>
        </p:nvSpPr>
        <p:spPr>
          <a:xfrm>
            <a:off x="311700" y="3942625"/>
            <a:ext cx="8520600" cy="21582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buSzPct val="90000"/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兩欄 1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132" name="Shape 132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133" name="Shape 13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134" name="Shape 134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135" name="Shape 135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pic>
        <p:nvPicPr>
          <p:cNvPr id="136" name="Shape 1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39" name="Shape 13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dk2"/>
                </a:solidFill>
              </a:rPr>
              <a:t>‹#›</a:t>
            </a:fld>
          </a:p>
        </p:txBody>
      </p:sp>
      <p:pic>
        <p:nvPicPr>
          <p:cNvPr id="140" name="Shape 1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只有標題 1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dk2"/>
                </a:solidFill>
              </a:rPr>
              <a:t>‹#›</a:t>
            </a:fld>
          </a:p>
        </p:txBody>
      </p:sp>
      <p:pic>
        <p:nvPicPr>
          <p:cNvPr id="143" name="Shape 1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只有標題 2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5629742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dk2"/>
                </a:solidFill>
              </a:rPr>
              <a:t>‹#›</a:t>
            </a:fld>
          </a:p>
        </p:txBody>
      </p:sp>
      <p:pic>
        <p:nvPicPr>
          <p:cNvPr id="147" name="Shape 1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投影片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ctrTitle"/>
          </p:nvPr>
        </p:nvSpPr>
        <p:spPr>
          <a:xfrm>
            <a:off x="598100" y="4730810"/>
            <a:ext cx="8222100" cy="890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SzPct val="100000"/>
              <a:buFont typeface="Microsoft JhengHei"/>
              <a:defRPr b="1" sz="42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 rtl="0">
              <a:spcBef>
                <a:spcPts val="0"/>
              </a:spcBef>
              <a:buSzPct val="100000"/>
              <a:defRPr sz="4200"/>
            </a:lvl2pPr>
            <a:lvl3pPr lvl="2" rtl="0">
              <a:spcBef>
                <a:spcPts val="0"/>
              </a:spcBef>
              <a:buSzPct val="100000"/>
              <a:defRPr sz="4200"/>
            </a:lvl3pPr>
            <a:lvl4pPr lvl="3" rtl="0">
              <a:spcBef>
                <a:spcPts val="0"/>
              </a:spcBef>
              <a:buSzPct val="100000"/>
              <a:defRPr sz="4200"/>
            </a:lvl4pPr>
            <a:lvl5pPr lvl="4" rtl="0">
              <a:spcBef>
                <a:spcPts val="0"/>
              </a:spcBef>
              <a:buSzPct val="100000"/>
              <a:defRPr sz="4200"/>
            </a:lvl5pPr>
            <a:lvl6pPr lvl="5" rtl="0">
              <a:spcBef>
                <a:spcPts val="0"/>
              </a:spcBef>
              <a:buSzPct val="100000"/>
              <a:defRPr sz="4200"/>
            </a:lvl6pPr>
            <a:lvl7pPr lvl="6" rtl="0">
              <a:spcBef>
                <a:spcPts val="0"/>
              </a:spcBef>
              <a:buSzPct val="100000"/>
              <a:defRPr sz="4200"/>
            </a:lvl7pPr>
            <a:lvl8pPr lvl="7" rtl="0">
              <a:spcBef>
                <a:spcPts val="0"/>
              </a:spcBef>
              <a:buSzPct val="100000"/>
              <a:defRPr sz="4200"/>
            </a:lvl8pPr>
            <a:lvl9pPr lvl="8" rtl="0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x="598088" y="5621192"/>
            <a:ext cx="8222100" cy="577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grpSp>
        <p:nvGrpSpPr>
          <p:cNvPr id="18" name="Shape 18"/>
          <p:cNvGrpSpPr/>
          <p:nvPr/>
        </p:nvGrpSpPr>
        <p:grpSpPr>
          <a:xfrm>
            <a:off x="1723694" y="800375"/>
            <a:ext cx="6607706" cy="1371275"/>
            <a:chOff x="1803387" y="800375"/>
            <a:chExt cx="6607706" cy="1371275"/>
          </a:xfrm>
        </p:grpSpPr>
        <p:pic>
          <p:nvPicPr>
            <p:cNvPr id="19" name="Shape 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803387" y="800375"/>
              <a:ext cx="1427025" cy="1371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Shape 20"/>
            <p:cNvSpPr txBox="1"/>
            <p:nvPr/>
          </p:nvSpPr>
          <p:spPr>
            <a:xfrm>
              <a:off x="3482094" y="832000"/>
              <a:ext cx="4929000" cy="13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 algn="just">
                <a:spcBef>
                  <a:spcPts val="0"/>
                </a:spcBef>
                <a:buNone/>
              </a:pPr>
              <a:r>
                <a:rPr lang="zh-TW" sz="2000">
                  <a:solidFill>
                    <a:srgbClr val="FFFFFF"/>
                  </a:solidFill>
                  <a:latin typeface="PMingLiu"/>
                  <a:ea typeface="PMingLiu"/>
                  <a:cs typeface="PMingLiu"/>
                  <a:sym typeface="PMingLiu"/>
                </a:rPr>
                <a:t>國立空中大學104學年度第一學期</a:t>
              </a:r>
            </a:p>
            <a:p>
              <a:pPr lvl="0" algn="just">
                <a:spcBef>
                  <a:spcPts val="0"/>
                </a:spcBef>
                <a:buNone/>
              </a:pPr>
              <a:r>
                <a:rPr b="1" lang="zh-TW" sz="3000">
                  <a:solidFill>
                    <a:srgbClr val="FFFFFF"/>
                  </a:solidFill>
                  <a:latin typeface="PMingLiu"/>
                  <a:ea typeface="PMingLiu"/>
                  <a:cs typeface="PMingLiu"/>
                  <a:sym typeface="PMingLiu"/>
                </a:rPr>
                <a:t>Word 2013專業文件排版</a:t>
              </a:r>
            </a:p>
          </p:txBody>
        </p:sp>
      </p:grpSp>
      <p:sp>
        <p:nvSpPr>
          <p:cNvPr id="21" name="Shape 21"/>
          <p:cNvSpPr txBox="1"/>
          <p:nvPr>
            <p:ph idx="2" type="subTitle"/>
          </p:nvPr>
        </p:nvSpPr>
        <p:spPr>
          <a:xfrm>
            <a:off x="598088" y="4153592"/>
            <a:ext cx="8222100" cy="577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b="1" sz="2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311700" y="1954405"/>
            <a:ext cx="2808000" cy="4137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151" name="Shape 15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4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Shape 153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154" name="Shape 154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59" name="Shape 159"/>
          <p:cNvSpPr txBox="1"/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0" name="Shape 16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4572000" y="-2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63" name="Shape 163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4" name="Shape 164"/>
          <p:cNvSpPr txBox="1"/>
          <p:nvPr>
            <p:ph type="title"/>
          </p:nvPr>
        </p:nvSpPr>
        <p:spPr>
          <a:xfrm>
            <a:off x="265500" y="1534800"/>
            <a:ext cx="4045200" cy="2085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65" name="Shape 165"/>
          <p:cNvSpPr txBox="1"/>
          <p:nvPr>
            <p:ph idx="1" type="subTitle"/>
          </p:nvPr>
        </p:nvSpPr>
        <p:spPr>
          <a:xfrm>
            <a:off x="265500" y="3692002"/>
            <a:ext cx="4045200" cy="1692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66" name="Shape 166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7" name="Shape 16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319500" y="5640767"/>
            <a:ext cx="5998800" cy="798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170" name="Shape 17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dk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Shape 172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173" name="Shape 17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78" name="Shape 178"/>
          <p:cNvSpPr txBox="1"/>
          <p:nvPr>
            <p:ph type="title"/>
          </p:nvPr>
        </p:nvSpPr>
        <p:spPr>
          <a:xfrm>
            <a:off x="311700" y="1674733"/>
            <a:ext cx="8520600" cy="2707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311700" y="4492300"/>
            <a:ext cx="8520600" cy="1709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0" name="Shape 18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內文 1 1 1 1 2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5" name="Shape 18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186" name="Shape 18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188" name="Shape 188"/>
          <p:cNvSpPr txBox="1"/>
          <p:nvPr>
            <p:ph idx="2" type="body"/>
          </p:nvPr>
        </p:nvSpPr>
        <p:spPr>
          <a:xfrm>
            <a:off x="311700" y="2568800"/>
            <a:ext cx="2540700" cy="352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189" name="Shape 189"/>
          <p:cNvSpPr txBox="1"/>
          <p:nvPr>
            <p:ph idx="3" type="body"/>
          </p:nvPr>
        </p:nvSpPr>
        <p:spPr>
          <a:xfrm>
            <a:off x="3183202" y="2568800"/>
            <a:ext cx="2540700" cy="352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190" name="Shape 190"/>
          <p:cNvSpPr txBox="1"/>
          <p:nvPr>
            <p:ph idx="4" type="subTitle"/>
          </p:nvPr>
        </p:nvSpPr>
        <p:spPr>
          <a:xfrm>
            <a:off x="311700" y="1495525"/>
            <a:ext cx="2540700" cy="1041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191" name="Shape 191"/>
          <p:cNvSpPr txBox="1"/>
          <p:nvPr>
            <p:ph idx="5" type="subTitle"/>
          </p:nvPr>
        </p:nvSpPr>
        <p:spPr>
          <a:xfrm>
            <a:off x="3183202" y="1495525"/>
            <a:ext cx="2540700" cy="1041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192" name="Shape 192"/>
          <p:cNvSpPr txBox="1"/>
          <p:nvPr>
            <p:ph idx="6" type="body"/>
          </p:nvPr>
        </p:nvSpPr>
        <p:spPr>
          <a:xfrm>
            <a:off x="6054700" y="2568800"/>
            <a:ext cx="2540700" cy="352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193" name="Shape 193"/>
          <p:cNvSpPr txBox="1"/>
          <p:nvPr>
            <p:ph idx="7" type="subTitle"/>
          </p:nvPr>
        </p:nvSpPr>
        <p:spPr>
          <a:xfrm>
            <a:off x="6054700" y="1495525"/>
            <a:ext cx="2540700" cy="1041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區段標題 1">
    <p:bg>
      <p:bgPr>
        <a:solidFill>
          <a:schemeClr val="dk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hape 23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24" name="Shape 24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9" name="Shape 29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l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31" name="Shape 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6487" y="2743363"/>
            <a:ext cx="1427025" cy="137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 txBox="1"/>
          <p:nvPr>
            <p:ph idx="1" type="subTitle"/>
          </p:nvPr>
        </p:nvSpPr>
        <p:spPr>
          <a:xfrm>
            <a:off x="2431475" y="4114625"/>
            <a:ext cx="6388800" cy="1425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區段標題 1 1">
    <p:bg>
      <p:bgPr>
        <a:solidFill>
          <a:schemeClr val="dk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Shape 34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35" name="Shape 3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0" name="Shape 40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l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42" name="Shape 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6487" y="2743363"/>
            <a:ext cx="1427025" cy="137127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 txBox="1"/>
          <p:nvPr>
            <p:ph idx="1" type="subTitle"/>
          </p:nvPr>
        </p:nvSpPr>
        <p:spPr>
          <a:xfrm>
            <a:off x="2431475" y="1318375"/>
            <a:ext cx="6388800" cy="14250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區段標題 1 1 1">
    <p:bg>
      <p:bgPr>
        <a:solidFill>
          <a:srgbClr val="FFFFFF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Shape 45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46" name="Shape 46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id="51" name="Shape 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0423" y="2869800"/>
            <a:ext cx="1139154" cy="11184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l">
              <a:spcBef>
                <a:spcPts val="0"/>
              </a:spcBef>
              <a:buSzPct val="100000"/>
              <a:defRPr sz="4200"/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54" name="Shape 54"/>
          <p:cNvSpPr txBox="1"/>
          <p:nvPr>
            <p:ph idx="1" type="subTitle"/>
          </p:nvPr>
        </p:nvSpPr>
        <p:spPr>
          <a:xfrm>
            <a:off x="2431475" y="1318375"/>
            <a:ext cx="6388800" cy="14250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區段標題 1 1 1 1">
    <p:bg>
      <p:bgPr>
        <a:solidFill>
          <a:srgbClr val="FFFFFF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700425" y="2869800"/>
            <a:ext cx="8119800" cy="1118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l">
              <a:spcBef>
                <a:spcPts val="0"/>
              </a:spcBef>
              <a:buSzPct val="100000"/>
              <a:defRPr sz="4200"/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57" name="Shape 57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58" name="Shape 58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3" name="Shape 6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700425" y="1318375"/>
            <a:ext cx="8119800" cy="14250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Shape 66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67" name="Shape 67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2" name="Shape 72"/>
          <p:cNvSpPr txBox="1"/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內文 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Char char="●"/>
              <a:defRPr/>
            </a:lvl1pPr>
            <a:lvl2pPr lvl="1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78" name="Shape 7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標題與內文 1 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Char char="●"/>
              <a:defRPr/>
            </a:lvl1pPr>
            <a:lvl2pPr lvl="1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83" name="Shape 8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02" y="69275"/>
            <a:ext cx="43489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>
            <p:ph idx="2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theme" Target="../theme/theme1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eometric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b="1" sz="36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MingLiu"/>
              <a:buNone/>
              <a:defRPr sz="3000">
                <a:solidFill>
                  <a:schemeClr val="dk1"/>
                </a:solidFill>
                <a:latin typeface="PMingLiu"/>
                <a:ea typeface="PMingLiu"/>
                <a:cs typeface="PMingLiu"/>
                <a:sym typeface="PMingLiu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85714"/>
              <a:buFont typeface="PMingLiu"/>
              <a:buChar char="●"/>
              <a:defRPr sz="28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83333"/>
              <a:buFont typeface="PMingLiu"/>
              <a:buChar char="○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PMingLiu"/>
              <a:buChar char="■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MingLiu"/>
              <a:buChar char="●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MingLiu"/>
              <a:buChar char="○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MingLiu"/>
              <a:buChar char="■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MingLiu"/>
              <a:buChar char="●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MingLiu"/>
              <a:buChar char="○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MingLiu"/>
              <a:buChar char="■"/>
              <a:defRPr sz="2400">
                <a:solidFill>
                  <a:schemeClr val="dk2"/>
                </a:solidFill>
                <a:latin typeface="PMingLiu"/>
                <a:ea typeface="PMingLiu"/>
                <a:cs typeface="PMingLiu"/>
                <a:sym typeface="PMingLiu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fld id="{00000000-1234-1234-1234-123412341234}" type="slidenum">
              <a:rPr lang="zh-TW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Relationship Id="rId4" Type="http://schemas.openxmlformats.org/officeDocument/2006/relationships/image" Target="../media/image18.jpg"/><Relationship Id="rId5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Relationship Id="rId4" Type="http://schemas.openxmlformats.org/officeDocument/2006/relationships/image" Target="../media/image25.png"/><Relationship Id="rId5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Relationship Id="rId4" Type="http://schemas.openxmlformats.org/officeDocument/2006/relationships/image" Target="../media/image21.png"/><Relationship Id="rId5" Type="http://schemas.openxmlformats.org/officeDocument/2006/relationships/image" Target="../media/image4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png"/><Relationship Id="rId4" Type="http://schemas.openxmlformats.org/officeDocument/2006/relationships/image" Target="../media/image2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jpg"/><Relationship Id="rId4" Type="http://schemas.openxmlformats.org/officeDocument/2006/relationships/image" Target="../media/image29.jpg"/><Relationship Id="rId5" Type="http://schemas.openxmlformats.org/officeDocument/2006/relationships/image" Target="../media/image2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4.jpg"/><Relationship Id="rId4" Type="http://schemas.openxmlformats.org/officeDocument/2006/relationships/image" Target="../media/image3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0.jpg"/><Relationship Id="rId4" Type="http://schemas.openxmlformats.org/officeDocument/2006/relationships/image" Target="../media/image34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6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6.jpg"/><Relationship Id="rId5" Type="http://schemas.openxmlformats.org/officeDocument/2006/relationships/image" Target="../media/image10.jpg"/><Relationship Id="rId6" Type="http://schemas.openxmlformats.org/officeDocument/2006/relationships/image" Target="../media/image8.jpg"/><Relationship Id="rId7" Type="http://schemas.openxmlformats.org/officeDocument/2006/relationships/image" Target="../media/image7.jpg"/><Relationship Id="rId8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7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9.jpg"/><Relationship Id="rId4" Type="http://schemas.openxmlformats.org/officeDocument/2006/relationships/image" Target="../media/image42.jpg"/><Relationship Id="rId5" Type="http://schemas.openxmlformats.org/officeDocument/2006/relationships/image" Target="../media/image38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0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1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5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0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6.jpg"/><Relationship Id="rId4" Type="http://schemas.openxmlformats.org/officeDocument/2006/relationships/image" Target="../media/image49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8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4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3.jpg"/><Relationship Id="rId4" Type="http://schemas.openxmlformats.org/officeDocument/2006/relationships/image" Target="../media/image57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8.jpg"/><Relationship Id="rId4" Type="http://schemas.openxmlformats.org/officeDocument/2006/relationships/image" Target="../media/image59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5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6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6.jpg"/><Relationship Id="rId5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ctrTitle"/>
          </p:nvPr>
        </p:nvSpPr>
        <p:spPr>
          <a:xfrm>
            <a:off x="598100" y="4730810"/>
            <a:ext cx="8222100" cy="890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長文件中的</a:t>
            </a:r>
            <a:r>
              <a:rPr lang="zh-TW"/>
              <a:t>SmartArt與表格</a:t>
            </a:r>
          </a:p>
        </p:txBody>
      </p:sp>
      <p:sp>
        <p:nvSpPr>
          <p:cNvPr id="199" name="Shape 199"/>
          <p:cNvSpPr txBox="1"/>
          <p:nvPr>
            <p:ph idx="1" type="subTitle"/>
          </p:nvPr>
        </p:nvSpPr>
        <p:spPr>
          <a:xfrm>
            <a:off x="598100" y="5621196"/>
            <a:ext cx="8222100" cy="318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講師陳勇汀 (布丁老師)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 </a:t>
            </a:r>
          </a:p>
        </p:txBody>
      </p:sp>
      <p:sp>
        <p:nvSpPr>
          <p:cNvPr id="200" name="Shape 200"/>
          <p:cNvSpPr txBox="1"/>
          <p:nvPr>
            <p:ph idx="2" type="subTitle"/>
          </p:nvPr>
        </p:nvSpPr>
        <p:spPr>
          <a:xfrm>
            <a:off x="598088" y="4153592"/>
            <a:ext cx="8222100" cy="5772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面授課程 第6堂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type="title"/>
          </p:nvPr>
        </p:nvSpPr>
        <p:spPr>
          <a:xfrm>
            <a:off x="2413675" y="2929175"/>
            <a:ext cx="6388800" cy="1118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Smart Art 組織圖</a:t>
            </a:r>
          </a:p>
        </p:txBody>
      </p:sp>
      <p:sp>
        <p:nvSpPr>
          <p:cNvPr id="296" name="Shape 29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297" name="Shape 297"/>
          <p:cNvSpPr/>
          <p:nvPr/>
        </p:nvSpPr>
        <p:spPr>
          <a:xfrm>
            <a:off x="3888550" y="2042475"/>
            <a:ext cx="1359000" cy="700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8" name="Shape 298"/>
          <p:cNvSpPr txBox="1"/>
          <p:nvPr>
            <p:ph idx="1" type="subTitle"/>
          </p:nvPr>
        </p:nvSpPr>
        <p:spPr>
          <a:xfrm>
            <a:off x="4023700" y="2107225"/>
            <a:ext cx="1096500" cy="563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1"/>
                </a:solidFill>
              </a:rPr>
              <a:t>實作A</a:t>
            </a:r>
          </a:p>
        </p:txBody>
      </p:sp>
      <p:sp>
        <p:nvSpPr>
          <p:cNvPr id="299" name="Shape 299"/>
          <p:cNvSpPr txBox="1"/>
          <p:nvPr>
            <p:ph idx="1" type="subTitle"/>
          </p:nvPr>
        </p:nvSpPr>
        <p:spPr>
          <a:xfrm>
            <a:off x="2395975" y="4114625"/>
            <a:ext cx="6424200" cy="1057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練習文件：6-A Smart Art 組織圖.docx</a:t>
            </a:r>
          </a:p>
          <a:p>
            <a:pPr lv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300" u="sng">
                <a:solidFill>
                  <a:srgbClr val="FFFF00"/>
                </a:solidFill>
              </a:rPr>
              <a:t>課程網頁</a:t>
            </a:r>
            <a:r>
              <a:rPr lang="zh-TW" sz="2300">
                <a:solidFill>
                  <a:schemeClr val="lt1"/>
                </a:solidFill>
              </a:rPr>
              <a:t> &gt; </a:t>
            </a:r>
            <a:r>
              <a:rPr lang="zh-TW" sz="2300" u="sng">
                <a:solidFill>
                  <a:schemeClr val="lt1"/>
                </a:solidFill>
              </a:rPr>
              <a:t>面授課程 第6堂</a:t>
            </a:r>
            <a:r>
              <a:rPr lang="zh-TW" sz="2300">
                <a:solidFill>
                  <a:schemeClr val="lt1"/>
                </a:solidFill>
              </a:rPr>
              <a:t> &gt; </a:t>
            </a:r>
            <a:r>
              <a:rPr lang="zh-TW" sz="2300" u="sng">
                <a:solidFill>
                  <a:schemeClr val="lt1"/>
                </a:solidFill>
              </a:rPr>
              <a:t>練習文件</a:t>
            </a:r>
          </a:p>
        </p:txBody>
      </p:sp>
      <p:pic>
        <p:nvPicPr>
          <p:cNvPr id="300" name="Shape 3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8750" y="4653700"/>
            <a:ext cx="417900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Shape 3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1750" y="3918273"/>
            <a:ext cx="3156899" cy="2407901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306" name="Shape 306"/>
          <p:cNvPicPr preferRelativeResize="0"/>
          <p:nvPr/>
        </p:nvPicPr>
        <p:blipFill rotWithShape="1">
          <a:blip r:embed="rId4">
            <a:alphaModFix/>
          </a:blip>
          <a:srcRect b="0" l="34988" r="0" t="0"/>
          <a:stretch/>
        </p:blipFill>
        <p:spPr>
          <a:xfrm>
            <a:off x="6162300" y="3921725"/>
            <a:ext cx="2466600" cy="240097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307" name="Shape 3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31749" y="1490226"/>
            <a:ext cx="6063549" cy="169265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308" name="Shape 308"/>
          <p:cNvSpPr txBox="1"/>
          <p:nvPr>
            <p:ph type="title"/>
          </p:nvPr>
        </p:nvSpPr>
        <p:spPr>
          <a:xfrm>
            <a:off x="311700" y="53676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什麼是SmartArt？</a:t>
            </a:r>
          </a:p>
        </p:txBody>
      </p:sp>
      <p:sp>
        <p:nvSpPr>
          <p:cNvPr id="309" name="Shape 30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grpSp>
        <p:nvGrpSpPr>
          <p:cNvPr id="310" name="Shape 310"/>
          <p:cNvGrpSpPr/>
          <p:nvPr/>
        </p:nvGrpSpPr>
        <p:grpSpPr>
          <a:xfrm>
            <a:off x="2375375" y="1412850"/>
            <a:ext cx="1261500" cy="417900"/>
            <a:chOff x="3003800" y="3424675"/>
            <a:chExt cx="1261500" cy="417900"/>
          </a:xfrm>
        </p:grpSpPr>
        <p:sp>
          <p:nvSpPr>
            <p:cNvPr id="311" name="Shape 311"/>
            <p:cNvSpPr/>
            <p:nvPr/>
          </p:nvSpPr>
          <p:spPr>
            <a:xfrm>
              <a:off x="3003800" y="3424675"/>
              <a:ext cx="1261500" cy="417900"/>
            </a:xfrm>
            <a:prstGeom prst="roundRect">
              <a:avLst>
                <a:gd fmla="val 16667" name="adj"/>
              </a:avLst>
            </a:prstGeom>
            <a:solidFill>
              <a:srgbClr val="2A3990"/>
            </a:solidFill>
            <a:ln cap="flat" cmpd="sng" w="381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2" name="Shape 312"/>
            <p:cNvSpPr txBox="1"/>
            <p:nvPr/>
          </p:nvSpPr>
          <p:spPr>
            <a:xfrm>
              <a:off x="3124700" y="3508475"/>
              <a:ext cx="1019700" cy="25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 algn="ctr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b="1" lang="zh-TW" sz="1600">
                  <a:solidFill>
                    <a:srgbClr val="FFFFFF"/>
                  </a:solidFill>
                  <a:latin typeface="PMingLiu"/>
                  <a:ea typeface="PMingLiu"/>
                  <a:cs typeface="PMingLiu"/>
                  <a:sym typeface="PMingLiu"/>
                </a:rPr>
                <a:t>組織圖</a:t>
              </a:r>
            </a:p>
          </p:txBody>
        </p:sp>
      </p:grpSp>
      <p:grpSp>
        <p:nvGrpSpPr>
          <p:cNvPr id="313" name="Shape 313"/>
          <p:cNvGrpSpPr/>
          <p:nvPr/>
        </p:nvGrpSpPr>
        <p:grpSpPr>
          <a:xfrm>
            <a:off x="4623575" y="3797800"/>
            <a:ext cx="1261500" cy="417900"/>
            <a:chOff x="3003800" y="3424675"/>
            <a:chExt cx="1261500" cy="417900"/>
          </a:xfrm>
        </p:grpSpPr>
        <p:sp>
          <p:nvSpPr>
            <p:cNvPr id="314" name="Shape 314"/>
            <p:cNvSpPr/>
            <p:nvPr/>
          </p:nvSpPr>
          <p:spPr>
            <a:xfrm>
              <a:off x="3003800" y="3424675"/>
              <a:ext cx="1261500" cy="417900"/>
            </a:xfrm>
            <a:prstGeom prst="roundRect">
              <a:avLst>
                <a:gd fmla="val 16667" name="adj"/>
              </a:avLst>
            </a:prstGeom>
            <a:solidFill>
              <a:srgbClr val="2A3990"/>
            </a:solidFill>
            <a:ln cap="flat" cmpd="sng" w="381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5" name="Shape 315"/>
            <p:cNvSpPr txBox="1"/>
            <p:nvPr/>
          </p:nvSpPr>
          <p:spPr>
            <a:xfrm>
              <a:off x="3124700" y="3508475"/>
              <a:ext cx="1019700" cy="25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 algn="ctr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b="1" lang="zh-TW" sz="1600">
                  <a:solidFill>
                    <a:srgbClr val="FFFFFF"/>
                  </a:solidFill>
                  <a:latin typeface="PMingLiu"/>
                  <a:ea typeface="PMingLiu"/>
                  <a:cs typeface="PMingLiu"/>
                  <a:sym typeface="PMingLiu"/>
                </a:rPr>
                <a:t>流程圖</a:t>
              </a:r>
            </a:p>
          </p:txBody>
        </p:sp>
      </p:grpSp>
      <p:grpSp>
        <p:nvGrpSpPr>
          <p:cNvPr id="316" name="Shape 316"/>
          <p:cNvGrpSpPr/>
          <p:nvPr/>
        </p:nvGrpSpPr>
        <p:grpSpPr>
          <a:xfrm>
            <a:off x="6056700" y="3797800"/>
            <a:ext cx="1261500" cy="417900"/>
            <a:chOff x="4508000" y="4028325"/>
            <a:chExt cx="1261500" cy="417900"/>
          </a:xfrm>
        </p:grpSpPr>
        <p:sp>
          <p:nvSpPr>
            <p:cNvPr id="317" name="Shape 317"/>
            <p:cNvSpPr/>
            <p:nvPr/>
          </p:nvSpPr>
          <p:spPr>
            <a:xfrm>
              <a:off x="4508000" y="4028325"/>
              <a:ext cx="1261500" cy="417900"/>
            </a:xfrm>
            <a:prstGeom prst="roundRect">
              <a:avLst>
                <a:gd fmla="val 16667" name="adj"/>
              </a:avLst>
            </a:prstGeom>
            <a:solidFill>
              <a:srgbClr val="2A3990"/>
            </a:solidFill>
            <a:ln cap="flat" cmpd="sng" w="381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8" name="Shape 318"/>
            <p:cNvSpPr txBox="1"/>
            <p:nvPr/>
          </p:nvSpPr>
          <p:spPr>
            <a:xfrm>
              <a:off x="4628900" y="4112125"/>
              <a:ext cx="1019700" cy="25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 rtl="0" algn="ctr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rPr b="1" lang="zh-TW" sz="1600">
                  <a:solidFill>
                    <a:srgbClr val="FFFFFF"/>
                  </a:solidFill>
                  <a:latin typeface="PMingLiu"/>
                  <a:ea typeface="PMingLiu"/>
                  <a:cs typeface="PMingLiu"/>
                  <a:sym typeface="PMingLiu"/>
                </a:rPr>
                <a:t>關聯圖</a:t>
              </a:r>
            </a:p>
          </p:txBody>
        </p:sp>
      </p:grpSp>
      <p:sp>
        <p:nvSpPr>
          <p:cNvPr id="319" name="Shape 319"/>
          <p:cNvSpPr txBox="1"/>
          <p:nvPr>
            <p:ph idx="1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lnSpc>
                <a:spcPct val="150000"/>
              </a:lnSpc>
              <a:spcBef>
                <a:spcPts val="0"/>
              </a:spcBef>
            </a:pPr>
            <a:r>
              <a:rPr lang="zh-TW"/>
              <a:t>清單</a:t>
            </a: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</a:pPr>
            <a:r>
              <a:rPr lang="zh-TW"/>
              <a:t>流程圖</a:t>
            </a: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</a:pPr>
            <a:r>
              <a:rPr lang="zh-TW"/>
              <a:t>循環圖</a:t>
            </a: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</a:pPr>
            <a:r>
              <a:rPr lang="zh-TW"/>
              <a:t>階層圖</a:t>
            </a: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</a:pPr>
            <a:r>
              <a:rPr lang="zh-TW"/>
              <a:t>關聯圖</a:t>
            </a: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</a:pPr>
            <a:r>
              <a:rPr lang="zh-TW"/>
              <a:t>矩陣圖</a:t>
            </a: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</a:pPr>
            <a:r>
              <a:rPr lang="zh-TW"/>
              <a:t>金字塔圖</a:t>
            </a:r>
          </a:p>
          <a:p>
            <a:pPr indent="-355600" lvl="0" marL="457200">
              <a:lnSpc>
                <a:spcPct val="150000"/>
              </a:lnSpc>
              <a:spcBef>
                <a:spcPts val="0"/>
              </a:spcBef>
            </a:pPr>
            <a:r>
              <a:rPr lang="zh-TW"/>
              <a:t>圖片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Shape 3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4125" y="3512100"/>
            <a:ext cx="5281175" cy="3007125"/>
          </a:xfrm>
          <a:prstGeom prst="rect">
            <a:avLst/>
          </a:prstGeom>
          <a:noFill/>
          <a:ln cap="flat" cmpd="sng" w="38100">
            <a:solidFill>
              <a:srgbClr val="274E13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325" name="Shape 3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456600"/>
            <a:ext cx="2779251" cy="3090324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326" name="Shape 326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SmartArt 組織圖</a:t>
            </a:r>
          </a:p>
        </p:txBody>
      </p:sp>
      <p:sp>
        <p:nvSpPr>
          <p:cNvPr id="327" name="Shape 32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328" name="Shape 328"/>
          <p:cNvSpPr/>
          <p:nvPr/>
        </p:nvSpPr>
        <p:spPr>
          <a:xfrm>
            <a:off x="172825" y="1381100"/>
            <a:ext cx="911400" cy="4179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2400">
                <a:solidFill>
                  <a:schemeClr val="lt1"/>
                </a:solidFill>
              </a:rPr>
              <a:t>原件</a:t>
            </a:r>
          </a:p>
        </p:txBody>
      </p:sp>
      <p:sp>
        <p:nvSpPr>
          <p:cNvPr id="329" name="Shape 329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0" name="Shape 330"/>
          <p:cNvSpPr txBox="1"/>
          <p:nvPr>
            <p:ph idx="4294967295" type="subTitle"/>
          </p:nvPr>
        </p:nvSpPr>
        <p:spPr>
          <a:xfrm>
            <a:off x="3967650" y="435825"/>
            <a:ext cx="12087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目標</a:t>
            </a:r>
          </a:p>
        </p:txBody>
      </p:sp>
      <p:sp>
        <p:nvSpPr>
          <p:cNvPr id="331" name="Shape 331"/>
          <p:cNvSpPr/>
          <p:nvPr/>
        </p:nvSpPr>
        <p:spPr>
          <a:xfrm>
            <a:off x="7772975" y="3383450"/>
            <a:ext cx="911400" cy="4179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2400">
                <a:solidFill>
                  <a:schemeClr val="lt1"/>
                </a:solidFill>
              </a:rPr>
              <a:t>成果</a:t>
            </a:r>
          </a:p>
        </p:txBody>
      </p:sp>
      <p:sp>
        <p:nvSpPr>
          <p:cNvPr id="332" name="Shape 332"/>
          <p:cNvSpPr/>
          <p:nvPr/>
        </p:nvSpPr>
        <p:spPr>
          <a:xfrm rot="2700000">
            <a:off x="2773097" y="3048094"/>
            <a:ext cx="1178606" cy="93465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Smart Art 組織圖</a:t>
            </a:r>
          </a:p>
        </p:txBody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x="178500" y="1495575"/>
            <a:ext cx="87870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TW"/>
              <a:t>開啟6-A SmartArt 組織圖.docx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[A-1]</a:t>
            </a:r>
            <a:r>
              <a:rPr lang="zh-TW"/>
              <a:t> 插入 &gt; Smart Art</a:t>
            </a:r>
            <a:br>
              <a:rPr lang="zh-TW"/>
            </a:br>
            <a:r>
              <a:rPr lang="zh-TW"/>
              <a:t>&gt; 階層圖 &gt; 階層圖, 將尺寸調整到頁面大小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[A-2] </a:t>
            </a:r>
            <a:r>
              <a:rPr lang="zh-TW">
                <a:solidFill>
                  <a:srgbClr val="000000"/>
                </a:solidFill>
              </a:rPr>
              <a:t>SMARTART工具 &gt; 設計 &gt; 文字窗格</a:t>
            </a:r>
            <a:br>
              <a:rPr lang="zh-TW">
                <a:solidFill>
                  <a:srgbClr val="000000"/>
                </a:solidFill>
              </a:rPr>
            </a:br>
            <a:r>
              <a:rPr lang="zh-TW">
                <a:solidFill>
                  <a:srgbClr val="000000"/>
                </a:solidFill>
              </a:rPr>
              <a:t>在此鍵入文字：把階層文字複製貼上到文字窗格中</a:t>
            </a:r>
          </a:p>
        </p:txBody>
      </p:sp>
      <p:sp>
        <p:nvSpPr>
          <p:cNvPr id="339" name="Shape 33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340" name="Shape 340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1" name="Shape 341"/>
          <p:cNvSpPr txBox="1"/>
          <p:nvPr>
            <p:ph idx="2" type="subTitle"/>
          </p:nvPr>
        </p:nvSpPr>
        <p:spPr>
          <a:xfrm>
            <a:off x="3967650" y="435825"/>
            <a:ext cx="12087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>
                <a:solidFill>
                  <a:schemeClr val="lt1"/>
                </a:solidFill>
              </a:rPr>
              <a:t>步驟</a:t>
            </a:r>
          </a:p>
        </p:txBody>
      </p:sp>
      <p:pic>
        <p:nvPicPr>
          <p:cNvPr id="342" name="Shape 3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4913" y="1616588"/>
            <a:ext cx="417900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type="title"/>
          </p:nvPr>
        </p:nvSpPr>
        <p:spPr>
          <a:xfrm>
            <a:off x="311700" y="833774"/>
            <a:ext cx="46452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插入SmartArt組織圖</a:t>
            </a:r>
          </a:p>
        </p:txBody>
      </p:sp>
      <p:sp>
        <p:nvSpPr>
          <p:cNvPr id="348" name="Shape 348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TW"/>
              <a:t>索引標籤 插入</a:t>
            </a: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TW"/>
              <a:t>SmartArt</a:t>
            </a: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TW"/>
              <a:t>階層圖</a:t>
            </a: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TW"/>
              <a:t>組織圖</a:t>
            </a: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TW"/>
              <a:t>調整SmartArt到頁面大小</a:t>
            </a:r>
          </a:p>
        </p:txBody>
      </p:sp>
      <p:sp>
        <p:nvSpPr>
          <p:cNvPr id="349" name="Shape 34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350" name="Shape 350"/>
          <p:cNvSpPr txBox="1"/>
          <p:nvPr>
            <p:ph idx="1" type="subTitle"/>
          </p:nvPr>
        </p:nvSpPr>
        <p:spPr>
          <a:xfrm>
            <a:off x="311700" y="517575"/>
            <a:ext cx="45159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A-1</a:t>
            </a:r>
          </a:p>
        </p:txBody>
      </p:sp>
      <p:sp>
        <p:nvSpPr>
          <p:cNvPr id="351" name="Shape 351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52" name="Shape 3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4188" y="290650"/>
            <a:ext cx="3362325" cy="15240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353" name="Shape 3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5400" y="2008624"/>
            <a:ext cx="3999901" cy="2220939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354" name="Shape 3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8400" y="4423520"/>
            <a:ext cx="4173901" cy="206907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355" name="Shape 355"/>
          <p:cNvSpPr/>
          <p:nvPr/>
        </p:nvSpPr>
        <p:spPr>
          <a:xfrm>
            <a:off x="6104102" y="4650500"/>
            <a:ext cx="2552700" cy="16419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6" name="Shape 356"/>
          <p:cNvSpPr/>
          <p:nvPr/>
        </p:nvSpPr>
        <p:spPr>
          <a:xfrm>
            <a:off x="7663738" y="6145388"/>
            <a:ext cx="597000" cy="585300"/>
          </a:xfrm>
          <a:prstGeom prst="wedgeEllipseCallout">
            <a:avLst>
              <a:gd fmla="val 76891" name="adj1"/>
              <a:gd fmla="val -49041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357" name="Shape 357"/>
          <p:cNvSpPr/>
          <p:nvPr/>
        </p:nvSpPr>
        <p:spPr>
          <a:xfrm>
            <a:off x="4359888" y="1967738"/>
            <a:ext cx="597000" cy="585300"/>
          </a:xfrm>
          <a:prstGeom prst="wedgeEllipseCallout">
            <a:avLst>
              <a:gd fmla="val 36849" name="adj1"/>
              <a:gd fmla="val 59403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58" name="Shape 358"/>
          <p:cNvSpPr/>
          <p:nvPr/>
        </p:nvSpPr>
        <p:spPr>
          <a:xfrm>
            <a:off x="4784351" y="2749425"/>
            <a:ext cx="769500" cy="2358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9" name="Shape 359"/>
          <p:cNvSpPr/>
          <p:nvPr/>
        </p:nvSpPr>
        <p:spPr>
          <a:xfrm>
            <a:off x="5553850" y="2553050"/>
            <a:ext cx="510600" cy="4179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0" name="Shape 360"/>
          <p:cNvSpPr/>
          <p:nvPr/>
        </p:nvSpPr>
        <p:spPr>
          <a:xfrm>
            <a:off x="7712050" y="3935625"/>
            <a:ext cx="548700" cy="2358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1" name="Shape 361"/>
          <p:cNvSpPr/>
          <p:nvPr/>
        </p:nvSpPr>
        <p:spPr>
          <a:xfrm>
            <a:off x="7646500" y="749775"/>
            <a:ext cx="679800" cy="7458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2" name="Shape 362"/>
          <p:cNvSpPr/>
          <p:nvPr/>
        </p:nvSpPr>
        <p:spPr>
          <a:xfrm>
            <a:off x="5310438" y="1814638"/>
            <a:ext cx="597000" cy="585300"/>
          </a:xfrm>
          <a:prstGeom prst="wedgeEllipseCallout">
            <a:avLst>
              <a:gd fmla="val 36849" name="adj1"/>
              <a:gd fmla="val 59403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63" name="Shape 363"/>
          <p:cNvSpPr/>
          <p:nvPr/>
        </p:nvSpPr>
        <p:spPr>
          <a:xfrm>
            <a:off x="7180088" y="3189388"/>
            <a:ext cx="597000" cy="585300"/>
          </a:xfrm>
          <a:prstGeom prst="wedgeEllipseCallout">
            <a:avLst>
              <a:gd fmla="val 36849" name="adj1"/>
              <a:gd fmla="val 59403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364" name="Shape 364"/>
          <p:cNvSpPr/>
          <p:nvPr/>
        </p:nvSpPr>
        <p:spPr>
          <a:xfrm>
            <a:off x="4708688" y="620588"/>
            <a:ext cx="597000" cy="585300"/>
          </a:xfrm>
          <a:prstGeom prst="wedgeEllipseCallout">
            <a:avLst>
              <a:gd fmla="val 82900" name="adj1"/>
              <a:gd fmla="val -2315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65" name="Shape 365"/>
          <p:cNvSpPr/>
          <p:nvPr/>
        </p:nvSpPr>
        <p:spPr>
          <a:xfrm>
            <a:off x="6748013" y="1091913"/>
            <a:ext cx="597000" cy="585300"/>
          </a:xfrm>
          <a:prstGeom prst="wedgeEllipseCallout">
            <a:avLst>
              <a:gd fmla="val 82900" name="adj1"/>
              <a:gd fmla="val -2315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66" name="Shape 366"/>
          <p:cNvSpPr/>
          <p:nvPr/>
        </p:nvSpPr>
        <p:spPr>
          <a:xfrm rot="5400000">
            <a:off x="6105942" y="1545475"/>
            <a:ext cx="745800" cy="93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7" name="Shape 367"/>
          <p:cNvSpPr/>
          <p:nvPr/>
        </p:nvSpPr>
        <p:spPr>
          <a:xfrm rot="5400000">
            <a:off x="6247342" y="3680200"/>
            <a:ext cx="745800" cy="93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8" name="Shape 368"/>
          <p:cNvSpPr/>
          <p:nvPr/>
        </p:nvSpPr>
        <p:spPr>
          <a:xfrm>
            <a:off x="5510825" y="537675"/>
            <a:ext cx="679800" cy="2760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/>
          <p:nvPr>
            <p:ph type="title"/>
          </p:nvPr>
        </p:nvSpPr>
        <p:spPr>
          <a:xfrm>
            <a:off x="235500" y="757574"/>
            <a:ext cx="77280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SmartArt &gt; 在此鍵入文字</a:t>
            </a:r>
          </a:p>
        </p:txBody>
      </p:sp>
      <p:sp>
        <p:nvSpPr>
          <p:cNvPr id="374" name="Shape 374"/>
          <p:cNvSpPr txBox="1"/>
          <p:nvPr>
            <p:ph idx="2" type="body"/>
          </p:nvPr>
        </p:nvSpPr>
        <p:spPr>
          <a:xfrm>
            <a:off x="311700" y="1639975"/>
            <a:ext cx="3154200" cy="4452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buAutoNum type="arabicPeriod"/>
            </a:pPr>
            <a:r>
              <a:rPr lang="zh-TW"/>
              <a:t>複製 組織架構</a:t>
            </a:r>
            <a:br>
              <a:rPr lang="zh-TW"/>
            </a:br>
            <a:r>
              <a:rPr lang="zh-TW"/>
              <a:t>的文字</a:t>
            </a:r>
          </a:p>
          <a:p>
            <a:pPr indent="-355600" lvl="0" marL="457200" rtl="0">
              <a:spcBef>
                <a:spcPts val="0"/>
              </a:spcBef>
              <a:buAutoNum type="arabicPeriod"/>
            </a:pPr>
            <a:r>
              <a:rPr lang="zh-TW"/>
              <a:t>選取SmartArt</a:t>
            </a:r>
          </a:p>
          <a:p>
            <a:pPr indent="-355600" lvl="0" marL="457200" rtl="0">
              <a:spcBef>
                <a:spcPts val="0"/>
              </a:spcBef>
              <a:buAutoNum type="arabicPeriod"/>
            </a:pPr>
            <a:r>
              <a:rPr lang="zh-TW"/>
              <a:t>在此鍵入文字</a:t>
            </a:r>
          </a:p>
          <a:p>
            <a:pPr indent="-355600" lvl="0" marL="457200" rtl="0">
              <a:spcBef>
                <a:spcPts val="0"/>
              </a:spcBef>
              <a:buAutoNum type="arabicPeriod"/>
            </a:pPr>
            <a:r>
              <a:rPr lang="zh-TW"/>
              <a:t>Ctrl + A 全選</a:t>
            </a:r>
          </a:p>
          <a:p>
            <a:pPr indent="-355600" lvl="0" marL="457200" rtl="0">
              <a:spcBef>
                <a:spcPts val="0"/>
              </a:spcBef>
              <a:buAutoNum type="arabicPeriod"/>
            </a:pPr>
            <a:r>
              <a:rPr lang="zh-TW"/>
              <a:t>Ctrl + C 貼上</a:t>
            </a:r>
          </a:p>
          <a:p>
            <a:pPr indent="-355600" lvl="0" marL="457200" rtl="0">
              <a:spcBef>
                <a:spcPts val="0"/>
              </a:spcBef>
              <a:buAutoNum type="arabicPeriod"/>
            </a:pPr>
            <a:r>
              <a:rPr lang="zh-TW"/>
              <a:t>產生組織圖</a:t>
            </a:r>
          </a:p>
        </p:txBody>
      </p:sp>
      <p:sp>
        <p:nvSpPr>
          <p:cNvPr id="375" name="Shape 37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376" name="Shape 376"/>
          <p:cNvSpPr txBox="1"/>
          <p:nvPr>
            <p:ph idx="1" type="subTitle"/>
          </p:nvPr>
        </p:nvSpPr>
        <p:spPr>
          <a:xfrm>
            <a:off x="235500" y="441375"/>
            <a:ext cx="75132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A-2</a:t>
            </a:r>
          </a:p>
        </p:txBody>
      </p:sp>
      <p:sp>
        <p:nvSpPr>
          <p:cNvPr id="377" name="Shape 377"/>
          <p:cNvSpPr txBox="1"/>
          <p:nvPr>
            <p:ph idx="3" type="body"/>
          </p:nvPr>
        </p:nvSpPr>
        <p:spPr>
          <a:xfrm>
            <a:off x="51372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78" name="Shape 378"/>
          <p:cNvPicPr preferRelativeResize="0"/>
          <p:nvPr/>
        </p:nvPicPr>
        <p:blipFill rotWithShape="1">
          <a:blip r:embed="rId3">
            <a:alphaModFix/>
          </a:blip>
          <a:srcRect b="0" l="6657" r="20184" t="0"/>
          <a:stretch/>
        </p:blipFill>
        <p:spPr>
          <a:xfrm>
            <a:off x="3574209" y="1495563"/>
            <a:ext cx="2718966" cy="2923537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379" name="Shape 379"/>
          <p:cNvPicPr preferRelativeResize="0"/>
          <p:nvPr/>
        </p:nvPicPr>
        <p:blipFill rotWithShape="1">
          <a:blip r:embed="rId4">
            <a:alphaModFix/>
          </a:blip>
          <a:srcRect b="0" l="0" r="12694" t="0"/>
          <a:stretch/>
        </p:blipFill>
        <p:spPr>
          <a:xfrm>
            <a:off x="6683623" y="1495575"/>
            <a:ext cx="2270275" cy="33909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380" name="Shape 380"/>
          <p:cNvPicPr preferRelativeResize="0"/>
          <p:nvPr/>
        </p:nvPicPr>
        <p:blipFill rotWithShape="1">
          <a:blip r:embed="rId5">
            <a:alphaModFix/>
          </a:blip>
          <a:srcRect b="29834" l="0" r="0" t="0"/>
          <a:stretch/>
        </p:blipFill>
        <p:spPr>
          <a:xfrm>
            <a:off x="3465800" y="4840500"/>
            <a:ext cx="5366500" cy="164045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381" name="Shape 381"/>
          <p:cNvSpPr/>
          <p:nvPr/>
        </p:nvSpPr>
        <p:spPr>
          <a:xfrm rot="5400000">
            <a:off x="6852242" y="4247825"/>
            <a:ext cx="745800" cy="93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2" name="Shape 382"/>
          <p:cNvSpPr/>
          <p:nvPr/>
        </p:nvSpPr>
        <p:spPr>
          <a:xfrm>
            <a:off x="6080943" y="2409600"/>
            <a:ext cx="745800" cy="93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3" name="Shape 383"/>
          <p:cNvSpPr/>
          <p:nvPr/>
        </p:nvSpPr>
        <p:spPr>
          <a:xfrm>
            <a:off x="3940838" y="3904263"/>
            <a:ext cx="597000" cy="585300"/>
          </a:xfrm>
          <a:prstGeom prst="wedgeEllipseCallout">
            <a:avLst>
              <a:gd fmla="val 82900" name="adj1"/>
              <a:gd fmla="val -2315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84" name="Shape 384"/>
          <p:cNvSpPr/>
          <p:nvPr/>
        </p:nvSpPr>
        <p:spPr>
          <a:xfrm>
            <a:off x="4788175" y="3857075"/>
            <a:ext cx="780000" cy="2358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5" name="Shape 385"/>
          <p:cNvSpPr/>
          <p:nvPr/>
        </p:nvSpPr>
        <p:spPr>
          <a:xfrm>
            <a:off x="6826744" y="1863350"/>
            <a:ext cx="1170600" cy="16404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6" name="Shape 386"/>
          <p:cNvSpPr/>
          <p:nvPr/>
        </p:nvSpPr>
        <p:spPr>
          <a:xfrm>
            <a:off x="7864775" y="4937113"/>
            <a:ext cx="597000" cy="585300"/>
          </a:xfrm>
          <a:prstGeom prst="wedgeEllipseCallout">
            <a:avLst>
              <a:gd fmla="val -71265" name="adj1"/>
              <a:gd fmla="val 7283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387" name="Shape 387"/>
          <p:cNvSpPr/>
          <p:nvPr/>
        </p:nvSpPr>
        <p:spPr>
          <a:xfrm>
            <a:off x="8146025" y="1265275"/>
            <a:ext cx="906600" cy="1460700"/>
          </a:xfrm>
          <a:prstGeom prst="wedgeRoundRectCallout">
            <a:avLst>
              <a:gd fmla="val -85492" name="adj1"/>
              <a:gd fmla="val 19647" name="adj2"/>
              <a:gd fmla="val 0" name="adj3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8" name="Shape 388"/>
          <p:cNvSpPr/>
          <p:nvPr/>
        </p:nvSpPr>
        <p:spPr>
          <a:xfrm>
            <a:off x="8201975" y="1419375"/>
            <a:ext cx="794700" cy="417900"/>
          </a:xfrm>
          <a:prstGeom prst="bevel">
            <a:avLst>
              <a:gd fmla="val 12500" name="adj"/>
            </a:avLst>
          </a:prstGeom>
          <a:solidFill>
            <a:srgbClr val="434343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1800">
                <a:solidFill>
                  <a:srgbClr val="FFFFFF"/>
                </a:solidFill>
              </a:rPr>
              <a:t>Ctrl</a:t>
            </a:r>
          </a:p>
        </p:txBody>
      </p:sp>
      <p:sp>
        <p:nvSpPr>
          <p:cNvPr id="389" name="Shape 389"/>
          <p:cNvSpPr/>
          <p:nvPr/>
        </p:nvSpPr>
        <p:spPr>
          <a:xfrm>
            <a:off x="8426825" y="1863350"/>
            <a:ext cx="316200" cy="316200"/>
          </a:xfrm>
          <a:prstGeom prst="mathPlus">
            <a:avLst>
              <a:gd fmla="val 23520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0" name="Shape 390"/>
          <p:cNvSpPr/>
          <p:nvPr/>
        </p:nvSpPr>
        <p:spPr>
          <a:xfrm>
            <a:off x="8324975" y="2205625"/>
            <a:ext cx="548700" cy="417900"/>
          </a:xfrm>
          <a:prstGeom prst="bevel">
            <a:avLst>
              <a:gd fmla="val 12500" name="adj"/>
            </a:avLst>
          </a:prstGeom>
          <a:solidFill>
            <a:srgbClr val="434343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180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391" name="Shape 391"/>
          <p:cNvSpPr/>
          <p:nvPr/>
        </p:nvSpPr>
        <p:spPr>
          <a:xfrm>
            <a:off x="8324975" y="706588"/>
            <a:ext cx="597000" cy="585300"/>
          </a:xfrm>
          <a:prstGeom prst="wedgeEllipseCallout">
            <a:avLst>
              <a:gd fmla="val -28606" name="adj1"/>
              <a:gd fmla="val 65498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92" name="Shape 392"/>
          <p:cNvSpPr/>
          <p:nvPr/>
        </p:nvSpPr>
        <p:spPr>
          <a:xfrm>
            <a:off x="8146025" y="3028875"/>
            <a:ext cx="906600" cy="1460700"/>
          </a:xfrm>
          <a:prstGeom prst="wedgeRoundRectCallout">
            <a:avLst>
              <a:gd fmla="val -83761" name="adj1"/>
              <a:gd fmla="val -33633" name="adj2"/>
              <a:gd fmla="val 0" name="adj3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3" name="Shape 393"/>
          <p:cNvSpPr/>
          <p:nvPr/>
        </p:nvSpPr>
        <p:spPr>
          <a:xfrm>
            <a:off x="8201975" y="3182975"/>
            <a:ext cx="794700" cy="417900"/>
          </a:xfrm>
          <a:prstGeom prst="bevel">
            <a:avLst>
              <a:gd fmla="val 12500" name="adj"/>
            </a:avLst>
          </a:prstGeom>
          <a:solidFill>
            <a:srgbClr val="434343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1800">
                <a:solidFill>
                  <a:srgbClr val="FFFFFF"/>
                </a:solidFill>
              </a:rPr>
              <a:t>Ctrl</a:t>
            </a:r>
          </a:p>
        </p:txBody>
      </p:sp>
      <p:sp>
        <p:nvSpPr>
          <p:cNvPr id="394" name="Shape 394"/>
          <p:cNvSpPr/>
          <p:nvPr/>
        </p:nvSpPr>
        <p:spPr>
          <a:xfrm>
            <a:off x="8426825" y="3626950"/>
            <a:ext cx="316200" cy="316200"/>
          </a:xfrm>
          <a:prstGeom prst="mathPlus">
            <a:avLst>
              <a:gd fmla="val 23520" name="adj1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5" name="Shape 395"/>
          <p:cNvSpPr/>
          <p:nvPr/>
        </p:nvSpPr>
        <p:spPr>
          <a:xfrm>
            <a:off x="8324975" y="3969225"/>
            <a:ext cx="548700" cy="417900"/>
          </a:xfrm>
          <a:prstGeom prst="bevel">
            <a:avLst>
              <a:gd fmla="val 12500" name="adj"/>
            </a:avLst>
          </a:prstGeom>
          <a:solidFill>
            <a:srgbClr val="434343"/>
          </a:solidFill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1800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396" name="Shape 396"/>
          <p:cNvSpPr/>
          <p:nvPr/>
        </p:nvSpPr>
        <p:spPr>
          <a:xfrm>
            <a:off x="8426825" y="4502813"/>
            <a:ext cx="597000" cy="585300"/>
          </a:xfrm>
          <a:prstGeom prst="wedgeEllipseCallout">
            <a:avLst>
              <a:gd fmla="val -40402" name="adj1"/>
              <a:gd fmla="val -59655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397" name="Shape 397"/>
          <p:cNvSpPr/>
          <p:nvPr/>
        </p:nvSpPr>
        <p:spPr>
          <a:xfrm>
            <a:off x="7366575" y="989388"/>
            <a:ext cx="597000" cy="585300"/>
          </a:xfrm>
          <a:prstGeom prst="wedgeEllipseCallout">
            <a:avLst>
              <a:gd fmla="val -28606" name="adj1"/>
              <a:gd fmla="val 65498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/>
          <p:nvPr>
            <p:ph type="title"/>
          </p:nvPr>
        </p:nvSpPr>
        <p:spPr>
          <a:xfrm>
            <a:off x="2413675" y="2929175"/>
            <a:ext cx="6388800" cy="1118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Smart Art 流程圖</a:t>
            </a:r>
          </a:p>
        </p:txBody>
      </p:sp>
      <p:sp>
        <p:nvSpPr>
          <p:cNvPr id="403" name="Shape 40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404" name="Shape 404"/>
          <p:cNvSpPr/>
          <p:nvPr/>
        </p:nvSpPr>
        <p:spPr>
          <a:xfrm>
            <a:off x="3888550" y="2042475"/>
            <a:ext cx="1359000" cy="700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5" name="Shape 405"/>
          <p:cNvSpPr txBox="1"/>
          <p:nvPr>
            <p:ph idx="1" type="subTitle"/>
          </p:nvPr>
        </p:nvSpPr>
        <p:spPr>
          <a:xfrm>
            <a:off x="4023700" y="2107225"/>
            <a:ext cx="1096500" cy="563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1"/>
                </a:solidFill>
              </a:rPr>
              <a:t>實作B</a:t>
            </a:r>
          </a:p>
        </p:txBody>
      </p:sp>
      <p:sp>
        <p:nvSpPr>
          <p:cNvPr id="406" name="Shape 406"/>
          <p:cNvSpPr txBox="1"/>
          <p:nvPr>
            <p:ph idx="1" type="subTitle"/>
          </p:nvPr>
        </p:nvSpPr>
        <p:spPr>
          <a:xfrm>
            <a:off x="2395975" y="4114625"/>
            <a:ext cx="6424200" cy="1057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練習文件：6-B Smart Art 流程圖.docx</a:t>
            </a:r>
          </a:p>
          <a:p>
            <a:pPr lv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300" u="sng">
                <a:solidFill>
                  <a:srgbClr val="FFFF00"/>
                </a:solidFill>
              </a:rPr>
              <a:t>課程網頁</a:t>
            </a:r>
            <a:r>
              <a:rPr lang="zh-TW" sz="2300">
                <a:solidFill>
                  <a:schemeClr val="lt1"/>
                </a:solidFill>
              </a:rPr>
              <a:t> &gt; </a:t>
            </a:r>
            <a:r>
              <a:rPr lang="zh-TW" sz="2300" u="sng">
                <a:solidFill>
                  <a:schemeClr val="lt1"/>
                </a:solidFill>
              </a:rPr>
              <a:t>面授課程 第6堂</a:t>
            </a:r>
            <a:r>
              <a:rPr lang="zh-TW" sz="2300">
                <a:solidFill>
                  <a:schemeClr val="lt1"/>
                </a:solidFill>
              </a:rPr>
              <a:t> &gt; </a:t>
            </a:r>
            <a:r>
              <a:rPr lang="zh-TW" sz="2300" u="sng">
                <a:solidFill>
                  <a:schemeClr val="lt1"/>
                </a:solidFill>
              </a:rPr>
              <a:t>練習文件</a:t>
            </a:r>
          </a:p>
        </p:txBody>
      </p:sp>
      <p:pic>
        <p:nvPicPr>
          <p:cNvPr id="407" name="Shape 4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8750" y="4653700"/>
            <a:ext cx="417900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Shape 4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54500"/>
            <a:ext cx="3102962" cy="3090325"/>
          </a:xfrm>
          <a:prstGeom prst="rect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413" name="Shape 4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1775" y="2128325"/>
            <a:ext cx="5190525" cy="4136442"/>
          </a:xfrm>
          <a:prstGeom prst="rect">
            <a:avLst/>
          </a:prstGeom>
          <a:noFill/>
          <a:ln cap="flat" cmpd="sng" w="28575">
            <a:solidFill>
              <a:srgbClr val="274E13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414" name="Shape 414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SmartArt 流程圖</a:t>
            </a:r>
          </a:p>
        </p:txBody>
      </p:sp>
      <p:sp>
        <p:nvSpPr>
          <p:cNvPr id="415" name="Shape 41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416" name="Shape 416"/>
          <p:cNvSpPr/>
          <p:nvPr/>
        </p:nvSpPr>
        <p:spPr>
          <a:xfrm>
            <a:off x="172825" y="1579000"/>
            <a:ext cx="911400" cy="4179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2400">
                <a:solidFill>
                  <a:schemeClr val="lt1"/>
                </a:solidFill>
              </a:rPr>
              <a:t>原件</a:t>
            </a:r>
          </a:p>
        </p:txBody>
      </p:sp>
      <p:sp>
        <p:nvSpPr>
          <p:cNvPr id="417" name="Shape 417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8" name="Shape 418"/>
          <p:cNvSpPr txBox="1"/>
          <p:nvPr>
            <p:ph idx="4294967295" type="subTitle"/>
          </p:nvPr>
        </p:nvSpPr>
        <p:spPr>
          <a:xfrm>
            <a:off x="3967650" y="435825"/>
            <a:ext cx="12087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目標</a:t>
            </a:r>
          </a:p>
        </p:txBody>
      </p:sp>
      <p:sp>
        <p:nvSpPr>
          <p:cNvPr id="419" name="Shape 419"/>
          <p:cNvSpPr/>
          <p:nvPr/>
        </p:nvSpPr>
        <p:spPr>
          <a:xfrm>
            <a:off x="8140850" y="2067275"/>
            <a:ext cx="911400" cy="4179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2400">
                <a:solidFill>
                  <a:schemeClr val="lt1"/>
                </a:solidFill>
              </a:rPr>
              <a:t>成果</a:t>
            </a:r>
          </a:p>
        </p:txBody>
      </p:sp>
      <p:sp>
        <p:nvSpPr>
          <p:cNvPr id="420" name="Shape 420"/>
          <p:cNvSpPr/>
          <p:nvPr/>
        </p:nvSpPr>
        <p:spPr>
          <a:xfrm rot="900112">
            <a:off x="3099694" y="3236158"/>
            <a:ext cx="1178672" cy="93452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Smart Art 流程圖</a:t>
            </a:r>
          </a:p>
        </p:txBody>
      </p:sp>
      <p:sp>
        <p:nvSpPr>
          <p:cNvPr id="426" name="Shape 426"/>
          <p:cNvSpPr txBox="1"/>
          <p:nvPr>
            <p:ph idx="1" type="body"/>
          </p:nvPr>
        </p:nvSpPr>
        <p:spPr>
          <a:xfrm>
            <a:off x="178500" y="1495575"/>
            <a:ext cx="87870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TW"/>
              <a:t>開啟6-B SmartArt 流程圖.docx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[B-1]</a:t>
            </a:r>
            <a:r>
              <a:rPr lang="zh-TW"/>
              <a:t> 插入 &gt; Smart Art</a:t>
            </a:r>
            <a:br>
              <a:rPr lang="zh-TW"/>
            </a:br>
            <a:r>
              <a:rPr lang="zh-TW"/>
              <a:t>&gt; 流程圖 &gt; 交錯流程圖, 將尺寸調整到頁面大小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zh-TW">
                <a:solidFill>
                  <a:srgbClr val="000000"/>
                </a:solidFill>
              </a:rPr>
              <a:t>SMARTART工具 &gt; 設計 &gt; 文字窗格</a:t>
            </a:r>
            <a:br>
              <a:rPr lang="zh-TW">
                <a:solidFill>
                  <a:srgbClr val="000000"/>
                </a:solidFill>
              </a:rPr>
            </a:br>
            <a:r>
              <a:rPr lang="zh-TW">
                <a:solidFill>
                  <a:srgbClr val="000000"/>
                </a:solidFill>
              </a:rPr>
              <a:t>在此鍵入文字：把階層文字複製貼上到文字窗格中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b="1" lang="zh-TW">
                <a:solidFill>
                  <a:srgbClr val="980000"/>
                </a:solidFill>
              </a:rPr>
              <a:t>[B-3]</a:t>
            </a:r>
            <a:r>
              <a:rPr lang="zh-TW">
                <a:solidFill>
                  <a:srgbClr val="000000"/>
                </a:solidFill>
              </a:rPr>
              <a:t> </a:t>
            </a:r>
            <a:r>
              <a:rPr lang="zh-TW"/>
              <a:t>變更色彩 &gt; [與鄰近同學選擇不同顏色]</a:t>
            </a:r>
            <a:br>
              <a:rPr lang="zh-TW"/>
            </a:br>
            <a:r>
              <a:rPr lang="zh-TW"/>
              <a:t>SmartArt 樣式 &gt; [與鄰近同學選擇不同顏色]</a:t>
            </a:r>
          </a:p>
        </p:txBody>
      </p:sp>
      <p:sp>
        <p:nvSpPr>
          <p:cNvPr id="427" name="Shape 42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428" name="Shape 428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9" name="Shape 429"/>
          <p:cNvSpPr txBox="1"/>
          <p:nvPr>
            <p:ph idx="2" type="subTitle"/>
          </p:nvPr>
        </p:nvSpPr>
        <p:spPr>
          <a:xfrm>
            <a:off x="3967650" y="435825"/>
            <a:ext cx="12087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>
                <a:solidFill>
                  <a:schemeClr val="lt1"/>
                </a:solidFill>
              </a:rPr>
              <a:t>步驟</a:t>
            </a:r>
          </a:p>
        </p:txBody>
      </p:sp>
      <p:pic>
        <p:nvPicPr>
          <p:cNvPr id="430" name="Shape 4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4913" y="1616588"/>
            <a:ext cx="417900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插入SmartArt 交錯流程圖</a:t>
            </a:r>
          </a:p>
        </p:txBody>
      </p:sp>
      <p:sp>
        <p:nvSpPr>
          <p:cNvPr id="436" name="Shape 436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7" name="Shape 43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438" name="Shape 438"/>
          <p:cNvSpPr txBox="1"/>
          <p:nvPr>
            <p:ph idx="2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B-1</a:t>
            </a:r>
          </a:p>
        </p:txBody>
      </p:sp>
      <p:pic>
        <p:nvPicPr>
          <p:cNvPr id="439" name="Shape 4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300" y="1916575"/>
            <a:ext cx="6896100" cy="382905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Shape 440"/>
          <p:cNvSpPr/>
          <p:nvPr/>
        </p:nvSpPr>
        <p:spPr>
          <a:xfrm>
            <a:off x="3810576" y="3774949"/>
            <a:ext cx="830700" cy="7377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1" name="Shape 441"/>
          <p:cNvSpPr/>
          <p:nvPr/>
        </p:nvSpPr>
        <p:spPr>
          <a:xfrm>
            <a:off x="2325575" y="5006500"/>
            <a:ext cx="2112000" cy="661800"/>
          </a:xfrm>
          <a:prstGeom prst="wedgeRoundRectCallout">
            <a:avLst>
              <a:gd fmla="val 26845" name="adj1"/>
              <a:gd fmla="val -111167" name="adj2"/>
              <a:gd fmla="val 0" name="adj3"/>
            </a:avLst>
          </a:prstGeom>
          <a:solidFill>
            <a:srgbClr val="D23369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交錯流程圖</a:t>
            </a:r>
          </a:p>
        </p:txBody>
      </p:sp>
      <p:sp>
        <p:nvSpPr>
          <p:cNvPr id="442" name="Shape 442"/>
          <p:cNvSpPr/>
          <p:nvPr/>
        </p:nvSpPr>
        <p:spPr>
          <a:xfrm>
            <a:off x="399050" y="3618950"/>
            <a:ext cx="1384800" cy="661800"/>
          </a:xfrm>
          <a:prstGeom prst="wedgeRoundRectCallout">
            <a:avLst>
              <a:gd fmla="val 26377" name="adj1"/>
              <a:gd fmla="val -99207" name="adj2"/>
              <a:gd fmla="val 0" name="adj3"/>
            </a:avLst>
          </a:prstGeom>
          <a:solidFill>
            <a:srgbClr val="D23369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流程圖</a:t>
            </a:r>
          </a:p>
        </p:txBody>
      </p:sp>
      <p:sp>
        <p:nvSpPr>
          <p:cNvPr id="443" name="Shape 443"/>
          <p:cNvSpPr/>
          <p:nvPr/>
        </p:nvSpPr>
        <p:spPr>
          <a:xfrm>
            <a:off x="1039674" y="2748874"/>
            <a:ext cx="1384800" cy="4179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Part 1.</a:t>
            </a:r>
          </a:p>
          <a:p>
            <a:pPr lvl="0">
              <a:spcBef>
                <a:spcPts val="0"/>
              </a:spcBef>
              <a:buNone/>
            </a:pPr>
            <a:r>
              <a:rPr lang="zh-TW"/>
              <a:t>長文件</a:t>
            </a:r>
          </a:p>
        </p:txBody>
      </p:sp>
      <p:sp>
        <p:nvSpPr>
          <p:cNvPr id="206" name="Shape 20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Shape 4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598" y="1926050"/>
            <a:ext cx="4283699" cy="3448039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449" name="Shape 449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SmartArt：變更色彩與樣式</a:t>
            </a:r>
          </a:p>
        </p:txBody>
      </p:sp>
      <p:sp>
        <p:nvSpPr>
          <p:cNvPr id="450" name="Shape 450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TW"/>
              <a:t>選取Smart Art</a:t>
            </a: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TW"/>
              <a:t>索引標籤 </a:t>
            </a:r>
            <a:br>
              <a:rPr lang="zh-TW"/>
            </a:br>
            <a:r>
              <a:rPr lang="zh-TW"/>
              <a:t>SMARTART工具</a:t>
            </a: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TW"/>
              <a:t>變更色彩</a:t>
            </a: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TW"/>
              <a:t>快速樣式</a:t>
            </a:r>
          </a:p>
        </p:txBody>
      </p:sp>
      <p:sp>
        <p:nvSpPr>
          <p:cNvPr id="451" name="Shape 45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452" name="Shape 452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B-3</a:t>
            </a:r>
          </a:p>
        </p:txBody>
      </p:sp>
      <p:sp>
        <p:nvSpPr>
          <p:cNvPr id="453" name="Shape 453"/>
          <p:cNvSpPr/>
          <p:nvPr/>
        </p:nvSpPr>
        <p:spPr>
          <a:xfrm>
            <a:off x="7069150" y="1905338"/>
            <a:ext cx="448500" cy="4497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4" name="Shape 454"/>
          <p:cNvSpPr/>
          <p:nvPr/>
        </p:nvSpPr>
        <p:spPr>
          <a:xfrm>
            <a:off x="5662125" y="2310325"/>
            <a:ext cx="548700" cy="5268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5" name="Shape 455"/>
          <p:cNvSpPr/>
          <p:nvPr/>
        </p:nvSpPr>
        <p:spPr>
          <a:xfrm>
            <a:off x="6222850" y="2310325"/>
            <a:ext cx="1822800" cy="5268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6" name="Shape 456"/>
          <p:cNvSpPr/>
          <p:nvPr/>
        </p:nvSpPr>
        <p:spPr>
          <a:xfrm>
            <a:off x="5881188" y="4870513"/>
            <a:ext cx="597000" cy="585300"/>
          </a:xfrm>
          <a:prstGeom prst="wedgeEllipseCallout">
            <a:avLst>
              <a:gd fmla="val 34667" name="adj1"/>
              <a:gd fmla="val -67446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57" name="Shape 457"/>
          <p:cNvSpPr/>
          <p:nvPr/>
        </p:nvSpPr>
        <p:spPr>
          <a:xfrm>
            <a:off x="7248963" y="1189188"/>
            <a:ext cx="597000" cy="585300"/>
          </a:xfrm>
          <a:prstGeom prst="wedgeEllipseCallout">
            <a:avLst>
              <a:gd fmla="val -36799" name="adj1"/>
              <a:gd fmla="val 60890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58" name="Shape 458"/>
          <p:cNvSpPr/>
          <p:nvPr/>
        </p:nvSpPr>
        <p:spPr>
          <a:xfrm>
            <a:off x="4593238" y="2451463"/>
            <a:ext cx="597000" cy="585300"/>
          </a:xfrm>
          <a:prstGeom prst="wedgeEllipseCallout">
            <a:avLst>
              <a:gd fmla="val 102259" name="adj1"/>
              <a:gd fmla="val -17403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</a:p>
        </p:txBody>
      </p:sp>
      <p:pic>
        <p:nvPicPr>
          <p:cNvPr id="459" name="Shape 4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4045" y="3597870"/>
            <a:ext cx="2130950" cy="28467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460" name="Shape 460"/>
          <p:cNvSpPr/>
          <p:nvPr/>
        </p:nvSpPr>
        <p:spPr>
          <a:xfrm rot="8045625">
            <a:off x="4650275" y="3167742"/>
            <a:ext cx="1233914" cy="41180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61" name="Shape 4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47950" y="3176650"/>
            <a:ext cx="2078150" cy="326792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462" name="Shape 462"/>
          <p:cNvSpPr/>
          <p:nvPr/>
        </p:nvSpPr>
        <p:spPr>
          <a:xfrm rot="3600265">
            <a:off x="6742713" y="3223151"/>
            <a:ext cx="943926" cy="41170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3" name="Shape 463"/>
          <p:cNvSpPr/>
          <p:nvPr/>
        </p:nvSpPr>
        <p:spPr>
          <a:xfrm>
            <a:off x="8235288" y="2451463"/>
            <a:ext cx="597000" cy="585300"/>
          </a:xfrm>
          <a:prstGeom prst="wedgeEllipseCallout">
            <a:avLst>
              <a:gd fmla="val -119897" name="adj1"/>
              <a:gd fmla="val -36573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4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/>
          <p:nvPr>
            <p:ph type="title"/>
          </p:nvPr>
        </p:nvSpPr>
        <p:spPr>
          <a:xfrm>
            <a:off x="2413675" y="2929175"/>
            <a:ext cx="6388800" cy="1118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Smart Art 關聯圖</a:t>
            </a:r>
          </a:p>
        </p:txBody>
      </p:sp>
      <p:sp>
        <p:nvSpPr>
          <p:cNvPr id="469" name="Shape 46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470" name="Shape 470"/>
          <p:cNvSpPr/>
          <p:nvPr/>
        </p:nvSpPr>
        <p:spPr>
          <a:xfrm>
            <a:off x="3888550" y="2042475"/>
            <a:ext cx="1359000" cy="700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1" name="Shape 471"/>
          <p:cNvSpPr txBox="1"/>
          <p:nvPr>
            <p:ph idx="1" type="subTitle"/>
          </p:nvPr>
        </p:nvSpPr>
        <p:spPr>
          <a:xfrm>
            <a:off x="4023700" y="2107225"/>
            <a:ext cx="1096500" cy="563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1"/>
                </a:solidFill>
              </a:rPr>
              <a:t>實作C</a:t>
            </a:r>
          </a:p>
        </p:txBody>
      </p:sp>
      <p:sp>
        <p:nvSpPr>
          <p:cNvPr id="472" name="Shape 472"/>
          <p:cNvSpPr txBox="1"/>
          <p:nvPr>
            <p:ph idx="1" type="subTitle"/>
          </p:nvPr>
        </p:nvSpPr>
        <p:spPr>
          <a:xfrm>
            <a:off x="2395975" y="4114625"/>
            <a:ext cx="6424200" cy="1057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練習文件：6-C Smart Art 關聯圖.docx</a:t>
            </a:r>
          </a:p>
          <a:p>
            <a:pPr lv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300" u="sng">
                <a:solidFill>
                  <a:srgbClr val="FFFF00"/>
                </a:solidFill>
              </a:rPr>
              <a:t>課程網頁</a:t>
            </a:r>
            <a:r>
              <a:rPr lang="zh-TW" sz="2300">
                <a:solidFill>
                  <a:schemeClr val="lt1"/>
                </a:solidFill>
              </a:rPr>
              <a:t> &gt; </a:t>
            </a:r>
            <a:r>
              <a:rPr lang="zh-TW" sz="2300" u="sng">
                <a:solidFill>
                  <a:schemeClr val="lt1"/>
                </a:solidFill>
              </a:rPr>
              <a:t>面授課程 第6堂</a:t>
            </a:r>
            <a:r>
              <a:rPr lang="zh-TW" sz="2300">
                <a:solidFill>
                  <a:schemeClr val="lt1"/>
                </a:solidFill>
              </a:rPr>
              <a:t> &gt; </a:t>
            </a:r>
            <a:r>
              <a:rPr lang="zh-TW" sz="2300" u="sng">
                <a:solidFill>
                  <a:schemeClr val="lt1"/>
                </a:solidFill>
              </a:rPr>
              <a:t>練習文件</a:t>
            </a:r>
          </a:p>
        </p:txBody>
      </p:sp>
      <p:pic>
        <p:nvPicPr>
          <p:cNvPr id="473" name="Shape 4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8750" y="4653700"/>
            <a:ext cx="417900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Shape 4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7648" y="2733369"/>
            <a:ext cx="5084600" cy="3706681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479" name="Shape 4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5" y="1681475"/>
            <a:ext cx="3298651" cy="3667876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480" name="Shape 480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SmartArt 關聯圖</a:t>
            </a:r>
          </a:p>
        </p:txBody>
      </p:sp>
      <p:sp>
        <p:nvSpPr>
          <p:cNvPr id="481" name="Shape 48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482" name="Shape 482"/>
          <p:cNvSpPr/>
          <p:nvPr/>
        </p:nvSpPr>
        <p:spPr>
          <a:xfrm>
            <a:off x="172825" y="1579000"/>
            <a:ext cx="911400" cy="4179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2400">
                <a:solidFill>
                  <a:schemeClr val="lt1"/>
                </a:solidFill>
              </a:rPr>
              <a:t>原件</a:t>
            </a:r>
          </a:p>
        </p:txBody>
      </p:sp>
      <p:sp>
        <p:nvSpPr>
          <p:cNvPr id="483" name="Shape 483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4" name="Shape 484"/>
          <p:cNvSpPr txBox="1"/>
          <p:nvPr>
            <p:ph idx="4294967295" type="subTitle"/>
          </p:nvPr>
        </p:nvSpPr>
        <p:spPr>
          <a:xfrm>
            <a:off x="3967650" y="435825"/>
            <a:ext cx="12087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目標</a:t>
            </a:r>
          </a:p>
        </p:txBody>
      </p:sp>
      <p:sp>
        <p:nvSpPr>
          <p:cNvPr id="485" name="Shape 485"/>
          <p:cNvSpPr/>
          <p:nvPr/>
        </p:nvSpPr>
        <p:spPr>
          <a:xfrm>
            <a:off x="8140850" y="2639625"/>
            <a:ext cx="911400" cy="4179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2400">
                <a:solidFill>
                  <a:schemeClr val="lt1"/>
                </a:solidFill>
              </a:rPr>
              <a:t>成果</a:t>
            </a:r>
          </a:p>
        </p:txBody>
      </p:sp>
      <p:sp>
        <p:nvSpPr>
          <p:cNvPr id="486" name="Shape 486"/>
          <p:cNvSpPr/>
          <p:nvPr/>
        </p:nvSpPr>
        <p:spPr>
          <a:xfrm rot="900112">
            <a:off x="3168994" y="3335133"/>
            <a:ext cx="1178672" cy="93452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Smart Art 關聯圖</a:t>
            </a:r>
          </a:p>
        </p:txBody>
      </p:sp>
      <p:sp>
        <p:nvSpPr>
          <p:cNvPr id="492" name="Shape 492"/>
          <p:cNvSpPr txBox="1"/>
          <p:nvPr>
            <p:ph idx="1" type="body"/>
          </p:nvPr>
        </p:nvSpPr>
        <p:spPr>
          <a:xfrm>
            <a:off x="178500" y="1495575"/>
            <a:ext cx="87870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TW"/>
              <a:t>開啟6-C SmartArt 關聯圖.docx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[C-1]</a:t>
            </a:r>
            <a:r>
              <a:rPr lang="zh-TW"/>
              <a:t> 插入 &gt; Smart Art</a:t>
            </a:r>
            <a:br>
              <a:rPr lang="zh-TW"/>
            </a:br>
            <a:r>
              <a:rPr lang="zh-TW"/>
              <a:t>&gt; 關聯圖 &gt; 基本圓形圖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zh-TW">
                <a:solidFill>
                  <a:srgbClr val="000000"/>
                </a:solidFill>
              </a:rPr>
              <a:t>SMARTART工具 &gt; 設計 &gt; 文字窗格</a:t>
            </a:r>
            <a:br>
              <a:rPr lang="zh-TW">
                <a:solidFill>
                  <a:srgbClr val="000000"/>
                </a:solidFill>
              </a:rPr>
            </a:br>
            <a:r>
              <a:rPr lang="zh-TW">
                <a:solidFill>
                  <a:srgbClr val="000000"/>
                </a:solidFill>
              </a:rPr>
              <a:t>在此鍵入文字：把階層文字複製貼上到文字窗格中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zh-TW">
                <a:solidFill>
                  <a:srgbClr val="000000"/>
                </a:solidFill>
              </a:rPr>
              <a:t>變更色彩 &gt; 漸層循環-輔色2 [自行選擇]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[C-4]</a:t>
            </a:r>
            <a:r>
              <a:rPr b="1" lang="zh-TW">
                <a:solidFill>
                  <a:srgbClr val="5B0F00"/>
                </a:solidFill>
              </a:rPr>
              <a:t> </a:t>
            </a:r>
            <a:r>
              <a:rPr lang="zh-TW">
                <a:solidFill>
                  <a:srgbClr val="000000"/>
                </a:solidFill>
              </a:rPr>
              <a:t>選擇右上角「O型」的餅，把餅放大</a:t>
            </a:r>
          </a:p>
        </p:txBody>
      </p:sp>
      <p:sp>
        <p:nvSpPr>
          <p:cNvPr id="493" name="Shape 49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494" name="Shape 494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5" name="Shape 495"/>
          <p:cNvSpPr txBox="1"/>
          <p:nvPr>
            <p:ph idx="2" type="subTitle"/>
          </p:nvPr>
        </p:nvSpPr>
        <p:spPr>
          <a:xfrm>
            <a:off x="3967650" y="435825"/>
            <a:ext cx="12087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>
                <a:solidFill>
                  <a:schemeClr val="lt1"/>
                </a:solidFill>
              </a:rPr>
              <a:t>步驟</a:t>
            </a:r>
          </a:p>
        </p:txBody>
      </p:sp>
      <p:pic>
        <p:nvPicPr>
          <p:cNvPr id="496" name="Shape 4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4913" y="1616588"/>
            <a:ext cx="417900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Shape 5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9675" y="1951300"/>
            <a:ext cx="6896100" cy="3829050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Shape 502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插入SmartArt 基本圓形圖</a:t>
            </a:r>
          </a:p>
        </p:txBody>
      </p:sp>
      <p:sp>
        <p:nvSpPr>
          <p:cNvPr id="503" name="Shape 50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504" name="Shape 504"/>
          <p:cNvSpPr txBox="1"/>
          <p:nvPr>
            <p:ph idx="2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C-1</a:t>
            </a:r>
          </a:p>
        </p:txBody>
      </p:sp>
      <p:sp>
        <p:nvSpPr>
          <p:cNvPr id="505" name="Shape 505"/>
          <p:cNvSpPr/>
          <p:nvPr/>
        </p:nvSpPr>
        <p:spPr>
          <a:xfrm>
            <a:off x="2503651" y="4160899"/>
            <a:ext cx="830700" cy="7377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6" name="Shape 506"/>
          <p:cNvSpPr/>
          <p:nvPr/>
        </p:nvSpPr>
        <p:spPr>
          <a:xfrm>
            <a:off x="1731800" y="5412250"/>
            <a:ext cx="2112000" cy="661800"/>
          </a:xfrm>
          <a:prstGeom prst="wedgeRoundRectCallout">
            <a:avLst>
              <a:gd fmla="val 6697" name="adj1"/>
              <a:gd fmla="val -105187" name="adj2"/>
              <a:gd fmla="val 0" name="adj3"/>
            </a:avLst>
          </a:prstGeom>
          <a:solidFill>
            <a:srgbClr val="D23369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基本圓形圖</a:t>
            </a:r>
          </a:p>
        </p:txBody>
      </p:sp>
      <p:sp>
        <p:nvSpPr>
          <p:cNvPr id="507" name="Shape 507"/>
          <p:cNvSpPr/>
          <p:nvPr/>
        </p:nvSpPr>
        <p:spPr>
          <a:xfrm>
            <a:off x="240725" y="2332450"/>
            <a:ext cx="1384800" cy="661800"/>
          </a:xfrm>
          <a:prstGeom prst="wedgeRoundRectCallout">
            <a:avLst>
              <a:gd fmla="val 39096" name="adj1"/>
              <a:gd fmla="val 102981" name="adj2"/>
              <a:gd fmla="val 0" name="adj3"/>
            </a:avLst>
          </a:prstGeom>
          <a:solidFill>
            <a:srgbClr val="D23369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流程圖</a:t>
            </a:r>
          </a:p>
        </p:txBody>
      </p:sp>
      <p:sp>
        <p:nvSpPr>
          <p:cNvPr id="508" name="Shape 508"/>
          <p:cNvSpPr/>
          <p:nvPr/>
        </p:nvSpPr>
        <p:spPr>
          <a:xfrm>
            <a:off x="1039674" y="3441600"/>
            <a:ext cx="1384800" cy="4179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Shape 513"/>
          <p:cNvPicPr preferRelativeResize="0"/>
          <p:nvPr/>
        </p:nvPicPr>
        <p:blipFill rotWithShape="1">
          <a:blip r:embed="rId3">
            <a:alphaModFix/>
          </a:blip>
          <a:srcRect b="13584" l="9503" r="7204" t="0"/>
          <a:stretch/>
        </p:blipFill>
        <p:spPr>
          <a:xfrm>
            <a:off x="3409750" y="1639975"/>
            <a:ext cx="5185550" cy="49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Shape 514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SmartArt：變更區塊的位置與大小</a:t>
            </a:r>
          </a:p>
        </p:txBody>
      </p:sp>
      <p:sp>
        <p:nvSpPr>
          <p:cNvPr id="515" name="Shape 515"/>
          <p:cNvSpPr txBox="1"/>
          <p:nvPr>
            <p:ph idx="2" type="body"/>
          </p:nvPr>
        </p:nvSpPr>
        <p:spPr>
          <a:xfrm>
            <a:off x="311700" y="1639975"/>
            <a:ext cx="3201300" cy="4452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TW"/>
              <a:t>選取Smart Art</a:t>
            </a: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TW"/>
              <a:t>選取要變更的區塊</a:t>
            </a: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TW"/>
              <a:t>按住白色控點，改變大小</a:t>
            </a:r>
          </a:p>
        </p:txBody>
      </p:sp>
      <p:sp>
        <p:nvSpPr>
          <p:cNvPr id="516" name="Shape 51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517" name="Shape 517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C-4</a:t>
            </a:r>
          </a:p>
        </p:txBody>
      </p:sp>
      <p:sp>
        <p:nvSpPr>
          <p:cNvPr id="518" name="Shape 518"/>
          <p:cNvSpPr/>
          <p:nvPr/>
        </p:nvSpPr>
        <p:spPr>
          <a:xfrm>
            <a:off x="7788223" y="2073301"/>
            <a:ext cx="333600" cy="3162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9" name="Shape 519"/>
          <p:cNvSpPr/>
          <p:nvPr/>
        </p:nvSpPr>
        <p:spPr>
          <a:xfrm>
            <a:off x="8181163" y="1354488"/>
            <a:ext cx="597000" cy="585300"/>
          </a:xfrm>
          <a:prstGeom prst="wedgeEllipseCallout">
            <a:avLst>
              <a:gd fmla="val -57799" name="adj1"/>
              <a:gd fmla="val 65191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/>
          <p:nvPr>
            <p:ph type="title"/>
          </p:nvPr>
        </p:nvSpPr>
        <p:spPr>
          <a:xfrm>
            <a:off x="2413675" y="2929175"/>
            <a:ext cx="6388800" cy="1118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Part 3.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表格</a:t>
            </a:r>
          </a:p>
        </p:txBody>
      </p:sp>
      <p:sp>
        <p:nvSpPr>
          <p:cNvPr id="525" name="Shape 52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526" name="Shape 526"/>
          <p:cNvSpPr txBox="1"/>
          <p:nvPr>
            <p:ph idx="1" type="subTitle"/>
          </p:nvPr>
        </p:nvSpPr>
        <p:spPr>
          <a:xfrm>
            <a:off x="4023700" y="2107225"/>
            <a:ext cx="1096500" cy="563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1"/>
                </a:solidFill>
              </a:rPr>
              <a:t>實作B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表格</a:t>
            </a:r>
          </a:p>
        </p:txBody>
      </p:sp>
      <p:sp>
        <p:nvSpPr>
          <p:cNvPr id="532" name="Shape 53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533" name="Shape 533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34" name="Shape 5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21830"/>
            <a:ext cx="9143999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Shape 5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850" y="1695662"/>
            <a:ext cx="8607451" cy="1990087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Shape 536"/>
          <p:cNvSpPr/>
          <p:nvPr/>
        </p:nvSpPr>
        <p:spPr>
          <a:xfrm rot="5400000">
            <a:off x="4336783" y="3246109"/>
            <a:ext cx="1178700" cy="93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7" name="Shape 537"/>
          <p:cNvSpPr/>
          <p:nvPr/>
        </p:nvSpPr>
        <p:spPr>
          <a:xfrm>
            <a:off x="465100" y="1969325"/>
            <a:ext cx="346500" cy="3366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8" name="Shape 538"/>
          <p:cNvSpPr/>
          <p:nvPr/>
        </p:nvSpPr>
        <p:spPr>
          <a:xfrm>
            <a:off x="568175" y="582625"/>
            <a:ext cx="2103900" cy="1015500"/>
          </a:xfrm>
          <a:prstGeom prst="wedgeRoundRectCallout">
            <a:avLst>
              <a:gd fmla="val -38436" name="adj1"/>
              <a:gd fmla="val 86652" name="adj2"/>
              <a:gd fmla="val 0" name="adj3"/>
            </a:avLst>
          </a:prstGeom>
          <a:solidFill>
            <a:srgbClr val="D23369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選取表格/移動表格</a:t>
            </a:r>
          </a:p>
        </p:txBody>
      </p:sp>
      <p:sp>
        <p:nvSpPr>
          <p:cNvPr id="539" name="Shape 539"/>
          <p:cNvSpPr txBox="1"/>
          <p:nvPr/>
        </p:nvSpPr>
        <p:spPr>
          <a:xfrm>
            <a:off x="5661675" y="3545200"/>
            <a:ext cx="1533900" cy="3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400"/>
              <a:t>選取之後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Shape 5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" y="2809063"/>
            <a:ext cx="9144000" cy="2419323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Shape 545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表格的組成：儲存格</a:t>
            </a:r>
          </a:p>
        </p:txBody>
      </p:sp>
      <p:sp>
        <p:nvSpPr>
          <p:cNvPr id="546" name="Shape 54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547" name="Shape 547"/>
          <p:cNvSpPr/>
          <p:nvPr/>
        </p:nvSpPr>
        <p:spPr>
          <a:xfrm>
            <a:off x="415622" y="3184862"/>
            <a:ext cx="2879700" cy="5100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8" name="Shape 548"/>
          <p:cNvSpPr/>
          <p:nvPr/>
        </p:nvSpPr>
        <p:spPr>
          <a:xfrm>
            <a:off x="1662525" y="5188313"/>
            <a:ext cx="2112000" cy="661800"/>
          </a:xfrm>
          <a:prstGeom prst="wedgeRoundRectCallout">
            <a:avLst>
              <a:gd fmla="val 6697" name="adj1"/>
              <a:gd fmla="val -105187" name="adj2"/>
              <a:gd fmla="val 0" name="adj3"/>
            </a:avLst>
          </a:prstGeom>
          <a:solidFill>
            <a:srgbClr val="D23369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合併儲存格</a:t>
            </a:r>
          </a:p>
        </p:txBody>
      </p:sp>
      <p:sp>
        <p:nvSpPr>
          <p:cNvPr id="549" name="Shape 549"/>
          <p:cNvSpPr/>
          <p:nvPr/>
        </p:nvSpPr>
        <p:spPr>
          <a:xfrm>
            <a:off x="3132147" y="3560912"/>
            <a:ext cx="2879700" cy="5100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0" name="Shape 550"/>
          <p:cNvSpPr/>
          <p:nvPr/>
        </p:nvSpPr>
        <p:spPr>
          <a:xfrm>
            <a:off x="351328" y="4283338"/>
            <a:ext cx="5660400" cy="5100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1" name="Shape 551"/>
          <p:cNvSpPr/>
          <p:nvPr/>
        </p:nvSpPr>
        <p:spPr>
          <a:xfrm>
            <a:off x="4285000" y="2407488"/>
            <a:ext cx="2112000" cy="661800"/>
          </a:xfrm>
          <a:prstGeom prst="wedgeRoundRectCallout">
            <a:avLst>
              <a:gd fmla="val -18137" name="adj1"/>
              <a:gd fmla="val 105651" name="adj2"/>
              <a:gd fmla="val 0" name="adj3"/>
            </a:avLst>
          </a:prstGeom>
          <a:solidFill>
            <a:srgbClr val="D23369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分割儲存格</a:t>
            </a:r>
          </a:p>
        </p:txBody>
      </p:sp>
      <p:sp>
        <p:nvSpPr>
          <p:cNvPr id="552" name="Shape 552"/>
          <p:cNvSpPr/>
          <p:nvPr/>
        </p:nvSpPr>
        <p:spPr>
          <a:xfrm>
            <a:off x="900525" y="2085463"/>
            <a:ext cx="2112000" cy="661800"/>
          </a:xfrm>
          <a:prstGeom prst="wedgeRoundRectCallout">
            <a:avLst>
              <a:gd fmla="val -18137" name="adj1"/>
              <a:gd fmla="val 105651" name="adj2"/>
              <a:gd fmla="val 0" name="adj3"/>
            </a:avLst>
          </a:prstGeom>
          <a:solidFill>
            <a:srgbClr val="D23369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輸入文字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表格的組成：欄</a:t>
            </a:r>
          </a:p>
        </p:txBody>
      </p:sp>
      <p:sp>
        <p:nvSpPr>
          <p:cNvPr id="558" name="Shape 55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559" name="Shape 5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" y="2771938"/>
            <a:ext cx="9161600" cy="2184975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Shape 560"/>
          <p:cNvSpPr/>
          <p:nvPr/>
        </p:nvSpPr>
        <p:spPr>
          <a:xfrm>
            <a:off x="415625" y="3394375"/>
            <a:ext cx="2107800" cy="12864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1" name="Shape 561"/>
          <p:cNvSpPr/>
          <p:nvPr/>
        </p:nvSpPr>
        <p:spPr>
          <a:xfrm>
            <a:off x="637450" y="1975500"/>
            <a:ext cx="817200" cy="661800"/>
          </a:xfrm>
          <a:prstGeom prst="wedgeRoundRectCallout">
            <a:avLst>
              <a:gd fmla="val -10539" name="adj1"/>
              <a:gd fmla="val 146449" name="adj2"/>
              <a:gd fmla="val 0" name="adj3"/>
            </a:avLst>
          </a:prstGeom>
          <a:solidFill>
            <a:srgbClr val="D23369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欄</a:t>
            </a:r>
          </a:p>
        </p:txBody>
      </p:sp>
      <p:sp>
        <p:nvSpPr>
          <p:cNvPr id="562" name="Shape 562"/>
          <p:cNvSpPr/>
          <p:nvPr/>
        </p:nvSpPr>
        <p:spPr>
          <a:xfrm>
            <a:off x="1395350" y="3117276"/>
            <a:ext cx="287100" cy="2778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3" name="Shape 563"/>
          <p:cNvSpPr/>
          <p:nvPr/>
        </p:nvSpPr>
        <p:spPr>
          <a:xfrm rot="-5400000">
            <a:off x="1226000" y="4226750"/>
            <a:ext cx="548700" cy="18483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4" name="Shape 564"/>
          <p:cNvSpPr txBox="1"/>
          <p:nvPr/>
        </p:nvSpPr>
        <p:spPr>
          <a:xfrm>
            <a:off x="733400" y="5527975"/>
            <a:ext cx="1533900" cy="3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1800"/>
              <a:t>欄寬</a:t>
            </a:r>
          </a:p>
        </p:txBody>
      </p:sp>
      <p:sp>
        <p:nvSpPr>
          <p:cNvPr id="565" name="Shape 565"/>
          <p:cNvSpPr/>
          <p:nvPr/>
        </p:nvSpPr>
        <p:spPr>
          <a:xfrm>
            <a:off x="1523975" y="2088075"/>
            <a:ext cx="817200" cy="810300"/>
          </a:xfrm>
          <a:prstGeom prst="wedgeEllipseCallout">
            <a:avLst>
              <a:gd fmla="val -34254" name="adj1"/>
              <a:gd fmla="val 66022" name="adj2"/>
            </a:avLst>
          </a:prstGeom>
          <a:solidFill>
            <a:srgbClr val="FFFFFF"/>
          </a:solidFill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6" name="Shape 566"/>
          <p:cNvSpPr/>
          <p:nvPr/>
        </p:nvSpPr>
        <p:spPr>
          <a:xfrm>
            <a:off x="1781300" y="2206825"/>
            <a:ext cx="287100" cy="548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7" name="Shape 567"/>
          <p:cNvSpPr/>
          <p:nvPr/>
        </p:nvSpPr>
        <p:spPr>
          <a:xfrm>
            <a:off x="3042175" y="1975500"/>
            <a:ext cx="2618400" cy="661800"/>
          </a:xfrm>
          <a:prstGeom prst="wedgeRoundRectCallout">
            <a:avLst>
              <a:gd fmla="val -73588" name="adj1"/>
              <a:gd fmla="val 19349" name="adj2"/>
              <a:gd fmla="val 0" name="adj3"/>
            </a:avLst>
          </a:prstGeom>
          <a:solidFill>
            <a:srgbClr val="D23369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(滑鼠)選取欄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396" y="3893836"/>
            <a:ext cx="1120800" cy="158148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212" name="Shape 2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1346" y="3893837"/>
            <a:ext cx="1120800" cy="158148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213" name="Shape 2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40966" y="3893837"/>
            <a:ext cx="1120800" cy="158148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214" name="Shape 2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88683" y="3893837"/>
            <a:ext cx="1120800" cy="158148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215" name="Shape 2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49725" y="3910712"/>
            <a:ext cx="1120800" cy="158148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216" name="Shape 216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長文件：教材、報告、書籍</a:t>
            </a:r>
          </a:p>
        </p:txBody>
      </p:sp>
      <p:sp>
        <p:nvSpPr>
          <p:cNvPr id="217" name="Shape 21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218" name="Shape 218"/>
          <p:cNvSpPr txBox="1"/>
          <p:nvPr/>
        </p:nvSpPr>
        <p:spPr>
          <a:xfrm>
            <a:off x="5368025" y="2036050"/>
            <a:ext cx="1634100" cy="4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zh-TW" sz="1800"/>
              <a:t>長文件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251396" y="5532925"/>
            <a:ext cx="1120800" cy="4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1800"/>
              <a:t>封面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1649725" y="5532925"/>
            <a:ext cx="1120800" cy="4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1800"/>
              <a:t>目錄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2971358" y="5532925"/>
            <a:ext cx="1120800" cy="4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1800"/>
              <a:t>內文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7788645" y="5532925"/>
            <a:ext cx="1120800" cy="4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1800"/>
              <a:t>最後一頁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6564813" y="4346075"/>
            <a:ext cx="1120800" cy="4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3000"/>
              <a:t>……</a:t>
            </a:r>
          </a:p>
        </p:txBody>
      </p:sp>
      <p:sp>
        <p:nvSpPr>
          <p:cNvPr id="224" name="Shape 224"/>
          <p:cNvSpPr/>
          <p:nvPr/>
        </p:nvSpPr>
        <p:spPr>
          <a:xfrm rot="5400000">
            <a:off x="4517000" y="-919175"/>
            <a:ext cx="361500" cy="8311200"/>
          </a:xfrm>
          <a:prstGeom prst="leftBrace">
            <a:avLst>
              <a:gd fmla="val 0" name="adj1"/>
              <a:gd fmla="val 50000" name="adj2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5" name="Shape 2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53283" y="1541225"/>
            <a:ext cx="1237435" cy="128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 txBox="1"/>
          <p:nvPr/>
        </p:nvSpPr>
        <p:spPr>
          <a:xfrm>
            <a:off x="4176750" y="4346075"/>
            <a:ext cx="1120800" cy="4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3000"/>
              <a:t>……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表格的組成：列</a:t>
            </a:r>
          </a:p>
        </p:txBody>
      </p:sp>
      <p:sp>
        <p:nvSpPr>
          <p:cNvPr id="573" name="Shape 57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574" name="Shape 5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253" y="2992278"/>
            <a:ext cx="8424750" cy="1833552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Shape 575"/>
          <p:cNvSpPr/>
          <p:nvPr/>
        </p:nvSpPr>
        <p:spPr>
          <a:xfrm>
            <a:off x="1187525" y="3719250"/>
            <a:ext cx="7748400" cy="5100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6" name="Shape 576"/>
          <p:cNvSpPr/>
          <p:nvPr/>
        </p:nvSpPr>
        <p:spPr>
          <a:xfrm>
            <a:off x="2408875" y="2330475"/>
            <a:ext cx="817200" cy="661800"/>
          </a:xfrm>
          <a:prstGeom prst="wedgeRoundRectCallout">
            <a:avLst>
              <a:gd fmla="val -10539" name="adj1"/>
              <a:gd fmla="val 146449" name="adj2"/>
              <a:gd fmla="val 0" name="adj3"/>
            </a:avLst>
          </a:prstGeom>
          <a:solidFill>
            <a:srgbClr val="D23369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列</a:t>
            </a:r>
          </a:p>
        </p:txBody>
      </p:sp>
      <p:sp>
        <p:nvSpPr>
          <p:cNvPr id="577" name="Shape 577"/>
          <p:cNvSpPr/>
          <p:nvPr/>
        </p:nvSpPr>
        <p:spPr>
          <a:xfrm>
            <a:off x="781775" y="4825825"/>
            <a:ext cx="961500" cy="953400"/>
          </a:xfrm>
          <a:prstGeom prst="wedgeEllipseCallout">
            <a:avLst>
              <a:gd fmla="val -26326" name="adj1"/>
              <a:gd fmla="val -108800" name="adj2"/>
            </a:avLst>
          </a:prstGeom>
          <a:solidFill>
            <a:srgbClr val="FFFFFF"/>
          </a:solidFill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8" name="Shape 578"/>
          <p:cNvSpPr/>
          <p:nvPr/>
        </p:nvSpPr>
        <p:spPr>
          <a:xfrm>
            <a:off x="2488000" y="4956225"/>
            <a:ext cx="2618400" cy="661800"/>
          </a:xfrm>
          <a:prstGeom prst="wedgeRoundRectCallout">
            <a:avLst>
              <a:gd fmla="val -73588" name="adj1"/>
              <a:gd fmla="val 19349" name="adj2"/>
              <a:gd fmla="val 0" name="adj3"/>
            </a:avLst>
          </a:prstGeom>
          <a:solidFill>
            <a:srgbClr val="D23369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(滑鼠)選取列</a:t>
            </a:r>
          </a:p>
        </p:txBody>
      </p:sp>
      <p:pic>
        <p:nvPicPr>
          <p:cNvPr id="579" name="Shape 579"/>
          <p:cNvPicPr preferRelativeResize="0"/>
          <p:nvPr/>
        </p:nvPicPr>
        <p:blipFill rotWithShape="1">
          <a:blip r:embed="rId3">
            <a:alphaModFix/>
          </a:blip>
          <a:srcRect b="40948" l="1588" r="96269" t="43809"/>
          <a:stretch/>
        </p:blipFill>
        <p:spPr>
          <a:xfrm>
            <a:off x="1016325" y="4947000"/>
            <a:ext cx="465124" cy="720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Shape 580"/>
          <p:cNvSpPr/>
          <p:nvPr/>
        </p:nvSpPr>
        <p:spPr>
          <a:xfrm>
            <a:off x="672925" y="3719250"/>
            <a:ext cx="267300" cy="5100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1" name="Shape 581"/>
          <p:cNvSpPr txBox="1"/>
          <p:nvPr/>
        </p:nvSpPr>
        <p:spPr>
          <a:xfrm>
            <a:off x="283125" y="3627925"/>
            <a:ext cx="282900" cy="3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1800"/>
              <a:t>列高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表格的樣式</a:t>
            </a:r>
          </a:p>
        </p:txBody>
      </p:sp>
      <p:sp>
        <p:nvSpPr>
          <p:cNvPr id="587" name="Shape 58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588" name="Shape 5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00" y="2806775"/>
            <a:ext cx="9104300" cy="1836602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Shape 589"/>
          <p:cNvSpPr/>
          <p:nvPr/>
        </p:nvSpPr>
        <p:spPr>
          <a:xfrm>
            <a:off x="2408875" y="2330475"/>
            <a:ext cx="2004900" cy="661800"/>
          </a:xfrm>
          <a:prstGeom prst="wedgeRoundRectCallout">
            <a:avLst>
              <a:gd fmla="val -5288" name="adj1"/>
              <a:gd fmla="val 169073" name="adj2"/>
              <a:gd fmla="val 0" name="adj3"/>
            </a:avLst>
          </a:prstGeom>
          <a:solidFill>
            <a:srgbClr val="D23369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網底顏色</a:t>
            </a:r>
          </a:p>
        </p:txBody>
      </p:sp>
      <p:pic>
        <p:nvPicPr>
          <p:cNvPr id="590" name="Shape 5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1400" y="1844125"/>
            <a:ext cx="763375" cy="1194850"/>
          </a:xfrm>
          <a:prstGeom prst="rect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591" name="Shape 591"/>
          <p:cNvSpPr/>
          <p:nvPr/>
        </p:nvSpPr>
        <p:spPr>
          <a:xfrm>
            <a:off x="3706525" y="4753125"/>
            <a:ext cx="4142400" cy="661800"/>
          </a:xfrm>
          <a:prstGeom prst="wedgeRoundRectCallout">
            <a:avLst>
              <a:gd fmla="val -20268" name="adj1"/>
              <a:gd fmla="val -108772" name="adj2"/>
              <a:gd fmla="val 0" name="adj3"/>
            </a:avLst>
          </a:prstGeom>
          <a:solidFill>
            <a:srgbClr val="D23369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框線：色彩, 樣式, 粗細</a:t>
            </a:r>
          </a:p>
        </p:txBody>
      </p:sp>
      <p:pic>
        <p:nvPicPr>
          <p:cNvPr id="592" name="Shape 5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3726" y="4486600"/>
            <a:ext cx="2272792" cy="1194850"/>
          </a:xfrm>
          <a:prstGeom prst="rect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來製作報名表吧</a:t>
            </a:r>
          </a:p>
        </p:txBody>
      </p:sp>
      <p:sp>
        <p:nvSpPr>
          <p:cNvPr id="598" name="Shape 598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9" name="Shape 59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600" name="Shape 600"/>
          <p:cNvPicPr preferRelativeResize="0"/>
          <p:nvPr/>
        </p:nvPicPr>
        <p:blipFill rotWithShape="1">
          <a:blip r:embed="rId3">
            <a:alphaModFix/>
          </a:blip>
          <a:srcRect b="0" l="0" r="1390" t="0"/>
          <a:stretch/>
        </p:blipFill>
        <p:spPr>
          <a:xfrm>
            <a:off x="0" y="1679425"/>
            <a:ext cx="9144000" cy="4524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 txBox="1"/>
          <p:nvPr>
            <p:ph type="title"/>
          </p:nvPr>
        </p:nvSpPr>
        <p:spPr>
          <a:xfrm>
            <a:off x="2413675" y="2929175"/>
            <a:ext cx="6388800" cy="1118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報名表 </a:t>
            </a:r>
            <a:r>
              <a:rPr b="0" lang="zh-TW">
                <a:solidFill>
                  <a:srgbClr val="FFFFFF"/>
                </a:solidFill>
              </a:rPr>
              <a:t>前半部</a:t>
            </a:r>
          </a:p>
        </p:txBody>
      </p:sp>
      <p:sp>
        <p:nvSpPr>
          <p:cNvPr id="606" name="Shape 60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607" name="Shape 607"/>
          <p:cNvSpPr/>
          <p:nvPr/>
        </p:nvSpPr>
        <p:spPr>
          <a:xfrm>
            <a:off x="3888550" y="2042475"/>
            <a:ext cx="1359000" cy="700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8" name="Shape 608"/>
          <p:cNvSpPr txBox="1"/>
          <p:nvPr>
            <p:ph idx="1" type="subTitle"/>
          </p:nvPr>
        </p:nvSpPr>
        <p:spPr>
          <a:xfrm>
            <a:off x="4023700" y="2107225"/>
            <a:ext cx="1096500" cy="563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1"/>
                </a:solidFill>
              </a:rPr>
              <a:t>實作D</a:t>
            </a:r>
          </a:p>
        </p:txBody>
      </p:sp>
      <p:sp>
        <p:nvSpPr>
          <p:cNvPr id="609" name="Shape 609"/>
          <p:cNvSpPr txBox="1"/>
          <p:nvPr>
            <p:ph idx="1" type="subTitle"/>
          </p:nvPr>
        </p:nvSpPr>
        <p:spPr>
          <a:xfrm>
            <a:off x="2395975" y="4114625"/>
            <a:ext cx="6424200" cy="1057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練習文件：6-D 報名表.docx</a:t>
            </a:r>
          </a:p>
          <a:p>
            <a:pPr lv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300" u="sng">
                <a:solidFill>
                  <a:srgbClr val="FFFF00"/>
                </a:solidFill>
              </a:rPr>
              <a:t>課程網頁</a:t>
            </a:r>
            <a:r>
              <a:rPr lang="zh-TW" sz="2300">
                <a:solidFill>
                  <a:schemeClr val="lt1"/>
                </a:solidFill>
              </a:rPr>
              <a:t> &gt; </a:t>
            </a:r>
            <a:r>
              <a:rPr lang="zh-TW" sz="2300" u="sng">
                <a:solidFill>
                  <a:schemeClr val="lt1"/>
                </a:solidFill>
              </a:rPr>
              <a:t>面授課程 第6堂</a:t>
            </a:r>
            <a:r>
              <a:rPr lang="zh-TW" sz="2300">
                <a:solidFill>
                  <a:schemeClr val="lt1"/>
                </a:solidFill>
              </a:rPr>
              <a:t> &gt; </a:t>
            </a:r>
            <a:r>
              <a:rPr lang="zh-TW" sz="2300" u="sng">
                <a:solidFill>
                  <a:schemeClr val="lt1"/>
                </a:solidFill>
              </a:rPr>
              <a:t>練習文件</a:t>
            </a:r>
          </a:p>
        </p:txBody>
      </p:sp>
      <p:pic>
        <p:nvPicPr>
          <p:cNvPr id="610" name="Shape 6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8750" y="4653700"/>
            <a:ext cx="417900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" name="Shape 6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225" y="1960575"/>
            <a:ext cx="8520601" cy="3990393"/>
          </a:xfrm>
          <a:prstGeom prst="rect">
            <a:avLst/>
          </a:prstGeom>
          <a:noFill/>
          <a:ln cap="flat" cmpd="sng" w="28575">
            <a:solidFill>
              <a:srgbClr val="274E13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616" name="Shape 616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報名表 Part 1</a:t>
            </a:r>
          </a:p>
        </p:txBody>
      </p:sp>
      <p:sp>
        <p:nvSpPr>
          <p:cNvPr id="617" name="Shape 61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618" name="Shape 618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9" name="Shape 619"/>
          <p:cNvSpPr txBox="1"/>
          <p:nvPr>
            <p:ph idx="4294967295" type="subTitle"/>
          </p:nvPr>
        </p:nvSpPr>
        <p:spPr>
          <a:xfrm>
            <a:off x="3967650" y="435825"/>
            <a:ext cx="12087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目標</a:t>
            </a:r>
          </a:p>
        </p:txBody>
      </p:sp>
      <p:sp>
        <p:nvSpPr>
          <p:cNvPr id="620" name="Shape 620"/>
          <p:cNvSpPr/>
          <p:nvPr/>
        </p:nvSpPr>
        <p:spPr>
          <a:xfrm>
            <a:off x="7920900" y="1889125"/>
            <a:ext cx="911400" cy="4179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2400">
                <a:solidFill>
                  <a:schemeClr val="lt1"/>
                </a:solidFill>
              </a:rPr>
              <a:t>成果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報名表 Part 1</a:t>
            </a:r>
          </a:p>
        </p:txBody>
      </p:sp>
      <p:sp>
        <p:nvSpPr>
          <p:cNvPr id="626" name="Shape 626"/>
          <p:cNvSpPr txBox="1"/>
          <p:nvPr>
            <p:ph idx="1" type="body"/>
          </p:nvPr>
        </p:nvSpPr>
        <p:spPr>
          <a:xfrm>
            <a:off x="178500" y="1495575"/>
            <a:ext cx="87870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TW"/>
              <a:t>開啟 6-D 報名表.docx</a:t>
            </a:r>
          </a:p>
          <a:p>
            <a:pPr indent="-381000" lvl="0" marL="457200" rtl="0">
              <a:spcBef>
                <a:spcPts val="0"/>
              </a:spcBef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[D-1]</a:t>
            </a:r>
            <a:r>
              <a:rPr lang="zh-TW"/>
              <a:t> 插入 &gt; </a:t>
            </a:r>
            <a:r>
              <a:rPr b="1" lang="zh-TW" u="sng">
                <a:solidFill>
                  <a:schemeClr val="dk1"/>
                </a:solidFill>
              </a:rPr>
              <a:t>表格</a:t>
            </a:r>
            <a:r>
              <a:rPr lang="zh-TW"/>
              <a:t> &gt; 4x4 表格</a:t>
            </a:r>
          </a:p>
          <a:p>
            <a:pPr indent="-381000" lvl="0" marL="457200" rtl="0">
              <a:spcBef>
                <a:spcPts val="0"/>
              </a:spcBef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[D-2] </a:t>
            </a:r>
            <a:r>
              <a:rPr lang="zh-TW"/>
              <a:t>參考表格內輸入文字「公司」,「電話」,「姓名」,「手機」,「地址」,「Email」</a:t>
            </a:r>
          </a:p>
          <a:p>
            <a:pPr indent="-381000" lvl="0" marL="457200" rtl="0">
              <a:spcBef>
                <a:spcPts val="0"/>
              </a:spcBef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[D-3] </a:t>
            </a:r>
            <a:r>
              <a:rPr lang="zh-TW"/>
              <a:t>在第一列之前 </a:t>
            </a:r>
            <a:r>
              <a:rPr b="1" lang="zh-TW" u="sng">
                <a:solidFill>
                  <a:schemeClr val="dk1"/>
                </a:solidFill>
              </a:rPr>
              <a:t>插入上方列</a:t>
            </a:r>
            <a:br>
              <a:rPr lang="zh-TW"/>
            </a:br>
            <a:r>
              <a:rPr lang="zh-TW"/>
              <a:t>第一列的第一個儲存格輸入文字「報名表」</a:t>
            </a:r>
          </a:p>
          <a:p>
            <a:pPr indent="-381000" lvl="0" marL="457200" rtl="0">
              <a:spcBef>
                <a:spcPts val="0"/>
              </a:spcBef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[D-4] </a:t>
            </a:r>
            <a:r>
              <a:rPr b="1" lang="zh-TW" u="sng">
                <a:solidFill>
                  <a:schemeClr val="dk1"/>
                </a:solidFill>
              </a:rPr>
              <a:t>合併儲存格</a:t>
            </a:r>
            <a:r>
              <a:rPr lang="zh-TW"/>
              <a:t>「報名表」、「地址」與「Email」</a:t>
            </a:r>
          </a:p>
        </p:txBody>
      </p:sp>
      <p:sp>
        <p:nvSpPr>
          <p:cNvPr id="627" name="Shape 62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628" name="Shape 628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9" name="Shape 629"/>
          <p:cNvSpPr txBox="1"/>
          <p:nvPr>
            <p:ph idx="2" type="subTitle"/>
          </p:nvPr>
        </p:nvSpPr>
        <p:spPr>
          <a:xfrm>
            <a:off x="3967650" y="435825"/>
            <a:ext cx="12087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>
                <a:solidFill>
                  <a:schemeClr val="lt1"/>
                </a:solidFill>
              </a:rPr>
              <a:t>步驟</a:t>
            </a:r>
          </a:p>
        </p:txBody>
      </p:sp>
      <p:pic>
        <p:nvPicPr>
          <p:cNvPr id="630" name="Shape 6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7538" y="1616588"/>
            <a:ext cx="417900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Shape 635"/>
          <p:cNvSpPr txBox="1"/>
          <p:nvPr>
            <p:ph type="title"/>
          </p:nvPr>
        </p:nvSpPr>
        <p:spPr>
          <a:xfrm>
            <a:off x="311700" y="833774"/>
            <a:ext cx="64473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插入表格</a:t>
            </a:r>
          </a:p>
        </p:txBody>
      </p:sp>
      <p:sp>
        <p:nvSpPr>
          <p:cNvPr id="636" name="Shape 63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637" name="Shape 637"/>
          <p:cNvSpPr txBox="1"/>
          <p:nvPr>
            <p:ph idx="1" type="subTitle"/>
          </p:nvPr>
        </p:nvSpPr>
        <p:spPr>
          <a:xfrm>
            <a:off x="401366" y="517575"/>
            <a:ext cx="62679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D-1</a:t>
            </a:r>
          </a:p>
        </p:txBody>
      </p:sp>
      <p:sp>
        <p:nvSpPr>
          <p:cNvPr id="638" name="Shape 638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zh-TW"/>
              <a:t>索引標籤 插入</a:t>
            </a:r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zh-TW"/>
              <a:t>表格</a:t>
            </a:r>
          </a:p>
          <a:p>
            <a:pPr indent="-355600" lvl="0" marL="45720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zh-TW"/>
              <a:t>選擇表格欄跟列的數量</a:t>
            </a:r>
          </a:p>
        </p:txBody>
      </p:sp>
      <p:sp>
        <p:nvSpPr>
          <p:cNvPr id="639" name="Shape 639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40" name="Shape 6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5550" y="580138"/>
            <a:ext cx="3169750" cy="569771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641" name="Shape 641"/>
          <p:cNvSpPr/>
          <p:nvPr/>
        </p:nvSpPr>
        <p:spPr>
          <a:xfrm>
            <a:off x="5570575" y="2066530"/>
            <a:ext cx="2762100" cy="2416500"/>
          </a:xfrm>
          <a:prstGeom prst="roundRect">
            <a:avLst>
              <a:gd fmla="val 5361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2" name="Shape 642"/>
          <p:cNvSpPr/>
          <p:nvPr/>
        </p:nvSpPr>
        <p:spPr>
          <a:xfrm>
            <a:off x="5629950" y="1096803"/>
            <a:ext cx="597000" cy="8712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3" name="Shape 643"/>
          <p:cNvSpPr/>
          <p:nvPr/>
        </p:nvSpPr>
        <p:spPr>
          <a:xfrm>
            <a:off x="6477000" y="729077"/>
            <a:ext cx="895500" cy="417900"/>
          </a:xfrm>
          <a:prstGeom prst="roundRect">
            <a:avLst>
              <a:gd fmla="val 14434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4" name="Shape 644"/>
          <p:cNvSpPr/>
          <p:nvPr/>
        </p:nvSpPr>
        <p:spPr>
          <a:xfrm>
            <a:off x="4832388" y="2639488"/>
            <a:ext cx="597000" cy="585300"/>
          </a:xfrm>
          <a:prstGeom prst="wedgeEllipseCallout">
            <a:avLst>
              <a:gd fmla="val 102259" name="adj1"/>
              <a:gd fmla="val -17403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645" name="Shape 645"/>
          <p:cNvSpPr/>
          <p:nvPr/>
        </p:nvSpPr>
        <p:spPr>
          <a:xfrm>
            <a:off x="4782888" y="1382688"/>
            <a:ext cx="597000" cy="585300"/>
          </a:xfrm>
          <a:prstGeom prst="wedgeEllipseCallout">
            <a:avLst>
              <a:gd fmla="val 102259" name="adj1"/>
              <a:gd fmla="val -17403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46" name="Shape 646"/>
          <p:cNvSpPr/>
          <p:nvPr/>
        </p:nvSpPr>
        <p:spPr>
          <a:xfrm>
            <a:off x="5871463" y="104063"/>
            <a:ext cx="597000" cy="585300"/>
          </a:xfrm>
          <a:prstGeom prst="wedgeEllipseCallout">
            <a:avLst>
              <a:gd fmla="val 62205" name="adj1"/>
              <a:gd fmla="val 62410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Shape 651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儲存格輸入文字</a:t>
            </a:r>
          </a:p>
        </p:txBody>
      </p:sp>
      <p:sp>
        <p:nvSpPr>
          <p:cNvPr id="652" name="Shape 65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653" name="Shape 653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D-2</a:t>
            </a:r>
          </a:p>
        </p:txBody>
      </p:sp>
      <p:pic>
        <p:nvPicPr>
          <p:cNvPr id="654" name="Shape 6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82654"/>
            <a:ext cx="9144000" cy="2521324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Shape 655"/>
          <p:cNvSpPr/>
          <p:nvPr/>
        </p:nvSpPr>
        <p:spPr>
          <a:xfrm>
            <a:off x="1138050" y="1929750"/>
            <a:ext cx="3107400" cy="1003200"/>
          </a:xfrm>
          <a:prstGeom prst="wedgeRoundRectCallout">
            <a:avLst>
              <a:gd fmla="val -31210" name="adj1"/>
              <a:gd fmla="val 95008" name="adj2"/>
              <a:gd fmla="val 0" name="adj3"/>
            </a:avLst>
          </a:prstGeom>
          <a:solidFill>
            <a:srgbClr val="D23369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點選儲存格，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FFFF"/>
                </a:solidFill>
              </a:rPr>
              <a:t>輸入文字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Shape 6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350" y="4972000"/>
            <a:ext cx="7658100" cy="158115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661" name="Shape 661"/>
          <p:cNvSpPr/>
          <p:nvPr/>
        </p:nvSpPr>
        <p:spPr>
          <a:xfrm>
            <a:off x="1484850" y="5948475"/>
            <a:ext cx="1850100" cy="449400"/>
          </a:xfrm>
          <a:prstGeom prst="roundRect">
            <a:avLst>
              <a:gd fmla="val 5361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2" name="Shape 662"/>
          <p:cNvSpPr txBox="1"/>
          <p:nvPr>
            <p:ph type="title"/>
          </p:nvPr>
        </p:nvSpPr>
        <p:spPr>
          <a:xfrm>
            <a:off x="311700" y="6813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插入上方列</a:t>
            </a:r>
          </a:p>
        </p:txBody>
      </p:sp>
      <p:sp>
        <p:nvSpPr>
          <p:cNvPr id="663" name="Shape 66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664" name="Shape 664"/>
          <p:cNvSpPr txBox="1"/>
          <p:nvPr>
            <p:ph idx="1" type="subTitle"/>
          </p:nvPr>
        </p:nvSpPr>
        <p:spPr>
          <a:xfrm>
            <a:off x="430200" y="3651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D-3</a:t>
            </a:r>
          </a:p>
        </p:txBody>
      </p:sp>
      <p:sp>
        <p:nvSpPr>
          <p:cNvPr id="665" name="Shape 665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buAutoNum type="arabicPeriod"/>
            </a:pPr>
            <a:r>
              <a:rPr lang="zh-TW"/>
              <a:t>選擇第一列</a:t>
            </a:r>
          </a:p>
          <a:p>
            <a:pPr indent="-355600" lvl="0" marL="457200" rtl="0">
              <a:spcBef>
                <a:spcPts val="0"/>
              </a:spcBef>
              <a:buAutoNum type="arabicPeriod"/>
            </a:pPr>
            <a:r>
              <a:rPr lang="zh-TW"/>
              <a:t>索引標籤</a:t>
            </a:r>
            <a:br>
              <a:rPr lang="zh-TW"/>
            </a:br>
            <a:r>
              <a:rPr lang="zh-TW"/>
              <a:t>表格工具</a:t>
            </a:r>
            <a:br>
              <a:rPr lang="zh-TW"/>
            </a:br>
            <a:r>
              <a:rPr lang="zh-TW"/>
              <a:t>&gt; 版面配置</a:t>
            </a:r>
          </a:p>
          <a:p>
            <a:pPr indent="-355600" lvl="0" marL="457200" rtl="0">
              <a:spcBef>
                <a:spcPts val="0"/>
              </a:spcBef>
              <a:buAutoNum type="arabicPeriod"/>
            </a:pPr>
            <a:r>
              <a:rPr lang="zh-TW"/>
              <a:t>插入上方列</a:t>
            </a:r>
          </a:p>
          <a:p>
            <a:pPr indent="-355600" lvl="0" marL="457200">
              <a:spcBef>
                <a:spcPts val="0"/>
              </a:spcBef>
              <a:buAutoNum type="arabicPeriod"/>
            </a:pPr>
            <a:r>
              <a:rPr lang="zh-TW"/>
              <a:t>輸入文字</a:t>
            </a:r>
            <a:br>
              <a:rPr lang="zh-TW"/>
            </a:br>
            <a:r>
              <a:rPr lang="zh-TW"/>
              <a:t>「報名表」</a:t>
            </a:r>
          </a:p>
        </p:txBody>
      </p:sp>
      <p:pic>
        <p:nvPicPr>
          <p:cNvPr id="666" name="Shape 6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3950" y="2173375"/>
            <a:ext cx="6221925" cy="215022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667" name="Shape 667"/>
          <p:cNvSpPr/>
          <p:nvPr/>
        </p:nvSpPr>
        <p:spPr>
          <a:xfrm>
            <a:off x="2918425" y="3551650"/>
            <a:ext cx="1653600" cy="449400"/>
          </a:xfrm>
          <a:prstGeom prst="roundRect">
            <a:avLst>
              <a:gd fmla="val 5361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8" name="Shape 668"/>
          <p:cNvSpPr/>
          <p:nvPr/>
        </p:nvSpPr>
        <p:spPr>
          <a:xfrm>
            <a:off x="7718950" y="2096925"/>
            <a:ext cx="994800" cy="538500"/>
          </a:xfrm>
          <a:prstGeom prst="roundRect">
            <a:avLst>
              <a:gd fmla="val 5361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9" name="Shape 669"/>
          <p:cNvSpPr/>
          <p:nvPr/>
        </p:nvSpPr>
        <p:spPr>
          <a:xfrm>
            <a:off x="3995425" y="2502650"/>
            <a:ext cx="548700" cy="736200"/>
          </a:xfrm>
          <a:prstGeom prst="roundRect">
            <a:avLst>
              <a:gd fmla="val 5361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0" name="Shape 670"/>
          <p:cNvSpPr/>
          <p:nvPr/>
        </p:nvSpPr>
        <p:spPr>
          <a:xfrm>
            <a:off x="1875263" y="5116488"/>
            <a:ext cx="597000" cy="585300"/>
          </a:xfrm>
          <a:prstGeom prst="wedgeEllipseCallout">
            <a:avLst>
              <a:gd fmla="val -12695" name="adj1"/>
              <a:gd fmla="val 89115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671" name="Shape 671"/>
          <p:cNvSpPr/>
          <p:nvPr/>
        </p:nvSpPr>
        <p:spPr>
          <a:xfrm>
            <a:off x="2743938" y="2534025"/>
            <a:ext cx="597000" cy="585300"/>
          </a:xfrm>
          <a:prstGeom prst="wedgeEllipseCallout">
            <a:avLst>
              <a:gd fmla="val 12536" name="adj1"/>
              <a:gd fmla="val 9022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672" name="Shape 672"/>
          <p:cNvSpPr/>
          <p:nvPr/>
        </p:nvSpPr>
        <p:spPr>
          <a:xfrm>
            <a:off x="3714588" y="1588075"/>
            <a:ext cx="597000" cy="585300"/>
          </a:xfrm>
          <a:prstGeom prst="wedgeEllipseCallout">
            <a:avLst>
              <a:gd fmla="val 12536" name="adj1"/>
              <a:gd fmla="val 9022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673" name="Shape 673"/>
          <p:cNvSpPr/>
          <p:nvPr/>
        </p:nvSpPr>
        <p:spPr>
          <a:xfrm>
            <a:off x="7514688" y="1134725"/>
            <a:ext cx="597000" cy="585300"/>
          </a:xfrm>
          <a:prstGeom prst="wedgeEllipseCallout">
            <a:avLst>
              <a:gd fmla="val 12536" name="adj1"/>
              <a:gd fmla="val 9022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74" name="Shape 674"/>
          <p:cNvSpPr/>
          <p:nvPr/>
        </p:nvSpPr>
        <p:spPr>
          <a:xfrm rot="5400000">
            <a:off x="3479000" y="4528046"/>
            <a:ext cx="1746300" cy="93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合併儲存格</a:t>
            </a:r>
          </a:p>
        </p:txBody>
      </p:sp>
      <p:sp>
        <p:nvSpPr>
          <p:cNvPr id="680" name="Shape 68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681" name="Shape 681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D-4</a:t>
            </a:r>
          </a:p>
        </p:txBody>
      </p:sp>
      <p:sp>
        <p:nvSpPr>
          <p:cNvPr id="682" name="Shape 682"/>
          <p:cNvSpPr txBox="1"/>
          <p:nvPr>
            <p:ph idx="2" type="body"/>
          </p:nvPr>
        </p:nvSpPr>
        <p:spPr>
          <a:xfrm>
            <a:off x="311700" y="1639975"/>
            <a:ext cx="71202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buAutoNum type="arabicPeriod"/>
            </a:pPr>
            <a:r>
              <a:rPr lang="zh-TW"/>
              <a:t>用滑鼠左鍵選取要合併的儲存格</a:t>
            </a:r>
            <a:br>
              <a:rPr lang="zh-TW"/>
            </a:br>
            <a:r>
              <a:rPr lang="zh-TW"/>
              <a:t>例：地址右邊的三格</a:t>
            </a:r>
          </a:p>
          <a:p>
            <a:pPr indent="-355600" lvl="0" marL="457200" rtl="0">
              <a:spcBef>
                <a:spcPts val="0"/>
              </a:spcBef>
              <a:buAutoNum type="arabicPeriod"/>
            </a:pPr>
            <a:r>
              <a:rPr lang="zh-TW"/>
              <a:t>索引標籤 表格工具/版面配置</a:t>
            </a:r>
          </a:p>
          <a:p>
            <a:pPr indent="-355600" lvl="0" marL="457200">
              <a:spcBef>
                <a:spcPts val="0"/>
              </a:spcBef>
              <a:buAutoNum type="arabicPeriod"/>
            </a:pPr>
            <a:r>
              <a:rPr lang="zh-TW"/>
              <a:t>合併儲存格</a:t>
            </a:r>
          </a:p>
        </p:txBody>
      </p:sp>
      <p:pic>
        <p:nvPicPr>
          <p:cNvPr id="683" name="Shape 683"/>
          <p:cNvPicPr preferRelativeResize="0"/>
          <p:nvPr/>
        </p:nvPicPr>
        <p:blipFill rotWithShape="1">
          <a:blip r:embed="rId3">
            <a:alphaModFix/>
          </a:blip>
          <a:srcRect b="10968" l="0" r="0" t="0"/>
          <a:stretch/>
        </p:blipFill>
        <p:spPr>
          <a:xfrm>
            <a:off x="1018475" y="3560525"/>
            <a:ext cx="7458075" cy="306987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684" name="Shape 684"/>
          <p:cNvSpPr/>
          <p:nvPr/>
        </p:nvSpPr>
        <p:spPr>
          <a:xfrm>
            <a:off x="2817775" y="5936600"/>
            <a:ext cx="5406000" cy="503400"/>
          </a:xfrm>
          <a:prstGeom prst="roundRect">
            <a:avLst>
              <a:gd fmla="val 5361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5" name="Shape 685"/>
          <p:cNvSpPr/>
          <p:nvPr/>
        </p:nvSpPr>
        <p:spPr>
          <a:xfrm>
            <a:off x="4545863" y="3032900"/>
            <a:ext cx="597000" cy="585300"/>
          </a:xfrm>
          <a:prstGeom prst="wedgeEllipseCallout">
            <a:avLst>
              <a:gd fmla="val -42305" name="adj1"/>
              <a:gd fmla="val 89531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686" name="Shape 686"/>
          <p:cNvSpPr/>
          <p:nvPr/>
        </p:nvSpPr>
        <p:spPr>
          <a:xfrm>
            <a:off x="6788575" y="3455875"/>
            <a:ext cx="1435200" cy="661800"/>
          </a:xfrm>
          <a:prstGeom prst="roundRect">
            <a:avLst>
              <a:gd fmla="val 5361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7" name="Shape 687"/>
          <p:cNvSpPr/>
          <p:nvPr/>
        </p:nvSpPr>
        <p:spPr>
          <a:xfrm>
            <a:off x="3714600" y="4000150"/>
            <a:ext cx="1016100" cy="363900"/>
          </a:xfrm>
          <a:prstGeom prst="roundRect">
            <a:avLst>
              <a:gd fmla="val 5361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8" name="Shape 688"/>
          <p:cNvSpPr/>
          <p:nvPr/>
        </p:nvSpPr>
        <p:spPr>
          <a:xfrm>
            <a:off x="2348913" y="5071500"/>
            <a:ext cx="597000" cy="585300"/>
          </a:xfrm>
          <a:prstGeom prst="wedgeEllipseCallout">
            <a:avLst>
              <a:gd fmla="val 55496" name="adj1"/>
              <a:gd fmla="val 81078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689" name="Shape 689"/>
          <p:cNvSpPr/>
          <p:nvPr/>
        </p:nvSpPr>
        <p:spPr>
          <a:xfrm>
            <a:off x="6693313" y="2637050"/>
            <a:ext cx="597000" cy="585300"/>
          </a:xfrm>
          <a:prstGeom prst="wedgeEllipseCallout">
            <a:avLst>
              <a:gd fmla="val 55496" name="adj1"/>
              <a:gd fmla="val 81078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封面</a:t>
            </a:r>
          </a:p>
        </p:txBody>
      </p:sp>
      <p:sp>
        <p:nvSpPr>
          <p:cNvPr id="232" name="Shape 232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234" name="Shape 234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lnSpc>
                <a:spcPct val="200000"/>
              </a:lnSpc>
              <a:spcBef>
                <a:spcPts val="0"/>
              </a:spcBef>
            </a:pPr>
            <a:r>
              <a:rPr lang="zh-TW"/>
              <a:t>標題</a:t>
            </a:r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</a:pPr>
            <a:r>
              <a:rPr lang="zh-TW"/>
              <a:t>作者</a:t>
            </a:r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</a:pPr>
            <a:r>
              <a:rPr lang="zh-TW"/>
              <a:t>日期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096" y="1639954"/>
            <a:ext cx="3155106" cy="44520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237" name="Shape 237"/>
          <p:cNvSpPr/>
          <p:nvPr/>
        </p:nvSpPr>
        <p:spPr>
          <a:xfrm>
            <a:off x="4413650" y="4631375"/>
            <a:ext cx="2523600" cy="1118100"/>
          </a:xfrm>
          <a:prstGeom prst="wedgeRoundRectCallout">
            <a:avLst>
              <a:gd fmla="val -71682" name="adj1"/>
              <a:gd fmla="val 4038" name="adj2"/>
              <a:gd fmla="val 0" name="adj3"/>
            </a:avLst>
          </a:prstGeom>
          <a:solidFill>
            <a:schemeClr val="dk1"/>
          </a:solidFill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>
                <a:solidFill>
                  <a:srgbClr val="FFFFFF"/>
                </a:solidFill>
              </a:rPr>
              <a:t>使用Word的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2400">
                <a:solidFill>
                  <a:srgbClr val="FFFFFF"/>
                </a:solidFill>
              </a:rPr>
              <a:t>插入 &gt; 封面頁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Shape 694"/>
          <p:cNvSpPr txBox="1"/>
          <p:nvPr>
            <p:ph type="title"/>
          </p:nvPr>
        </p:nvSpPr>
        <p:spPr>
          <a:xfrm>
            <a:off x="2413675" y="2929175"/>
            <a:ext cx="6388800" cy="1118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報名表 </a:t>
            </a:r>
            <a:r>
              <a:rPr lang="zh-TW"/>
              <a:t>後半部</a:t>
            </a:r>
          </a:p>
        </p:txBody>
      </p:sp>
      <p:sp>
        <p:nvSpPr>
          <p:cNvPr id="695" name="Shape 69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696" name="Shape 696"/>
          <p:cNvSpPr/>
          <p:nvPr/>
        </p:nvSpPr>
        <p:spPr>
          <a:xfrm>
            <a:off x="3888550" y="2042475"/>
            <a:ext cx="1359000" cy="700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7" name="Shape 697"/>
          <p:cNvSpPr txBox="1"/>
          <p:nvPr>
            <p:ph idx="1" type="subTitle"/>
          </p:nvPr>
        </p:nvSpPr>
        <p:spPr>
          <a:xfrm>
            <a:off x="4023700" y="2107225"/>
            <a:ext cx="1096500" cy="563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1"/>
                </a:solidFill>
              </a:rPr>
              <a:t>實作E</a:t>
            </a:r>
          </a:p>
        </p:txBody>
      </p:sp>
      <p:sp>
        <p:nvSpPr>
          <p:cNvPr id="698" name="Shape 698"/>
          <p:cNvSpPr txBox="1"/>
          <p:nvPr>
            <p:ph idx="1" type="subTitle"/>
          </p:nvPr>
        </p:nvSpPr>
        <p:spPr>
          <a:xfrm>
            <a:off x="2395975" y="4114625"/>
            <a:ext cx="6424200" cy="1057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練習文件：前一份練習文件繼續</a:t>
            </a:r>
          </a:p>
          <a:p>
            <a:pPr lv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 u="sng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3" name="Shape 7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054" y="1495525"/>
            <a:ext cx="8167892" cy="4944525"/>
          </a:xfrm>
          <a:prstGeom prst="rect">
            <a:avLst/>
          </a:prstGeom>
          <a:noFill/>
          <a:ln cap="flat" cmpd="sng" w="28575">
            <a:solidFill>
              <a:srgbClr val="274E13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704" name="Shape 704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報名表 Part 2</a:t>
            </a:r>
          </a:p>
        </p:txBody>
      </p:sp>
      <p:sp>
        <p:nvSpPr>
          <p:cNvPr id="705" name="Shape 70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706" name="Shape 706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7" name="Shape 707"/>
          <p:cNvSpPr txBox="1"/>
          <p:nvPr>
            <p:ph idx="4294967295" type="subTitle"/>
          </p:nvPr>
        </p:nvSpPr>
        <p:spPr>
          <a:xfrm>
            <a:off x="3967650" y="435825"/>
            <a:ext cx="12087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目標</a:t>
            </a:r>
          </a:p>
        </p:txBody>
      </p:sp>
      <p:sp>
        <p:nvSpPr>
          <p:cNvPr id="708" name="Shape 708"/>
          <p:cNvSpPr/>
          <p:nvPr/>
        </p:nvSpPr>
        <p:spPr>
          <a:xfrm>
            <a:off x="7842225" y="1382575"/>
            <a:ext cx="911400" cy="417900"/>
          </a:xfrm>
          <a:prstGeom prst="roundRect">
            <a:avLst>
              <a:gd fmla="val 16667" name="adj"/>
            </a:avLst>
          </a:prstGeom>
          <a:solidFill>
            <a:srgbClr val="274E13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 sz="2400">
                <a:solidFill>
                  <a:schemeClr val="lt1"/>
                </a:solidFill>
              </a:rPr>
              <a:t>成果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Shape 713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報名表 Part 2</a:t>
            </a:r>
          </a:p>
        </p:txBody>
      </p:sp>
      <p:sp>
        <p:nvSpPr>
          <p:cNvPr id="714" name="Shape 714"/>
          <p:cNvSpPr txBox="1"/>
          <p:nvPr>
            <p:ph idx="1" type="body"/>
          </p:nvPr>
        </p:nvSpPr>
        <p:spPr>
          <a:xfrm>
            <a:off x="178500" y="1495575"/>
            <a:ext cx="87870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TW"/>
              <a:t>繼續前一份練習文件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[E-1] </a:t>
            </a:r>
            <a:r>
              <a:rPr lang="zh-TW"/>
              <a:t>調整欄寬：讓名稱的欄位比較窄，可填寫範圍欄位比較寬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[E-2] </a:t>
            </a:r>
            <a:r>
              <a:rPr lang="zh-TW"/>
              <a:t>調整整個表格的高度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[E-3]</a:t>
            </a:r>
            <a:r>
              <a:rPr lang="zh-TW">
                <a:solidFill>
                  <a:schemeClr val="accent3"/>
                </a:solidFill>
              </a:rPr>
              <a:t> </a:t>
            </a:r>
            <a:r>
              <a:rPr lang="zh-TW"/>
              <a:t>表格工具 &gt; 設計 &gt; 表格樣式 &gt; 格線表格 &gt; 格線表格2 - 輔色5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b="1" lang="zh-TW">
                <a:solidFill>
                  <a:schemeClr val="accent3"/>
                </a:solidFill>
              </a:rPr>
              <a:t>[E-4]</a:t>
            </a:r>
            <a:r>
              <a:rPr lang="zh-TW"/>
              <a:t> 選取表格; 表格工具 &gt; 版面配置 &gt; 對齊方式 &gt; 對齊中央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zh-TW"/>
              <a:t>把「電話」跟「手機」變成粗體</a:t>
            </a:r>
            <a:br>
              <a:rPr lang="zh-TW"/>
            </a:br>
          </a:p>
        </p:txBody>
      </p:sp>
      <p:sp>
        <p:nvSpPr>
          <p:cNvPr id="715" name="Shape 71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716" name="Shape 716"/>
          <p:cNvSpPr/>
          <p:nvPr/>
        </p:nvSpPr>
        <p:spPr>
          <a:xfrm>
            <a:off x="3892500" y="329950"/>
            <a:ext cx="1359000" cy="5280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7" name="Shape 717"/>
          <p:cNvSpPr txBox="1"/>
          <p:nvPr>
            <p:ph idx="2" type="subTitle"/>
          </p:nvPr>
        </p:nvSpPr>
        <p:spPr>
          <a:xfrm>
            <a:off x="3967650" y="435825"/>
            <a:ext cx="12087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>
                <a:solidFill>
                  <a:schemeClr val="lt1"/>
                </a:solidFill>
              </a:rPr>
              <a:t>步驟</a:t>
            </a:r>
          </a:p>
        </p:txBody>
      </p:sp>
      <p:pic>
        <p:nvPicPr>
          <p:cNvPr id="718" name="Shape 7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8363" y="1616588"/>
            <a:ext cx="417900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Shape 723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調整欄寬</a:t>
            </a:r>
          </a:p>
        </p:txBody>
      </p:sp>
      <p:sp>
        <p:nvSpPr>
          <p:cNvPr id="724" name="Shape 72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725" name="Shape 725"/>
          <p:cNvSpPr txBox="1"/>
          <p:nvPr>
            <p:ph idx="2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E-1</a:t>
            </a:r>
          </a:p>
        </p:txBody>
      </p:sp>
      <p:sp>
        <p:nvSpPr>
          <p:cNvPr id="726" name="Shape 726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buAutoNum type="arabicPeriod"/>
            </a:pPr>
            <a:r>
              <a:rPr lang="zh-TW"/>
              <a:t>滑鼠移到要調整的垂直格線上，確認滑鼠指標改變</a:t>
            </a:r>
          </a:p>
          <a:p>
            <a:pPr indent="-381000" lvl="0" marL="457200">
              <a:spcBef>
                <a:spcPts val="0"/>
              </a:spcBef>
              <a:buAutoNum type="arabicPeriod"/>
            </a:pPr>
            <a:r>
              <a:rPr lang="zh-TW"/>
              <a:t>按滑鼠左鍵拖曳</a:t>
            </a:r>
          </a:p>
        </p:txBody>
      </p:sp>
      <p:pic>
        <p:nvPicPr>
          <p:cNvPr id="727" name="Shape 7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063" y="3541525"/>
            <a:ext cx="8195875" cy="2434197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728" name="Shape 728"/>
          <p:cNvSpPr/>
          <p:nvPr/>
        </p:nvSpPr>
        <p:spPr>
          <a:xfrm>
            <a:off x="5255450" y="4314375"/>
            <a:ext cx="386400" cy="363900"/>
          </a:xfrm>
          <a:prstGeom prst="roundRect">
            <a:avLst>
              <a:gd fmla="val 5361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9" name="Shape 729"/>
          <p:cNvSpPr/>
          <p:nvPr/>
        </p:nvSpPr>
        <p:spPr>
          <a:xfrm>
            <a:off x="5641865" y="2616400"/>
            <a:ext cx="1318200" cy="1292400"/>
          </a:xfrm>
          <a:prstGeom prst="wedgeEllipseCallout">
            <a:avLst>
              <a:gd fmla="val -52497" name="adj1"/>
              <a:gd fmla="val 70315" name="adj2"/>
            </a:avLst>
          </a:prstGeom>
          <a:solidFill>
            <a:srgbClr val="FFFFFF"/>
          </a:solidFill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</a:p>
        </p:txBody>
      </p:sp>
      <p:pic>
        <p:nvPicPr>
          <p:cNvPr id="730" name="Shape 730"/>
          <p:cNvPicPr preferRelativeResize="0"/>
          <p:nvPr/>
        </p:nvPicPr>
        <p:blipFill rotWithShape="1">
          <a:blip r:embed="rId3">
            <a:alphaModFix/>
          </a:blip>
          <a:srcRect b="55729" l="59585" r="37635" t="34910"/>
          <a:stretch/>
        </p:blipFill>
        <p:spPr>
          <a:xfrm>
            <a:off x="5836774" y="2829838"/>
            <a:ext cx="865425" cy="86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Shape 735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調整表格高度</a:t>
            </a:r>
          </a:p>
        </p:txBody>
      </p:sp>
      <p:sp>
        <p:nvSpPr>
          <p:cNvPr id="736" name="Shape 73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737" name="Shape 737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E-2</a:t>
            </a:r>
          </a:p>
        </p:txBody>
      </p:sp>
      <p:sp>
        <p:nvSpPr>
          <p:cNvPr id="738" name="Shape 738"/>
          <p:cNvSpPr txBox="1"/>
          <p:nvPr>
            <p:ph idx="2" type="body"/>
          </p:nvPr>
        </p:nvSpPr>
        <p:spPr>
          <a:xfrm>
            <a:off x="311700" y="1639975"/>
            <a:ext cx="4063800" cy="4731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buAutoNum type="arabicPeriod"/>
            </a:pPr>
            <a:r>
              <a:rPr lang="zh-TW"/>
              <a:t>選擇表格</a:t>
            </a:r>
          </a:p>
          <a:p>
            <a:pPr indent="-355600" lvl="0" marL="457200" rtl="0">
              <a:spcBef>
                <a:spcPts val="0"/>
              </a:spcBef>
              <a:buAutoNum type="arabicPeriod"/>
            </a:pPr>
            <a:r>
              <a:rPr lang="zh-TW"/>
              <a:t>找到表格右下角的白色方塊控制點</a:t>
            </a:r>
          </a:p>
          <a:p>
            <a:pPr indent="-355600" lvl="0" marL="457200">
              <a:spcBef>
                <a:spcPts val="0"/>
              </a:spcBef>
              <a:buAutoNum type="arabicPeriod"/>
            </a:pPr>
            <a:r>
              <a:rPr lang="zh-TW"/>
              <a:t>拖曳控制點改變表格高度</a:t>
            </a:r>
          </a:p>
        </p:txBody>
      </p:sp>
      <p:sp>
        <p:nvSpPr>
          <p:cNvPr id="739" name="Shape 739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40" name="Shape 7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238" y="1639963"/>
            <a:ext cx="7153275" cy="221932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741" name="Shape 7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5625" y="4139470"/>
            <a:ext cx="4456674" cy="233417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742" name="Shape 742"/>
          <p:cNvSpPr/>
          <p:nvPr/>
        </p:nvSpPr>
        <p:spPr>
          <a:xfrm rot="5400000">
            <a:off x="6185925" y="4265196"/>
            <a:ext cx="1746300" cy="934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3" name="Shape 743"/>
          <p:cNvSpPr/>
          <p:nvPr/>
        </p:nvSpPr>
        <p:spPr>
          <a:xfrm>
            <a:off x="6865875" y="3293150"/>
            <a:ext cx="386400" cy="363900"/>
          </a:xfrm>
          <a:prstGeom prst="roundRect">
            <a:avLst>
              <a:gd fmla="val 5361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4" name="Shape 744"/>
          <p:cNvSpPr/>
          <p:nvPr/>
        </p:nvSpPr>
        <p:spPr>
          <a:xfrm>
            <a:off x="1029363" y="1372275"/>
            <a:ext cx="597000" cy="585300"/>
          </a:xfrm>
          <a:prstGeom prst="wedgeEllipseCallout">
            <a:avLst>
              <a:gd fmla="val 55496" name="adj1"/>
              <a:gd fmla="val 81078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745" name="Shape 745"/>
          <p:cNvSpPr/>
          <p:nvPr/>
        </p:nvSpPr>
        <p:spPr>
          <a:xfrm>
            <a:off x="7252263" y="2524875"/>
            <a:ext cx="597000" cy="585300"/>
          </a:xfrm>
          <a:prstGeom prst="wedgeEllipseCallout">
            <a:avLst>
              <a:gd fmla="val -67356" name="adj1"/>
              <a:gd fmla="val 6487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746" name="Shape 746"/>
          <p:cNvSpPr/>
          <p:nvPr/>
        </p:nvSpPr>
        <p:spPr>
          <a:xfrm>
            <a:off x="8037838" y="5195800"/>
            <a:ext cx="597000" cy="585300"/>
          </a:xfrm>
          <a:prstGeom prst="wedgeEllipseCallout">
            <a:avLst>
              <a:gd fmla="val 30019" name="adj1"/>
              <a:gd fmla="val 95750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Shape 751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表格樣式</a:t>
            </a:r>
          </a:p>
        </p:txBody>
      </p:sp>
      <p:sp>
        <p:nvSpPr>
          <p:cNvPr id="752" name="Shape 75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753" name="Shape 753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E-3</a:t>
            </a:r>
          </a:p>
        </p:txBody>
      </p:sp>
      <p:sp>
        <p:nvSpPr>
          <p:cNvPr id="754" name="Shape 754"/>
          <p:cNvSpPr txBox="1"/>
          <p:nvPr>
            <p:ph idx="2" type="body"/>
          </p:nvPr>
        </p:nvSpPr>
        <p:spPr>
          <a:xfrm>
            <a:off x="311700" y="1639975"/>
            <a:ext cx="3551400" cy="4452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buAutoNum type="arabicPeriod"/>
            </a:pPr>
            <a:r>
              <a:rPr lang="zh-TW"/>
              <a:t>選取表格</a:t>
            </a:r>
          </a:p>
          <a:p>
            <a:pPr indent="-355600" lvl="0" marL="457200" rtl="0">
              <a:spcBef>
                <a:spcPts val="0"/>
              </a:spcBef>
              <a:buAutoNum type="arabicPeriod"/>
            </a:pPr>
            <a:r>
              <a:rPr lang="zh-TW"/>
              <a:t>索引標籤 </a:t>
            </a:r>
            <a:br>
              <a:rPr lang="zh-TW"/>
            </a:br>
            <a:r>
              <a:rPr lang="zh-TW"/>
              <a:t>表格工具/設計</a:t>
            </a:r>
          </a:p>
          <a:p>
            <a:pPr indent="-355600" lvl="0" marL="457200" rtl="0">
              <a:spcBef>
                <a:spcPts val="0"/>
              </a:spcBef>
              <a:buAutoNum type="arabicPeriod"/>
            </a:pPr>
            <a:r>
              <a:rPr lang="zh-TW"/>
              <a:t>表格樣式</a:t>
            </a:r>
          </a:p>
          <a:p>
            <a:pPr indent="-355600" lvl="0" marL="457200">
              <a:spcBef>
                <a:spcPts val="0"/>
              </a:spcBef>
              <a:buAutoNum type="arabicPeriod"/>
            </a:pPr>
            <a:r>
              <a:rPr lang="zh-TW"/>
              <a:t>選擇</a:t>
            </a:r>
            <a:br>
              <a:rPr lang="zh-TW"/>
            </a:br>
            <a:r>
              <a:rPr lang="zh-TW"/>
              <a:t>「表格格線2-輔色5」</a:t>
            </a:r>
          </a:p>
        </p:txBody>
      </p:sp>
      <p:pic>
        <p:nvPicPr>
          <p:cNvPr id="755" name="Shape 7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6647" y="1673700"/>
            <a:ext cx="6488153" cy="169057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756" name="Shape 7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3088" y="3544450"/>
            <a:ext cx="5000625" cy="28956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757" name="Shape 757"/>
          <p:cNvSpPr/>
          <p:nvPr/>
        </p:nvSpPr>
        <p:spPr>
          <a:xfrm>
            <a:off x="7242950" y="1639975"/>
            <a:ext cx="1661700" cy="701100"/>
          </a:xfrm>
          <a:prstGeom prst="roundRect">
            <a:avLst>
              <a:gd fmla="val 5361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8" name="Shape 758"/>
          <p:cNvSpPr/>
          <p:nvPr/>
        </p:nvSpPr>
        <p:spPr>
          <a:xfrm>
            <a:off x="2416650" y="2260575"/>
            <a:ext cx="3624300" cy="1103700"/>
          </a:xfrm>
          <a:prstGeom prst="roundRect">
            <a:avLst>
              <a:gd fmla="val 5361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9" name="Shape 759"/>
          <p:cNvSpPr/>
          <p:nvPr/>
        </p:nvSpPr>
        <p:spPr>
          <a:xfrm>
            <a:off x="7136600" y="4949075"/>
            <a:ext cx="1661700" cy="960300"/>
          </a:xfrm>
          <a:prstGeom prst="roundRect">
            <a:avLst>
              <a:gd fmla="val 5361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0" name="Shape 760"/>
          <p:cNvSpPr/>
          <p:nvPr/>
        </p:nvSpPr>
        <p:spPr>
          <a:xfrm rot="3599638">
            <a:off x="5884844" y="3362795"/>
            <a:ext cx="751063" cy="93451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1" name="Shape 761"/>
          <p:cNvSpPr/>
          <p:nvPr/>
        </p:nvSpPr>
        <p:spPr>
          <a:xfrm>
            <a:off x="7573138" y="833775"/>
            <a:ext cx="597000" cy="585300"/>
          </a:xfrm>
          <a:prstGeom prst="wedgeEllipseCallout">
            <a:avLst>
              <a:gd fmla="val 55496" name="adj1"/>
              <a:gd fmla="val 81078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762" name="Shape 762"/>
          <p:cNvSpPr/>
          <p:nvPr/>
        </p:nvSpPr>
        <p:spPr>
          <a:xfrm>
            <a:off x="5961863" y="1639975"/>
            <a:ext cx="597000" cy="585300"/>
          </a:xfrm>
          <a:prstGeom prst="wedgeEllipseCallout">
            <a:avLst>
              <a:gd fmla="val -52531" name="adj1"/>
              <a:gd fmla="val 100641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763" name="Shape 763"/>
          <p:cNvSpPr/>
          <p:nvPr/>
        </p:nvSpPr>
        <p:spPr>
          <a:xfrm>
            <a:off x="6425363" y="4204200"/>
            <a:ext cx="597000" cy="585300"/>
          </a:xfrm>
          <a:prstGeom prst="wedgeEllipseCallout">
            <a:avLst>
              <a:gd fmla="val 55496" name="adj1"/>
              <a:gd fmla="val 81078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Shape 768"/>
          <p:cNvSpPr txBox="1"/>
          <p:nvPr>
            <p:ph type="title"/>
          </p:nvPr>
        </p:nvSpPr>
        <p:spPr>
          <a:xfrm>
            <a:off x="311700" y="6813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對齊方式</a:t>
            </a:r>
          </a:p>
        </p:txBody>
      </p:sp>
      <p:sp>
        <p:nvSpPr>
          <p:cNvPr id="769" name="Shape 76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770" name="Shape 770"/>
          <p:cNvSpPr txBox="1"/>
          <p:nvPr>
            <p:ph idx="1" type="subTitle"/>
          </p:nvPr>
        </p:nvSpPr>
        <p:spPr>
          <a:xfrm>
            <a:off x="430200" y="3651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E-4</a:t>
            </a:r>
          </a:p>
        </p:txBody>
      </p:sp>
      <p:sp>
        <p:nvSpPr>
          <p:cNvPr id="771" name="Shape 771"/>
          <p:cNvSpPr txBox="1"/>
          <p:nvPr>
            <p:ph idx="2" type="body"/>
          </p:nvPr>
        </p:nvSpPr>
        <p:spPr>
          <a:xfrm>
            <a:off x="311700" y="1487575"/>
            <a:ext cx="6868500" cy="2806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buAutoNum type="arabicPeriod"/>
            </a:pPr>
            <a:r>
              <a:rPr lang="zh-TW"/>
              <a:t>點選表格左上角十字箭頭控制點 &gt; 選取表格</a:t>
            </a:r>
          </a:p>
          <a:p>
            <a:pPr indent="-355600" lvl="0" marL="457200" rtl="0">
              <a:spcBef>
                <a:spcPts val="0"/>
              </a:spcBef>
              <a:buAutoNum type="arabicPeriod"/>
            </a:pPr>
            <a:r>
              <a:rPr lang="zh-TW"/>
              <a:t>索引標籤 表格工具/版面配置</a:t>
            </a:r>
          </a:p>
          <a:p>
            <a:pPr indent="-355600" lvl="0" marL="457200" rtl="0">
              <a:spcBef>
                <a:spcPts val="0"/>
              </a:spcBef>
              <a:buAutoNum type="arabicPeriod"/>
            </a:pPr>
            <a:r>
              <a:rPr lang="zh-TW"/>
              <a:t>對齊方式</a:t>
            </a:r>
          </a:p>
          <a:p>
            <a:pPr indent="-355600" lvl="0" marL="457200">
              <a:spcBef>
                <a:spcPts val="0"/>
              </a:spcBef>
              <a:buAutoNum type="arabicPeriod"/>
            </a:pPr>
            <a:r>
              <a:rPr lang="zh-TW"/>
              <a:t>對齊中央</a:t>
            </a:r>
          </a:p>
        </p:txBody>
      </p:sp>
      <p:pic>
        <p:nvPicPr>
          <p:cNvPr id="772" name="Shape 7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547" y="3348775"/>
            <a:ext cx="5411350" cy="3275849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773" name="Shape 7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4075" y="2354034"/>
            <a:ext cx="2990400" cy="408602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774" name="Shape 774"/>
          <p:cNvSpPr/>
          <p:nvPr/>
        </p:nvSpPr>
        <p:spPr>
          <a:xfrm>
            <a:off x="351625" y="3920475"/>
            <a:ext cx="355500" cy="417900"/>
          </a:xfrm>
          <a:prstGeom prst="roundRect">
            <a:avLst>
              <a:gd fmla="val 5361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5" name="Shape 775"/>
          <p:cNvSpPr/>
          <p:nvPr/>
        </p:nvSpPr>
        <p:spPr>
          <a:xfrm>
            <a:off x="6164850" y="2284150"/>
            <a:ext cx="1753800" cy="795300"/>
          </a:xfrm>
          <a:prstGeom prst="roundRect">
            <a:avLst>
              <a:gd fmla="val 5361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6" name="Shape 776"/>
          <p:cNvSpPr/>
          <p:nvPr/>
        </p:nvSpPr>
        <p:spPr>
          <a:xfrm>
            <a:off x="6512375" y="3079450"/>
            <a:ext cx="832800" cy="903300"/>
          </a:xfrm>
          <a:prstGeom prst="roundRect">
            <a:avLst>
              <a:gd fmla="val 5361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7" name="Shape 777"/>
          <p:cNvSpPr/>
          <p:nvPr/>
        </p:nvSpPr>
        <p:spPr>
          <a:xfrm>
            <a:off x="6512375" y="4257800"/>
            <a:ext cx="1029000" cy="997800"/>
          </a:xfrm>
          <a:prstGeom prst="roundRect">
            <a:avLst>
              <a:gd fmla="val 5361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8" name="Shape 778"/>
          <p:cNvSpPr/>
          <p:nvPr/>
        </p:nvSpPr>
        <p:spPr>
          <a:xfrm>
            <a:off x="5760138" y="4204200"/>
            <a:ext cx="597000" cy="585300"/>
          </a:xfrm>
          <a:prstGeom prst="wedgeEllipseCallout">
            <a:avLst>
              <a:gd fmla="val 127318" name="adj1"/>
              <a:gd fmla="val 35657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779" name="Shape 779"/>
          <p:cNvSpPr/>
          <p:nvPr/>
        </p:nvSpPr>
        <p:spPr>
          <a:xfrm>
            <a:off x="5604888" y="3186700"/>
            <a:ext cx="597000" cy="585300"/>
          </a:xfrm>
          <a:prstGeom prst="wedgeEllipseCallout">
            <a:avLst>
              <a:gd fmla="val 115161" name="adj1"/>
              <a:gd fmla="val -7932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780" name="Shape 780"/>
          <p:cNvSpPr/>
          <p:nvPr/>
        </p:nvSpPr>
        <p:spPr>
          <a:xfrm>
            <a:off x="7998288" y="1827650"/>
            <a:ext cx="597000" cy="585300"/>
          </a:xfrm>
          <a:prstGeom prst="wedgeEllipseCallout">
            <a:avLst>
              <a:gd fmla="val -93629" name="adj1"/>
              <a:gd fmla="val 92734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781" name="Shape 781"/>
          <p:cNvSpPr/>
          <p:nvPr/>
        </p:nvSpPr>
        <p:spPr>
          <a:xfrm>
            <a:off x="936038" y="3626050"/>
            <a:ext cx="597000" cy="585300"/>
          </a:xfrm>
          <a:prstGeom prst="wedgeEllipseCallout">
            <a:avLst>
              <a:gd fmla="val -93624" name="adj1"/>
              <a:gd fmla="val 31223" name="adj2"/>
            </a:avLst>
          </a:prstGeom>
          <a:solidFill>
            <a:schemeClr val="accent4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28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782" name="Shape 782"/>
          <p:cNvSpPr/>
          <p:nvPr/>
        </p:nvSpPr>
        <p:spPr>
          <a:xfrm rot="-1801398">
            <a:off x="4280181" y="3897183"/>
            <a:ext cx="1608067" cy="93466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76200">
            <a:solidFill>
              <a:srgbClr val="783F0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Shape 787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Part 4.</a:t>
            </a:r>
          </a:p>
          <a:p>
            <a:pPr lvl="0">
              <a:spcBef>
                <a:spcPts val="0"/>
              </a:spcBef>
              <a:buNone/>
            </a:pPr>
            <a:r>
              <a:rPr lang="zh-TW"/>
              <a:t>注音字型</a:t>
            </a:r>
          </a:p>
        </p:txBody>
      </p:sp>
      <p:sp>
        <p:nvSpPr>
          <p:cNvPr id="788" name="Shape 78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789" name="Shape 789"/>
          <p:cNvSpPr txBox="1"/>
          <p:nvPr>
            <p:ph idx="1" type="subTitle"/>
          </p:nvPr>
        </p:nvSpPr>
        <p:spPr>
          <a:xfrm>
            <a:off x="2431475" y="1318375"/>
            <a:ext cx="6388800" cy="1425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Shape 794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注音字型下載</a:t>
            </a:r>
          </a:p>
        </p:txBody>
      </p:sp>
      <p:sp>
        <p:nvSpPr>
          <p:cNvPr id="795" name="Shape 79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796" name="Shape 796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</a:pPr>
            <a:r>
              <a:rPr lang="zh-TW"/>
              <a:t>下載：課程網頁 &gt; 面授課程 第6堂 注音字型下載</a:t>
            </a:r>
          </a:p>
          <a:p>
            <a:pPr indent="-355600" lvl="0" marL="457200" rtl="0">
              <a:spcBef>
                <a:spcPts val="0"/>
              </a:spcBef>
            </a:pPr>
            <a:r>
              <a:rPr lang="zh-TW"/>
              <a:t>注音字型：</a:t>
            </a:r>
          </a:p>
          <a:p>
            <a:pPr indent="-342900" lvl="1" marL="914400" rtl="0">
              <a:spcBef>
                <a:spcPts val="0"/>
              </a:spcBef>
            </a:pPr>
            <a:r>
              <a:rPr lang="zh-TW"/>
              <a:t>王漢宗中明體注音</a:t>
            </a:r>
          </a:p>
          <a:p>
            <a:pPr indent="-342900" lvl="1" marL="914400" rtl="0">
              <a:spcBef>
                <a:spcPts val="0"/>
              </a:spcBef>
            </a:pPr>
            <a:r>
              <a:rPr lang="zh-TW"/>
              <a:t>王漢宗中楷體注音</a:t>
            </a:r>
          </a:p>
          <a:p>
            <a:pPr indent="-355600" lvl="0" marL="457200">
              <a:spcBef>
                <a:spcPts val="0"/>
              </a:spcBef>
            </a:pPr>
            <a:r>
              <a:rPr lang="zh-TW"/>
              <a:t>注音安裝方法：請看 面授講義 第3堂 實作B</a:t>
            </a:r>
          </a:p>
        </p:txBody>
      </p:sp>
      <p:sp>
        <p:nvSpPr>
          <p:cNvPr id="797" name="Shape 797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98" name="Shape 7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7359" y="1639975"/>
            <a:ext cx="3489975" cy="44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Shape 799"/>
          <p:cNvSpPr/>
          <p:nvPr/>
        </p:nvSpPr>
        <p:spPr>
          <a:xfrm>
            <a:off x="5200025" y="4521750"/>
            <a:ext cx="1752300" cy="113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Shape 804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注音與破音字</a:t>
            </a:r>
          </a:p>
        </p:txBody>
      </p:sp>
      <p:sp>
        <p:nvSpPr>
          <p:cNvPr id="805" name="Shape 80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806" name="Shape 806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/>
              <a:t>王漢宗中楷體與王漢宗中明體都有破音字的設計</a:t>
            </a:r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</a:pPr>
            <a:r>
              <a:rPr lang="zh-TW"/>
              <a:t>注音</a:t>
            </a:r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</a:pPr>
            <a:r>
              <a:rPr lang="zh-TW"/>
              <a:t>破音一</a:t>
            </a:r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</a:pPr>
            <a:r>
              <a:rPr lang="zh-TW"/>
              <a:t>破音二</a:t>
            </a:r>
          </a:p>
          <a:p>
            <a:pPr indent="-355600" lvl="0" marL="457200">
              <a:lnSpc>
                <a:spcPct val="200000"/>
              </a:lnSpc>
              <a:spcBef>
                <a:spcPts val="0"/>
              </a:spcBef>
            </a:pPr>
            <a:r>
              <a:rPr lang="zh-TW"/>
              <a:t>破音三</a:t>
            </a:r>
          </a:p>
        </p:txBody>
      </p:sp>
      <p:pic>
        <p:nvPicPr>
          <p:cNvPr id="807" name="Shape 8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388" y="2506238"/>
            <a:ext cx="1057275" cy="2924175"/>
          </a:xfrm>
          <a:prstGeom prst="rect">
            <a:avLst/>
          </a:prstGeom>
          <a:noFill/>
          <a:ln>
            <a:noFill/>
          </a:ln>
        </p:spPr>
      </p:pic>
      <p:sp>
        <p:nvSpPr>
          <p:cNvPr id="808" name="Shape 808"/>
          <p:cNvSpPr txBox="1"/>
          <p:nvPr/>
        </p:nvSpPr>
        <p:spPr>
          <a:xfrm>
            <a:off x="6259800" y="2592775"/>
            <a:ext cx="23355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1800"/>
              <a:t>王漢宗中楷體注音</a:t>
            </a:r>
          </a:p>
        </p:txBody>
      </p:sp>
      <p:cxnSp>
        <p:nvCxnSpPr>
          <p:cNvPr id="809" name="Shape 809"/>
          <p:cNvCxnSpPr/>
          <p:nvPr/>
        </p:nvCxnSpPr>
        <p:spPr>
          <a:xfrm>
            <a:off x="4285025" y="3196450"/>
            <a:ext cx="4581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10" name="Shape 810"/>
          <p:cNvCxnSpPr/>
          <p:nvPr/>
        </p:nvCxnSpPr>
        <p:spPr>
          <a:xfrm>
            <a:off x="4285025" y="3968338"/>
            <a:ext cx="4581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11" name="Shape 811"/>
          <p:cNvCxnSpPr/>
          <p:nvPr/>
        </p:nvCxnSpPr>
        <p:spPr>
          <a:xfrm>
            <a:off x="4285025" y="4750138"/>
            <a:ext cx="4581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812" name="Shape 812"/>
          <p:cNvSpPr txBox="1"/>
          <p:nvPr/>
        </p:nvSpPr>
        <p:spPr>
          <a:xfrm>
            <a:off x="6259800" y="3427963"/>
            <a:ext cx="23355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1800"/>
              <a:t>王漢宗中楷體破音一</a:t>
            </a:r>
          </a:p>
        </p:txBody>
      </p:sp>
      <p:sp>
        <p:nvSpPr>
          <p:cNvPr id="813" name="Shape 813"/>
          <p:cNvSpPr txBox="1"/>
          <p:nvPr/>
        </p:nvSpPr>
        <p:spPr>
          <a:xfrm>
            <a:off x="6259800" y="4150288"/>
            <a:ext cx="23355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1800"/>
              <a:t>王漢宗中楷體破音二</a:t>
            </a:r>
          </a:p>
        </p:txBody>
      </p:sp>
      <p:sp>
        <p:nvSpPr>
          <p:cNvPr id="814" name="Shape 814"/>
          <p:cNvSpPr txBox="1"/>
          <p:nvPr/>
        </p:nvSpPr>
        <p:spPr>
          <a:xfrm>
            <a:off x="6259800" y="4872613"/>
            <a:ext cx="23355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1800"/>
              <a:t>王漢宗中楷體破音三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目錄</a:t>
            </a:r>
          </a:p>
        </p:txBody>
      </p:sp>
      <p:sp>
        <p:nvSpPr>
          <p:cNvPr id="243" name="Shape 243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245" name="Shape 245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lnSpc>
                <a:spcPct val="200000"/>
              </a:lnSpc>
              <a:spcBef>
                <a:spcPts val="0"/>
              </a:spcBef>
            </a:pPr>
            <a:r>
              <a:rPr lang="zh-TW"/>
              <a:t>各章節標題</a:t>
            </a:r>
          </a:p>
          <a:p>
            <a:pPr indent="-355600" lvl="0" marL="457200" rtl="0">
              <a:lnSpc>
                <a:spcPct val="200000"/>
              </a:lnSpc>
              <a:spcBef>
                <a:spcPts val="0"/>
              </a:spcBef>
            </a:pPr>
            <a:r>
              <a:rPr lang="zh-TW"/>
              <a:t>頁碼</a:t>
            </a:r>
          </a:p>
        </p:txBody>
      </p:sp>
      <p:pic>
        <p:nvPicPr>
          <p:cNvPr id="247" name="Shape 2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100" y="1639954"/>
            <a:ext cx="3155106" cy="44520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248" name="Shape 248"/>
          <p:cNvSpPr/>
          <p:nvPr/>
        </p:nvSpPr>
        <p:spPr>
          <a:xfrm>
            <a:off x="4413650" y="4631375"/>
            <a:ext cx="2523600" cy="1118100"/>
          </a:xfrm>
          <a:prstGeom prst="wedgeRoundRectCallout">
            <a:avLst>
              <a:gd fmla="val -71682" name="adj1"/>
              <a:gd fmla="val 4038" name="adj2"/>
              <a:gd fmla="val 0" name="adj3"/>
            </a:avLst>
          </a:prstGeom>
          <a:solidFill>
            <a:schemeClr val="dk1"/>
          </a:solidFill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>
                <a:solidFill>
                  <a:srgbClr val="FFFFFF"/>
                </a:solidFill>
              </a:rPr>
              <a:t>使用Word的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2400">
                <a:solidFill>
                  <a:srgbClr val="FFFFFF"/>
                </a:solidFill>
              </a:rPr>
              <a:t>參考資料 &gt; 目錄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Shape 819"/>
          <p:cNvSpPr txBox="1"/>
          <p:nvPr>
            <p:ph type="title"/>
          </p:nvPr>
        </p:nvSpPr>
        <p:spPr>
          <a:xfrm>
            <a:off x="3186550" y="1939650"/>
            <a:ext cx="5633700" cy="2978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感謝聆聽</a:t>
            </a:r>
          </a:p>
        </p:txBody>
      </p:sp>
      <p:sp>
        <p:nvSpPr>
          <p:cNvPr id="820" name="Shape 82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grpSp>
        <p:nvGrpSpPr>
          <p:cNvPr id="821" name="Shape 821"/>
          <p:cNvGrpSpPr/>
          <p:nvPr/>
        </p:nvGrpSpPr>
        <p:grpSpPr>
          <a:xfrm>
            <a:off x="356275" y="2538300"/>
            <a:ext cx="2563200" cy="1781400"/>
            <a:chOff x="3839700" y="890650"/>
            <a:chExt cx="2563200" cy="1781400"/>
          </a:xfrm>
        </p:grpSpPr>
        <p:sp>
          <p:nvSpPr>
            <p:cNvPr id="822" name="Shape 822"/>
            <p:cNvSpPr/>
            <p:nvPr/>
          </p:nvSpPr>
          <p:spPr>
            <a:xfrm>
              <a:off x="3839700" y="890650"/>
              <a:ext cx="2563200" cy="1781400"/>
            </a:xfrm>
            <a:prstGeom prst="roundRect">
              <a:avLst>
                <a:gd fmla="val 16667" name="adj"/>
              </a:avLst>
            </a:prstGeom>
            <a:solidFill>
              <a:srgbClr val="313039"/>
            </a:solidFill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pic>
          <p:nvPicPr>
            <p:cNvPr id="823" name="Shape 8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59825" y="1019300"/>
              <a:ext cx="2286000" cy="1524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4" name="Shape 824"/>
          <p:cNvSpPr/>
          <p:nvPr/>
        </p:nvSpPr>
        <p:spPr>
          <a:xfrm>
            <a:off x="449125" y="1084075"/>
            <a:ext cx="2377500" cy="1068300"/>
          </a:xfrm>
          <a:prstGeom prst="wedgeRoundRectCallout">
            <a:avLst>
              <a:gd fmla="val -11008" name="adj1"/>
              <a:gd fmla="val 72065" name="adj2"/>
              <a:gd fmla="val 0" name="adj3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4000"/>
              <a:t>下課囉！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Shape 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7910" y="1793527"/>
            <a:ext cx="2809912" cy="3964897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254" name="Shape 254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正文</a:t>
            </a:r>
          </a:p>
        </p:txBody>
      </p:sp>
      <p:sp>
        <p:nvSpPr>
          <p:cNvPr id="255" name="Shape 25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256" name="Shape 256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57" name="Shape 2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9173" y="1548454"/>
            <a:ext cx="2809912" cy="3964897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258" name="Shape 2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68794" y="2127082"/>
            <a:ext cx="2809912" cy="3964897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259" name="Shape 259"/>
          <p:cNvSpPr/>
          <p:nvPr/>
        </p:nvSpPr>
        <p:spPr>
          <a:xfrm>
            <a:off x="856225" y="1357025"/>
            <a:ext cx="1449900" cy="1118100"/>
          </a:xfrm>
          <a:prstGeom prst="wedgeRoundRectCallout">
            <a:avLst>
              <a:gd fmla="val 78643" name="adj1"/>
              <a:gd fmla="val 6533" name="adj2"/>
              <a:gd fmla="val 0" name="adj3"/>
            </a:avLst>
          </a:prstGeom>
          <a:solidFill>
            <a:schemeClr val="dk1"/>
          </a:solidFill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>
                <a:solidFill>
                  <a:srgbClr val="FFFFFF"/>
                </a:solidFill>
              </a:rPr>
              <a:t>格式要統一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2400">
                <a:solidFill>
                  <a:srgbClr val="FFFFFF"/>
                </a:solidFill>
              </a:rPr>
              <a:t>樣式</a:t>
            </a:r>
          </a:p>
        </p:txBody>
      </p:sp>
      <p:sp>
        <p:nvSpPr>
          <p:cNvPr id="260" name="Shape 260"/>
          <p:cNvSpPr/>
          <p:nvPr/>
        </p:nvSpPr>
        <p:spPr>
          <a:xfrm>
            <a:off x="1039100" y="4306075"/>
            <a:ext cx="1771800" cy="1118100"/>
          </a:xfrm>
          <a:prstGeom prst="wedgeRoundRectCallout">
            <a:avLst>
              <a:gd fmla="val 78643" name="adj1"/>
              <a:gd fmla="val 6533" name="adj2"/>
              <a:gd fmla="val 0" name="adj3"/>
            </a:avLst>
          </a:prstGeom>
          <a:solidFill>
            <a:schemeClr val="dk1"/>
          </a:solidFill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>
                <a:solidFill>
                  <a:srgbClr val="FFFFFF"/>
                </a:solidFill>
              </a:rPr>
              <a:t>豐富的圖片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2400">
                <a:solidFill>
                  <a:srgbClr val="FFFFFF"/>
                </a:solidFill>
              </a:rPr>
              <a:t>SmartArt</a:t>
            </a:r>
          </a:p>
        </p:txBody>
      </p:sp>
      <p:sp>
        <p:nvSpPr>
          <p:cNvPr id="261" name="Shape 261"/>
          <p:cNvSpPr/>
          <p:nvPr/>
        </p:nvSpPr>
        <p:spPr>
          <a:xfrm>
            <a:off x="6501750" y="2307050"/>
            <a:ext cx="1771800" cy="1118100"/>
          </a:xfrm>
          <a:prstGeom prst="wedgeRoundRectCallout">
            <a:avLst>
              <a:gd fmla="val -96917" name="adj1"/>
              <a:gd fmla="val -9398" name="adj2"/>
              <a:gd fmla="val 0" name="adj3"/>
            </a:avLst>
          </a:prstGeom>
          <a:solidFill>
            <a:schemeClr val="dk1"/>
          </a:solidFill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>
                <a:solidFill>
                  <a:srgbClr val="FFFFFF"/>
                </a:solidFill>
              </a:rPr>
              <a:t>漂亮的表格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2400">
                <a:solidFill>
                  <a:srgbClr val="FFFFFF"/>
                </a:solidFill>
              </a:rPr>
              <a:t>表格</a:t>
            </a:r>
          </a:p>
        </p:txBody>
      </p:sp>
      <p:sp>
        <p:nvSpPr>
          <p:cNvPr id="262" name="Shape 262"/>
          <p:cNvSpPr/>
          <p:nvPr/>
        </p:nvSpPr>
        <p:spPr>
          <a:xfrm>
            <a:off x="5888988" y="5513350"/>
            <a:ext cx="2246400" cy="1118100"/>
          </a:xfrm>
          <a:prstGeom prst="wedgeRoundRectCallout">
            <a:avLst>
              <a:gd fmla="val -106412" name="adj1"/>
              <a:gd fmla="val -20902" name="adj2"/>
              <a:gd fmla="val 0" name="adj3"/>
            </a:avLst>
          </a:prstGeom>
          <a:solidFill>
            <a:schemeClr val="dk1"/>
          </a:solidFill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>
                <a:solidFill>
                  <a:srgbClr val="FFFFFF"/>
                </a:solidFill>
              </a:rPr>
              <a:t>使用Word的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2400">
                <a:solidFill>
                  <a:srgbClr val="FFFFFF"/>
                </a:solidFill>
              </a:rPr>
              <a:t>插入 &gt; 頁碼</a:t>
            </a:r>
          </a:p>
        </p:txBody>
      </p:sp>
      <p:sp>
        <p:nvSpPr>
          <p:cNvPr id="263" name="Shape 263"/>
          <p:cNvSpPr/>
          <p:nvPr/>
        </p:nvSpPr>
        <p:spPr>
          <a:xfrm>
            <a:off x="6067113" y="1089800"/>
            <a:ext cx="2246400" cy="1118100"/>
          </a:xfrm>
          <a:prstGeom prst="wedgeRoundRectCallout">
            <a:avLst>
              <a:gd fmla="val -101578" name="adj1"/>
              <a:gd fmla="val 55214" name="adj2"/>
              <a:gd fmla="val 0" name="adj3"/>
            </a:avLst>
          </a:prstGeom>
          <a:solidFill>
            <a:schemeClr val="dk1"/>
          </a:solidFill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>
                <a:solidFill>
                  <a:srgbClr val="FFFFFF"/>
                </a:solidFill>
              </a:rPr>
              <a:t>使用Word的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2400">
                <a:solidFill>
                  <a:srgbClr val="FFFFFF"/>
                </a:solidFill>
              </a:rPr>
              <a:t>插入 &gt; 頁首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排版</a:t>
            </a:r>
          </a:p>
        </p:txBody>
      </p:sp>
      <p:sp>
        <p:nvSpPr>
          <p:cNvPr id="269" name="Shape 269"/>
          <p:cNvSpPr txBox="1"/>
          <p:nvPr>
            <p:ph idx="2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0" name="Shape 27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271" name="Shape 271"/>
          <p:cNvSpPr txBox="1"/>
          <p:nvPr>
            <p:ph idx="1" type="subTitle"/>
          </p:nvPr>
        </p:nvSpPr>
        <p:spPr>
          <a:xfrm>
            <a:off x="4302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2" name="Shape 272"/>
          <p:cNvSpPr txBox="1"/>
          <p:nvPr>
            <p:ph idx="3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73" name="Shape 2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5951" y="1639974"/>
            <a:ext cx="3155105" cy="44520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274" name="Shape 274"/>
          <p:cNvSpPr/>
          <p:nvPr/>
        </p:nvSpPr>
        <p:spPr>
          <a:xfrm>
            <a:off x="1683148" y="5483650"/>
            <a:ext cx="1919100" cy="1118100"/>
          </a:xfrm>
          <a:prstGeom prst="wedgeRoundRectCallout">
            <a:avLst>
              <a:gd fmla="val 80421" name="adj1"/>
              <a:gd fmla="val -20899" name="adj2"/>
              <a:gd fmla="val 0" name="adj3"/>
            </a:avLst>
          </a:prstGeom>
          <a:solidFill>
            <a:schemeClr val="dk1"/>
          </a:solidFill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>
                <a:solidFill>
                  <a:srgbClr val="FFFFFF"/>
                </a:solidFill>
              </a:rPr>
              <a:t>使用Word的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2400">
                <a:solidFill>
                  <a:srgbClr val="FFFFFF"/>
                </a:solidFill>
              </a:rPr>
              <a:t>插入 &gt; 頁碼</a:t>
            </a:r>
          </a:p>
        </p:txBody>
      </p:sp>
      <p:sp>
        <p:nvSpPr>
          <p:cNvPr id="275" name="Shape 275"/>
          <p:cNvSpPr/>
          <p:nvPr/>
        </p:nvSpPr>
        <p:spPr>
          <a:xfrm>
            <a:off x="6067113" y="1089800"/>
            <a:ext cx="2246400" cy="1118100"/>
          </a:xfrm>
          <a:prstGeom prst="wedgeRoundRectCallout">
            <a:avLst>
              <a:gd fmla="val -89684" name="adj1"/>
              <a:gd fmla="val 21581" name="adj2"/>
              <a:gd fmla="val 0" name="adj3"/>
            </a:avLst>
          </a:prstGeom>
          <a:solidFill>
            <a:schemeClr val="dk1"/>
          </a:solidFill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>
                <a:solidFill>
                  <a:srgbClr val="FFFFFF"/>
                </a:solidFill>
              </a:rPr>
              <a:t>使用Word的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2400">
                <a:solidFill>
                  <a:srgbClr val="FFFFFF"/>
                </a:solidFill>
              </a:rPr>
              <a:t>插入 &gt; 頁首</a:t>
            </a:r>
          </a:p>
        </p:txBody>
      </p:sp>
      <p:sp>
        <p:nvSpPr>
          <p:cNvPr id="276" name="Shape 276"/>
          <p:cNvSpPr/>
          <p:nvPr/>
        </p:nvSpPr>
        <p:spPr>
          <a:xfrm>
            <a:off x="499713" y="2732550"/>
            <a:ext cx="2246400" cy="1118100"/>
          </a:xfrm>
          <a:prstGeom prst="wedgeRoundRectCallout">
            <a:avLst>
              <a:gd fmla="val 120708" name="adj1"/>
              <a:gd fmla="val 30433" name="adj2"/>
              <a:gd fmla="val 0" name="adj3"/>
            </a:avLst>
          </a:prstGeom>
          <a:solidFill>
            <a:schemeClr val="dk1"/>
          </a:solidFill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>
                <a:solidFill>
                  <a:srgbClr val="FFFFFF"/>
                </a:solidFill>
              </a:rPr>
              <a:t>使用Word的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2400">
                <a:solidFill>
                  <a:srgbClr val="FFFFFF"/>
                </a:solidFill>
              </a:rPr>
              <a:t>版面配置 &gt; 欄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type="title"/>
          </p:nvPr>
        </p:nvSpPr>
        <p:spPr>
          <a:xfrm>
            <a:off x="311700" y="685217"/>
            <a:ext cx="8520600" cy="8103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製作順序</a:t>
            </a:r>
          </a:p>
        </p:txBody>
      </p:sp>
      <p:sp>
        <p:nvSpPr>
          <p:cNvPr id="282" name="Shape 28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311700" y="1639975"/>
            <a:ext cx="41910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406400" lvl="0" marL="457200" rtl="0">
              <a:lnSpc>
                <a:spcPct val="200000"/>
              </a:lnSpc>
              <a:spcBef>
                <a:spcPts val="0"/>
              </a:spcBef>
              <a:buSzPct val="100000"/>
              <a:buAutoNum type="arabicPeriod"/>
            </a:pPr>
            <a:r>
              <a:rPr b="1" lang="zh-TW" sz="2800"/>
              <a:t>正文</a:t>
            </a:r>
          </a:p>
          <a:p>
            <a:pPr indent="-381000" lvl="1" marL="9144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b="1" lang="zh-TW" sz="2400">
                <a:solidFill>
                  <a:schemeClr val="dk1"/>
                </a:solidFill>
              </a:rPr>
              <a:t>圖片與表格</a:t>
            </a:r>
          </a:p>
          <a:p>
            <a:pPr indent="-381000" lvl="1" marL="9144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zh-TW" sz="2400"/>
              <a:t>正文的樣式：佈景主題</a:t>
            </a:r>
          </a:p>
          <a:p>
            <a:pPr indent="-406400" lvl="0" marL="457200" rtl="0">
              <a:lnSpc>
                <a:spcPct val="200000"/>
              </a:lnSpc>
              <a:spcBef>
                <a:spcPts val="0"/>
              </a:spcBef>
              <a:buSzPct val="100000"/>
              <a:buAutoNum type="arabicPeriod"/>
            </a:pPr>
            <a:r>
              <a:rPr b="1" lang="zh-TW" sz="2800"/>
              <a:t>目錄</a:t>
            </a:r>
          </a:p>
          <a:p>
            <a:pPr indent="-406400" lvl="0" marL="457200" rtl="0">
              <a:lnSpc>
                <a:spcPct val="200000"/>
              </a:lnSpc>
              <a:spcBef>
                <a:spcPts val="0"/>
              </a:spcBef>
              <a:buSzPct val="100000"/>
              <a:buAutoNum type="arabicPeriod"/>
            </a:pPr>
            <a:r>
              <a:rPr b="1" lang="zh-TW" sz="2800"/>
              <a:t>封面</a:t>
            </a:r>
          </a:p>
        </p:txBody>
      </p:sp>
      <p:sp>
        <p:nvSpPr>
          <p:cNvPr id="284" name="Shape 284"/>
          <p:cNvSpPr txBox="1"/>
          <p:nvPr>
            <p:ph idx="2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406400" lvl="0" marL="457200" rtl="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SzPct val="100000"/>
              <a:buAutoNum type="arabicPeriod" startAt="4"/>
            </a:pPr>
            <a:r>
              <a:rPr b="1" lang="zh-TW" sz="2800"/>
              <a:t>分節</a:t>
            </a:r>
          </a:p>
          <a:p>
            <a:pPr indent="-381000" lvl="1" marL="914400" rtl="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zh-TW" sz="2400"/>
              <a:t>欄</a:t>
            </a:r>
          </a:p>
          <a:p>
            <a:pPr indent="-381000" lvl="1" marL="914400" rtl="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zh-TW" sz="2400"/>
              <a:t>頁首與頁尾：頁碼</a:t>
            </a:r>
          </a:p>
          <a:p>
            <a:pPr indent="-381000" lvl="1" marL="914400" rtl="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zh-TW" sz="2400"/>
              <a:t>目錄：重新整理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Part 2. 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Smart Art</a:t>
            </a:r>
          </a:p>
        </p:txBody>
      </p:sp>
      <p:sp>
        <p:nvSpPr>
          <p:cNvPr id="290" name="Shape 29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